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0"/>
  </p:notesMasterIdLst>
  <p:handoutMasterIdLst>
    <p:handoutMasterId r:id="rId41"/>
  </p:handoutMasterIdLst>
  <p:sldIdLst>
    <p:sldId id="256" r:id="rId2"/>
    <p:sldId id="538" r:id="rId3"/>
    <p:sldId id="404" r:id="rId4"/>
    <p:sldId id="291" r:id="rId5"/>
    <p:sldId id="288" r:id="rId6"/>
    <p:sldId id="280" r:id="rId7"/>
    <p:sldId id="281" r:id="rId8"/>
    <p:sldId id="282" r:id="rId9"/>
    <p:sldId id="283" r:id="rId10"/>
    <p:sldId id="259" r:id="rId11"/>
    <p:sldId id="279" r:id="rId12"/>
    <p:sldId id="260" r:id="rId13"/>
    <p:sldId id="284" r:id="rId14"/>
    <p:sldId id="285" r:id="rId15"/>
    <p:sldId id="261" r:id="rId16"/>
    <p:sldId id="286" r:id="rId17"/>
    <p:sldId id="262" r:id="rId18"/>
    <p:sldId id="263" r:id="rId19"/>
    <p:sldId id="265" r:id="rId20"/>
    <p:sldId id="266" r:id="rId21"/>
    <p:sldId id="351" r:id="rId22"/>
    <p:sldId id="292" r:id="rId23"/>
    <p:sldId id="300" r:id="rId24"/>
    <p:sldId id="535" r:id="rId25"/>
    <p:sldId id="536" r:id="rId26"/>
    <p:sldId id="537" r:id="rId27"/>
    <p:sldId id="358" r:id="rId28"/>
    <p:sldId id="359" r:id="rId29"/>
    <p:sldId id="395" r:id="rId30"/>
    <p:sldId id="396" r:id="rId31"/>
    <p:sldId id="368" r:id="rId32"/>
    <p:sldId id="360" r:id="rId33"/>
    <p:sldId id="361" r:id="rId34"/>
    <p:sldId id="362" r:id="rId35"/>
    <p:sldId id="397" r:id="rId36"/>
    <p:sldId id="398" r:id="rId37"/>
    <p:sldId id="399" r:id="rId38"/>
    <p:sldId id="276" r:id="rId3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14"/>
          <a:ext cx="7844408" cy="10108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BB93F34F-510E-44BF-8A3F-F74B9A7B938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gm:t>
    </dgm:pt>
    <dgm:pt modelId="{4F2D9433-19E2-4B8D-8716-C08BA99B6B2D}" type="parTrans" cxnId="{7588AC93-57CA-4DFF-92BA-9C9BA104AE39}">
      <dgm:prSet/>
      <dgm:spPr/>
      <dgm:t>
        <a:bodyPr/>
        <a:lstStyle/>
        <a:p>
          <a:endParaRPr lang="en-MY"/>
        </a:p>
      </dgm:t>
    </dgm:pt>
    <dgm:pt modelId="{7A727706-68D6-463E-8BE6-D9292E28FAED}" type="sibTrans" cxnId="{7588AC93-57CA-4DFF-92BA-9C9BA104AE39}">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7"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7">
        <dgm:presLayoutVars>
          <dgm:chMax val="0"/>
          <dgm:bulletEnabled val="1"/>
        </dgm:presLayoutVars>
      </dgm:prSet>
      <dgm:spPr>
        <a:xfrm>
          <a:off x="0" y="814281"/>
          <a:ext cx="7844408" cy="799630"/>
        </a:xfrm>
        <a:prstGeom prst="roundRect">
          <a:avLst/>
        </a:prstGeom>
      </dgm:spPr>
    </dgm:pt>
    <dgm:pt modelId="{671B3283-BB64-487F-AB90-C94002C94229}" type="pres">
      <dgm:prSet presAssocID="{7D8071C4-BB68-4D6B-A620-51DB78C20E88}" presName="spacer" presStyleCnt="0"/>
      <dgm:spPr/>
    </dgm:pt>
    <dgm:pt modelId="{F209ACB3-3444-40CC-BCCA-513ABA9ADB86}" type="pres">
      <dgm:prSet presAssocID="{0ED06F71-722D-4D98-8A78-76B9D17B094B}" presName="parentText" presStyleLbl="node1" presStyleIdx="2" presStyleCnt="7">
        <dgm:presLayoutVars>
          <dgm:chMax val="0"/>
          <dgm:bulletEnabled val="1"/>
        </dgm:presLayoutVars>
      </dgm:prSet>
      <dgm:spPr/>
    </dgm:pt>
    <dgm:pt modelId="{3021E19B-D6F7-4D3A-9633-E49336FDC5DD}" type="pres">
      <dgm:prSet presAssocID="{95E5FBCD-B8E9-4948-B577-4614DE77EA4F}" presName="spacer" presStyleCnt="0"/>
      <dgm:spPr/>
    </dgm:pt>
    <dgm:pt modelId="{3E94F731-DC7C-4B58-9F66-6B7B57C178BE}" type="pres">
      <dgm:prSet presAssocID="{BB93F34F-510E-44BF-8A3F-F74B9A7B938C}" presName="parentText" presStyleLbl="node1" presStyleIdx="3" presStyleCnt="7">
        <dgm:presLayoutVars>
          <dgm:chMax val="0"/>
          <dgm:bulletEnabled val="1"/>
        </dgm:presLayoutVars>
      </dgm:prSet>
      <dgm:spPr/>
    </dgm:pt>
    <dgm:pt modelId="{82217B51-E09E-470A-AD24-9AC3CBD09AF8}" type="pres">
      <dgm:prSet presAssocID="{7A727706-68D6-463E-8BE6-D9292E28FAED}" presName="spacer" presStyleCnt="0"/>
      <dgm:spPr/>
    </dgm:pt>
    <dgm:pt modelId="{24D32922-BF99-4CE5-821E-A240C3092535}" type="pres">
      <dgm:prSet presAssocID="{0665DC02-B792-4630-A897-0DA290FA588A}" presName="parentText" presStyleLbl="node1" presStyleIdx="4" presStyleCnt="7">
        <dgm:presLayoutVars>
          <dgm:chMax val="0"/>
          <dgm:bulletEnabled val="1"/>
        </dgm:presLayoutVars>
      </dgm:prSet>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7">
        <dgm:presLayoutVars>
          <dgm:chMax val="0"/>
          <dgm:bulletEnabled val="1"/>
        </dgm:presLayoutVars>
      </dgm:prSet>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7">
        <dgm:presLayoutVars>
          <dgm:chMax val="0"/>
          <dgm:bulletEnabled val="1"/>
        </dgm:presLayoutVars>
      </dgm:prSet>
      <dgm:spPr/>
    </dgm:pt>
  </dgm:ptLst>
  <dgm:cxnLst>
    <dgm:cxn modelId="{D9917803-728B-4A60-BFA8-569B9CD3BC09}" srcId="{703D4D02-5513-427D-B6E9-B2E187EE0C3A}" destId="{0ED06F71-722D-4D98-8A78-76B9D17B094B}" srcOrd="2"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A428D460-B6B3-4F9C-9FB2-75E72A7A703F}" type="presOf" srcId="{BB93F34F-510E-44BF-8A3F-F74B9A7B938C}" destId="{3E94F731-DC7C-4B58-9F66-6B7B57C178BE}"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588AC93-57CA-4DFF-92BA-9C9BA104AE39}" srcId="{703D4D02-5513-427D-B6E9-B2E187EE0C3A}" destId="{BB93F34F-510E-44BF-8A3F-F74B9A7B938C}" srcOrd="3" destOrd="0" parTransId="{4F2D9433-19E2-4B8D-8716-C08BA99B6B2D}" sibTransId="{7A727706-68D6-463E-8BE6-D9292E28FAED}"/>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9187FF1B-48B3-4B23-A4B2-A9DCB1B46408}" type="presParOf" srcId="{CC8763B3-4621-4666-B669-3C5BA2A30DBE}" destId="{F209ACB3-3444-40CC-BCCA-513ABA9ADB86}" srcOrd="4" destOrd="0" presId="urn:microsoft.com/office/officeart/2005/8/layout/vList2"/>
    <dgm:cxn modelId="{F5548DE1-4FD4-484C-9BD9-5968A494A459}" type="presParOf" srcId="{CC8763B3-4621-4666-B669-3C5BA2A30DBE}" destId="{3021E19B-D6F7-4D3A-9633-E49336FDC5DD}" srcOrd="5" destOrd="0" presId="urn:microsoft.com/office/officeart/2005/8/layout/vList2"/>
    <dgm:cxn modelId="{6B34A6B3-CB55-491E-BAC6-C33AE66BE4E4}" type="presParOf" srcId="{CC8763B3-4621-4666-B669-3C5BA2A30DBE}" destId="{3E94F731-DC7C-4B58-9F66-6B7B57C178BE}" srcOrd="6" destOrd="0" presId="urn:microsoft.com/office/officeart/2005/8/layout/vList2"/>
    <dgm:cxn modelId="{A040EEDF-4A74-4B55-A99E-2BA4ABB09F2C}" type="presParOf" srcId="{CC8763B3-4621-4666-B669-3C5BA2A30DBE}" destId="{82217B51-E09E-470A-AD24-9AC3CBD09AF8}"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317"/>
          <a:ext cx="7844408" cy="79963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Structure</a:t>
          </a:r>
        </a:p>
      </dsp:txBody>
      <dsp:txXfrm>
        <a:off x="39035" y="42352"/>
        <a:ext cx="7766338" cy="721560"/>
      </dsp:txXfrm>
    </dsp:sp>
    <dsp:sp modelId="{C8CBCA26-9D20-4838-B1F9-53234775E96B}">
      <dsp:nvSpPr>
        <dsp:cNvPr id="0" name=""/>
        <dsp:cNvSpPr/>
      </dsp:nvSpPr>
      <dsp:spPr>
        <a:xfrm>
          <a:off x="0" y="81428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Group vs Team</a:t>
          </a:r>
        </a:p>
      </dsp:txBody>
      <dsp:txXfrm>
        <a:off x="39035" y="853316"/>
        <a:ext cx="7766338" cy="721560"/>
      </dsp:txXfrm>
    </dsp:sp>
    <dsp:sp modelId="{F209ACB3-3444-40CC-BCCA-513ABA9ADB86}">
      <dsp:nvSpPr>
        <dsp:cNvPr id="0" name=""/>
        <dsp:cNvSpPr/>
      </dsp:nvSpPr>
      <dsp:spPr>
        <a:xfrm>
          <a:off x="0" y="162794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35" y="1666981"/>
        <a:ext cx="7766338" cy="721560"/>
      </dsp:txXfrm>
    </dsp:sp>
    <dsp:sp modelId="{3E94F731-DC7C-4B58-9F66-6B7B57C178BE}">
      <dsp:nvSpPr>
        <dsp:cNvPr id="0" name=""/>
        <dsp:cNvSpPr/>
      </dsp:nvSpPr>
      <dsp:spPr>
        <a:xfrm>
          <a:off x="0" y="2441611"/>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35" y="2480646"/>
        <a:ext cx="7766338" cy="721560"/>
      </dsp:txXfrm>
    </dsp:sp>
    <dsp:sp modelId="{24D32922-BF99-4CE5-821E-A240C3092535}">
      <dsp:nvSpPr>
        <dsp:cNvPr id="0" name=""/>
        <dsp:cNvSpPr/>
      </dsp:nvSpPr>
      <dsp:spPr>
        <a:xfrm>
          <a:off x="0" y="3255276"/>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35" y="3294311"/>
        <a:ext cx="7766338" cy="721560"/>
      </dsp:txXfrm>
    </dsp:sp>
    <dsp:sp modelId="{401E888D-ADD7-4E04-8F4F-BE31B5B3ACF3}">
      <dsp:nvSpPr>
        <dsp:cNvPr id="0" name=""/>
        <dsp:cNvSpPr/>
      </dsp:nvSpPr>
      <dsp:spPr>
        <a:xfrm>
          <a:off x="0" y="4068940"/>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35" y="4107975"/>
        <a:ext cx="7766338" cy="721560"/>
      </dsp:txXfrm>
    </dsp:sp>
    <dsp:sp modelId="{BAF84493-57B1-45CA-968B-333D00BDD5BF}">
      <dsp:nvSpPr>
        <dsp:cNvPr id="0" name=""/>
        <dsp:cNvSpPr/>
      </dsp:nvSpPr>
      <dsp:spPr>
        <a:xfrm>
          <a:off x="0" y="4882605"/>
          <a:ext cx="7844408" cy="79963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35" y="4921640"/>
        <a:ext cx="7766338" cy="721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546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Structure</a:t>
          </a:r>
        </a:p>
      </dsp:txBody>
      <dsp:txXfrm>
        <a:off x="39004" y="44471"/>
        <a:ext cx="7766400" cy="720996"/>
      </dsp:txXfrm>
    </dsp:sp>
    <dsp:sp modelId="{C8CBCA26-9D20-4838-B1F9-53234775E96B}">
      <dsp:nvSpPr>
        <dsp:cNvPr id="0" name=""/>
        <dsp:cNvSpPr/>
      </dsp:nvSpPr>
      <dsp:spPr>
        <a:xfrm>
          <a:off x="0" y="815817"/>
          <a:ext cx="7844408" cy="799004"/>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Group vs Team</a:t>
          </a:r>
        </a:p>
      </dsp:txBody>
      <dsp:txXfrm>
        <a:off x="39004" y="854821"/>
        <a:ext cx="7766400" cy="720996"/>
      </dsp:txXfrm>
    </dsp:sp>
    <dsp:sp modelId="{F209ACB3-3444-40CC-BCCA-513ABA9ADB86}">
      <dsp:nvSpPr>
        <dsp:cNvPr id="0" name=""/>
        <dsp:cNvSpPr/>
      </dsp:nvSpPr>
      <dsp:spPr>
        <a:xfrm>
          <a:off x="0" y="162887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Life Cycle</a:t>
          </a:r>
        </a:p>
      </dsp:txBody>
      <dsp:txXfrm>
        <a:off x="39004" y="1667874"/>
        <a:ext cx="7766400" cy="720996"/>
      </dsp:txXfrm>
    </dsp:sp>
    <dsp:sp modelId="{3E94F731-DC7C-4B58-9F66-6B7B57C178BE}">
      <dsp:nvSpPr>
        <dsp:cNvPr id="0" name=""/>
        <dsp:cNvSpPr/>
      </dsp:nvSpPr>
      <dsp:spPr>
        <a:xfrm>
          <a:off x="0" y="244192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Globalisation</a:t>
          </a:r>
        </a:p>
      </dsp:txBody>
      <dsp:txXfrm>
        <a:off x="39004" y="2480928"/>
        <a:ext cx="7766400" cy="720996"/>
      </dsp:txXfrm>
    </dsp:sp>
    <dsp:sp modelId="{24D32922-BF99-4CE5-821E-A240C3092535}">
      <dsp:nvSpPr>
        <dsp:cNvPr id="0" name=""/>
        <dsp:cNvSpPr/>
      </dsp:nvSpPr>
      <dsp:spPr>
        <a:xfrm>
          <a:off x="0" y="3254977"/>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Global Integration vs Local Response</a:t>
          </a:r>
        </a:p>
      </dsp:txBody>
      <dsp:txXfrm>
        <a:off x="39004" y="3293981"/>
        <a:ext cx="7766400" cy="720996"/>
      </dsp:txXfrm>
    </dsp:sp>
    <dsp:sp modelId="{401E888D-ADD7-4E04-8F4F-BE31B5B3ACF3}">
      <dsp:nvSpPr>
        <dsp:cNvPr id="0" name=""/>
        <dsp:cNvSpPr/>
      </dsp:nvSpPr>
      <dsp:spPr>
        <a:xfrm>
          <a:off x="0" y="4068030"/>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9004" y="4107034"/>
        <a:ext cx="7766400" cy="720996"/>
      </dsp:txXfrm>
    </dsp:sp>
    <dsp:sp modelId="{BAF84493-57B1-45CA-968B-333D00BDD5BF}">
      <dsp:nvSpPr>
        <dsp:cNvPr id="0" name=""/>
        <dsp:cNvSpPr/>
      </dsp:nvSpPr>
      <dsp:spPr>
        <a:xfrm>
          <a:off x="0" y="4881084"/>
          <a:ext cx="7844408" cy="79900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9004" y="4920088"/>
        <a:ext cx="7766400" cy="720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3790223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31</a:t>
            </a:fld>
            <a:endParaRPr lang="en-MY" altLang="en-US"/>
          </a:p>
        </p:txBody>
      </p:sp>
    </p:spTree>
    <p:extLst>
      <p:ext uri="{BB962C8B-B14F-4D97-AF65-F5344CB8AC3E}">
        <p14:creationId xmlns:p14="http://schemas.microsoft.com/office/powerpoint/2010/main" val="401678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EC819DC-0010-405F-922A-29295A6A4ADF}"/>
              </a:ext>
            </a:extLst>
          </p:cNvPr>
          <p:cNvSpPr/>
          <p:nvPr userDrawn="1"/>
        </p:nvSpPr>
        <p:spPr>
          <a:xfrm>
            <a:off x="8172400"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B16A1-9FE0-43E4-9369-F4E9D6142552}"/>
              </a:ext>
            </a:extLst>
          </p:cNvPr>
          <p:cNvSpPr>
            <a:spLocks noGrp="1"/>
          </p:cNvSpPr>
          <p:nvPr>
            <p:ph type="title"/>
          </p:nvPr>
        </p:nvSpPr>
        <p:spPr/>
        <p:txBody>
          <a:bodyPr/>
          <a:lstStyle/>
          <a:p>
            <a:r>
              <a:rPr lang="en-MY" dirty="0"/>
              <a:t>Class Information</a:t>
            </a:r>
          </a:p>
        </p:txBody>
      </p:sp>
      <p:sp>
        <p:nvSpPr>
          <p:cNvPr id="3" name="Content Placeholder 2">
            <a:extLst>
              <a:ext uri="{FF2B5EF4-FFF2-40B4-BE49-F238E27FC236}">
                <a16:creationId xmlns:a16="http://schemas.microsoft.com/office/drawing/2014/main" id="{CD299E7B-58F9-410E-A60B-37A49F13721D}"/>
              </a:ext>
            </a:extLst>
          </p:cNvPr>
          <p:cNvSpPr>
            <a:spLocks noGrp="1"/>
          </p:cNvSpPr>
          <p:nvPr>
            <p:ph idx="1"/>
          </p:nvPr>
        </p:nvSpPr>
        <p:spPr/>
        <p:txBody>
          <a:bodyPr/>
          <a:lstStyle/>
          <a:p>
            <a:r>
              <a:rPr lang="en-MY" dirty="0"/>
              <a:t>Welcome to the 10</a:t>
            </a:r>
            <a:r>
              <a:rPr lang="en-MY" baseline="30000" dirty="0"/>
              <a:t>th</a:t>
            </a:r>
            <a:r>
              <a:rPr lang="en-MY" dirty="0"/>
              <a:t> Batch of </a:t>
            </a:r>
            <a:r>
              <a:rPr lang="en-MY" dirty="0" err="1"/>
              <a:t>SPHRi</a:t>
            </a:r>
            <a:endParaRPr lang="en-MY" dirty="0"/>
          </a:p>
          <a:p>
            <a:endParaRPr lang="en-MY" dirty="0"/>
          </a:p>
          <a:p>
            <a:r>
              <a:rPr lang="en-MY" dirty="0"/>
              <a:t>Class timings – 9AM to 12PM</a:t>
            </a:r>
          </a:p>
          <a:p>
            <a:r>
              <a:rPr lang="en-MY" dirty="0"/>
              <a:t>Break 15 mins</a:t>
            </a:r>
          </a:p>
          <a:p>
            <a:r>
              <a:rPr lang="en-MY" dirty="0"/>
              <a:t>1</a:t>
            </a:r>
            <a:r>
              <a:rPr lang="en-MY" baseline="30000" dirty="0"/>
              <a:t>st</a:t>
            </a:r>
            <a:r>
              <a:rPr lang="en-MY" dirty="0"/>
              <a:t> Half : </a:t>
            </a:r>
            <a:r>
              <a:rPr lang="en-MY"/>
              <a:t>9AM to </a:t>
            </a:r>
            <a:r>
              <a:rPr lang="en-MY" dirty="0"/>
              <a:t>10:15AM</a:t>
            </a:r>
          </a:p>
          <a:p>
            <a:r>
              <a:rPr lang="en-MY" dirty="0"/>
              <a:t>2</a:t>
            </a:r>
            <a:r>
              <a:rPr lang="en-MY" baseline="30000" dirty="0"/>
              <a:t>nd</a:t>
            </a:r>
            <a:r>
              <a:rPr lang="en-MY" dirty="0"/>
              <a:t> Half : 10:30AM to 11:45 PM</a:t>
            </a:r>
          </a:p>
          <a:p>
            <a:endParaRPr lang="en-MY" dirty="0"/>
          </a:p>
          <a:p>
            <a:r>
              <a:rPr lang="en-MY" dirty="0"/>
              <a:t>ALL Sundays and alternate Saturdays</a:t>
            </a:r>
          </a:p>
        </p:txBody>
      </p:sp>
    </p:spTree>
    <p:extLst>
      <p:ext uri="{BB962C8B-B14F-4D97-AF65-F5344CB8AC3E}">
        <p14:creationId xmlns:p14="http://schemas.microsoft.com/office/powerpoint/2010/main" val="17652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p:txBody>
          <a:bodyPr/>
          <a:lstStyle/>
          <a:p>
            <a:r>
              <a:rPr lang="en-MY" dirty="0"/>
              <a:t>Key Points</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685800" y="1628800"/>
            <a:ext cx="8134672" cy="4824536"/>
          </a:xfrm>
        </p:spPr>
        <p:txBody>
          <a:bodyPr/>
          <a:lstStyle/>
          <a:p>
            <a:r>
              <a:rPr lang="en-MY" dirty="0"/>
              <a:t>Students who regularly participate in class are constantly involved with the material and are more likely to remember a greater portion of the information. </a:t>
            </a:r>
          </a:p>
          <a:p>
            <a:pPr marL="0" indent="0">
              <a:buNone/>
            </a:pPr>
            <a:endParaRPr lang="en-MY" dirty="0"/>
          </a:p>
          <a:p>
            <a:r>
              <a:rPr lang="en-MY" dirty="0"/>
              <a:t>Attendance builds consistency.</a:t>
            </a:r>
          </a:p>
          <a:p>
            <a:endParaRPr lang="en-MY" dirty="0"/>
          </a:p>
          <a:p>
            <a:r>
              <a:rPr lang="en-MY" dirty="0"/>
              <a:t>Actively take notes.</a:t>
            </a:r>
          </a:p>
          <a:p>
            <a:endParaRPr lang="en-MY" dirty="0"/>
          </a:p>
          <a:p>
            <a:r>
              <a:rPr lang="en-MY" dirty="0"/>
              <a:t>Have your own </a:t>
            </a:r>
            <a:r>
              <a:rPr lang="en-MY" dirty="0" err="1"/>
              <a:t>whatsapp</a:t>
            </a:r>
            <a:r>
              <a:rPr lang="en-MY" dirty="0"/>
              <a:t> group</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127505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p:txBody>
          <a:bodyPr/>
          <a:lstStyle/>
          <a:p>
            <a:r>
              <a:rPr lang="en-MY"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lstStyle/>
          <a:p>
            <a:pPr marL="0" indent="0">
              <a:buNone/>
            </a:pPr>
            <a:r>
              <a:rPr lang="en-MY" dirty="0"/>
              <a:t>01 | Business Leadership (31%)</a:t>
            </a:r>
          </a:p>
          <a:p>
            <a:pPr marL="0" indent="0">
              <a:buNone/>
            </a:pPr>
            <a:r>
              <a:rPr lang="en-MY" dirty="0"/>
              <a:t>02 | Talent Development and Management (27%)</a:t>
            </a:r>
          </a:p>
          <a:p>
            <a:pPr marL="0" indent="0">
              <a:buNone/>
            </a:pPr>
            <a:r>
              <a:rPr lang="en-MY" dirty="0"/>
              <a:t>03 | HR Service Delivery (24%)</a:t>
            </a:r>
          </a:p>
          <a:p>
            <a:pPr marL="0" indent="0">
              <a:buNone/>
            </a:pPr>
            <a:r>
              <a:rPr lang="en-MY" dirty="0"/>
              <a:t>04 | Measurement and Analysis (18%)</a:t>
            </a:r>
          </a:p>
        </p:txBody>
      </p:sp>
    </p:spTree>
    <p:extLst>
      <p:ext uri="{BB962C8B-B14F-4D97-AF65-F5344CB8AC3E}">
        <p14:creationId xmlns:p14="http://schemas.microsoft.com/office/powerpoint/2010/main" val="1731749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p:txBody>
          <a:bodyPr/>
          <a:lstStyle/>
          <a:p>
            <a:r>
              <a:rPr lang="en-MY"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lstStyle/>
          <a:p>
            <a:pPr marL="0" indent="0">
              <a:buNone/>
            </a:pPr>
            <a:r>
              <a:rPr lang="en-MY"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p:txBody>
          <a:bodyPr/>
          <a:lstStyle/>
          <a:p>
            <a:r>
              <a:rPr lang="en-MY"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lstStyle/>
          <a:p>
            <a:pPr marL="0" indent="0">
              <a:buNone/>
            </a:pPr>
            <a:r>
              <a:rPr lang="en-MY" dirty="0"/>
              <a:t>Management Theories came as a reaction to Industrial Revolution from late 1700 to late 1800</a:t>
            </a:r>
          </a:p>
          <a:p>
            <a:pPr marL="0" indent="0">
              <a:buNone/>
            </a:pPr>
            <a:endParaRPr lang="en-MY" dirty="0"/>
          </a:p>
          <a:p>
            <a:pPr marL="0" indent="0">
              <a:buNone/>
            </a:pPr>
            <a:r>
              <a:rPr lang="en-MY" dirty="0"/>
              <a:t>Industry </a:t>
            </a:r>
            <a:r>
              <a:rPr lang="en-MY" i="1" dirty="0"/>
              <a:t>means</a:t>
            </a:r>
            <a:r>
              <a:rPr lang="en-MY" dirty="0"/>
              <a:t> work</a:t>
            </a:r>
          </a:p>
          <a:p>
            <a:pPr marL="0" indent="0">
              <a:buNone/>
            </a:pPr>
            <a:r>
              <a:rPr lang="en-MY" dirty="0"/>
              <a:t>Revolution </a:t>
            </a:r>
            <a:r>
              <a:rPr lang="en-MY" i="1" dirty="0"/>
              <a:t>means</a:t>
            </a:r>
            <a:r>
              <a:rPr lang="en-MY" dirty="0"/>
              <a:t> rapid change</a:t>
            </a:r>
          </a:p>
          <a:p>
            <a:pPr marL="0" indent="0">
              <a:buNone/>
            </a:pPr>
            <a:endParaRPr lang="en-MY" dirty="0"/>
          </a:p>
          <a:p>
            <a:pPr marL="0" indent="0">
              <a:buNone/>
            </a:pPr>
            <a:r>
              <a:rPr lang="en-MY"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p:txBody>
          <a:bodyPr/>
          <a:lstStyle/>
          <a:p>
            <a:r>
              <a:rPr lang="en-MY"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p:txBody>
          <a:bodyPr/>
          <a:lstStyle/>
          <a:p>
            <a:r>
              <a:rPr lang="en-MY" sz="2800" dirty="0"/>
              <a:t>Power</a:t>
            </a:r>
          </a:p>
          <a:p>
            <a:r>
              <a:rPr lang="en-MY" sz="2800" dirty="0"/>
              <a:t>Machinery Innovations</a:t>
            </a:r>
          </a:p>
          <a:p>
            <a:r>
              <a:rPr lang="en-MY" sz="2800" dirty="0"/>
              <a:t>Transportation</a:t>
            </a:r>
          </a:p>
          <a:p>
            <a:pPr marL="0" indent="0">
              <a:buNone/>
            </a:pPr>
            <a:endParaRPr lang="en-MY" dirty="0"/>
          </a:p>
          <a:p>
            <a:pPr marL="0" indent="0">
              <a:buNone/>
            </a:pPr>
            <a:r>
              <a:rPr lang="en-MY" dirty="0"/>
              <a:t>One of the major reason was power - steam power and hydro power specifically</a:t>
            </a:r>
          </a:p>
          <a:p>
            <a:pPr marL="0" indent="0">
              <a:buNone/>
            </a:pPr>
            <a:endParaRPr lang="en-MY" dirty="0"/>
          </a:p>
          <a:p>
            <a:pPr marL="0" indent="0">
              <a:buNone/>
            </a:pPr>
            <a:r>
              <a:rPr lang="en-MY"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p:txBody>
          <a:bodyPr/>
          <a:lstStyle/>
          <a:p>
            <a:r>
              <a:rPr lang="en-MY"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p:txBody>
          <a:bodyPr/>
          <a:lstStyle/>
          <a:p>
            <a:r>
              <a:rPr lang="en-MY"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p:txBody>
          <a:bodyPr/>
          <a:lstStyle/>
          <a:p>
            <a:pPr marL="0" indent="0">
              <a:buNone/>
            </a:pPr>
            <a:r>
              <a:rPr lang="en-MY" dirty="0"/>
              <a:t>Transportation even kept booming at that time for example : Railways, Steam boats and roads were improving</a:t>
            </a:r>
          </a:p>
          <a:p>
            <a:pPr marL="0" indent="0">
              <a:buNone/>
            </a:pPr>
            <a:endParaRPr lang="en-MY" dirty="0"/>
          </a:p>
          <a:p>
            <a:pPr marL="0" indent="0">
              <a:buNone/>
            </a:pPr>
            <a:r>
              <a:rPr lang="en-MY" dirty="0"/>
              <a:t>Due to the rapid expansion companies were looking for solution to their problems.</a:t>
            </a:r>
          </a:p>
          <a:p>
            <a:pPr marL="0" indent="0">
              <a:buNone/>
            </a:pPr>
            <a:endParaRPr lang="en-MY" dirty="0"/>
          </a:p>
          <a:p>
            <a:pPr>
              <a:buFont typeface="Wingdings" panose="05000000000000000000" pitchFamily="2" charset="2"/>
              <a:buChar char="§"/>
            </a:pPr>
            <a:r>
              <a:rPr lang="en-MY" dirty="0"/>
              <a:t> How are we going to maximise productivity</a:t>
            </a:r>
          </a:p>
          <a:p>
            <a:pPr>
              <a:buFont typeface="Wingdings" panose="05000000000000000000" pitchFamily="2" charset="2"/>
              <a:buChar char="§"/>
            </a:pPr>
            <a:r>
              <a:rPr lang="en-MY"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p:txBody>
          <a:bodyPr/>
          <a:lstStyle/>
          <a:p>
            <a:r>
              <a:rPr lang="en-MY"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878271" y="5519366"/>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p:txBody>
          <a:bodyPr/>
          <a:lstStyle/>
          <a:p>
            <a:r>
              <a:rPr lang="en-MY"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914400" y="1751192"/>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25013" y="1921689"/>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876164" y="4437112"/>
            <a:ext cx="7848872" cy="2031325"/>
          </a:xfrm>
          <a:prstGeom prst="rect">
            <a:avLst/>
          </a:prstGeom>
          <a:noFill/>
        </p:spPr>
        <p:txBody>
          <a:bodyPr wrap="square" rtlCol="0">
            <a:spAutoFit/>
          </a:bodyPr>
          <a:lstStyle/>
          <a:p>
            <a:r>
              <a:rPr lang="en-MY" dirty="0"/>
              <a:t>During early part of the twentieth century, Henri Fayol French industrialist proposed that all managers perform five management activities that are: </a:t>
            </a:r>
          </a:p>
          <a:p>
            <a:endParaRPr lang="en-MY" dirty="0"/>
          </a:p>
          <a:p>
            <a:r>
              <a:rPr lang="en-MY" dirty="0"/>
              <a:t>Plan, Organize, Command, Coordinate, and Control.	</a:t>
            </a:r>
          </a:p>
          <a:p>
            <a:endParaRPr lang="en-MY" dirty="0"/>
          </a:p>
          <a:p>
            <a:r>
              <a:rPr lang="en-MY"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3568" y="3544730"/>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372435" y="3264395"/>
            <a:ext cx="3592053" cy="3406601"/>
          </a:xfrm>
          <a:prstGeom prst="rect">
            <a:avLst/>
          </a:prstGeom>
        </p:spPr>
      </p:pic>
    </p:spTree>
    <p:extLst>
      <p:ext uri="{BB962C8B-B14F-4D97-AF65-F5344CB8AC3E}">
        <p14:creationId xmlns:p14="http://schemas.microsoft.com/office/powerpoint/2010/main" val="297106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p:txBody>
          <a:bodyPr/>
          <a:lstStyle/>
          <a:p>
            <a:r>
              <a:rPr lang="en-MY"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2843808" y="1809694"/>
            <a:ext cx="5842992" cy="2031325"/>
          </a:xfrm>
          <a:prstGeom prst="rect">
            <a:avLst/>
          </a:prstGeom>
          <a:noFill/>
        </p:spPr>
        <p:txBody>
          <a:bodyPr wrap="square" rtlCol="0">
            <a:spAutoFit/>
          </a:bodyPr>
          <a:lstStyle/>
          <a:p>
            <a:pPr marL="285750" indent="-285750">
              <a:buFont typeface="Wingdings" panose="05000000000000000000" pitchFamily="2" charset="2"/>
              <a:buChar char="§"/>
            </a:pPr>
            <a:r>
              <a:rPr lang="en-MY" dirty="0"/>
              <a:t>American mechanical engineer who sought to improve industrial efficiency.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Used </a:t>
            </a:r>
            <a:r>
              <a:rPr lang="en-MY" i="1" dirty="0"/>
              <a:t>time and motion </a:t>
            </a:r>
            <a:r>
              <a:rPr lang="en-MY" dirty="0"/>
              <a:t>study to improve productivity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Taylor summed up his efficiency techniques in his book </a:t>
            </a:r>
            <a:r>
              <a:rPr lang="en-MY"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914400" y="1826281"/>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683568" y="4246487"/>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p:txBody>
          <a:bodyPr/>
          <a:lstStyle/>
          <a:p>
            <a:r>
              <a:rPr lang="en-MY"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903454" y="1628800"/>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539552" y="3861048"/>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3131840" y="1916832"/>
            <a:ext cx="5554960" cy="1477328"/>
          </a:xfrm>
          <a:prstGeom prst="rect">
            <a:avLst/>
          </a:prstGeom>
          <a:noFill/>
        </p:spPr>
        <p:txBody>
          <a:bodyPr wrap="square" rtlCol="0">
            <a:spAutoFit/>
          </a:bodyPr>
          <a:lstStyle/>
          <a:p>
            <a:pPr marL="285750" indent="-285750">
              <a:buFont typeface="Wingdings" panose="05000000000000000000" pitchFamily="2" charset="2"/>
              <a:buChar char="§"/>
            </a:pPr>
            <a:r>
              <a:rPr lang="en-MY" dirty="0"/>
              <a:t> German sociologist, jurist, and political economist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775556" y="4365104"/>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p:txBody>
          <a:bodyPr/>
          <a:lstStyle/>
          <a:p>
            <a:r>
              <a:rPr lang="en-MY"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914400" y="1600201"/>
            <a:ext cx="7772400" cy="2476872"/>
          </a:xfrm>
        </p:spPr>
        <p:txBody>
          <a:bodyPr/>
          <a:lstStyle/>
          <a:p>
            <a:r>
              <a:rPr lang="en-US" sz="1800" dirty="0"/>
              <a:t>Authority is the right or power assigned to a job holder in order to achieve certain organizational objectives</a:t>
            </a:r>
          </a:p>
          <a:p>
            <a:r>
              <a:rPr lang="en-US" sz="1800" dirty="0"/>
              <a:t>Responsibility indicates the duty assigned to a position. </a:t>
            </a:r>
          </a:p>
          <a:p>
            <a:r>
              <a:rPr lang="en-US" sz="1800" dirty="0"/>
              <a:t> Accountability is the liability created for the use of authority</a:t>
            </a:r>
          </a:p>
          <a:p>
            <a:endParaRPr lang="en-US" sz="1800" dirty="0"/>
          </a:p>
          <a:p>
            <a:pPr marL="0" indent="0">
              <a:buNone/>
            </a:pPr>
            <a:r>
              <a:rPr lang="en-US" sz="1800" dirty="0">
                <a:effectLst/>
                <a:latin typeface="Calibri" panose="020F0502020204030204" pitchFamily="34" charset="0"/>
                <a:ea typeface="Calibri" panose="020F0502020204030204" pitchFamily="34" charset="0"/>
              </a:rPr>
              <a:t>Responsibility may be bestowed, but accountability must be taken.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051720" y="3719512"/>
            <a:ext cx="3600400" cy="2691966"/>
          </a:xfrm>
          <a:prstGeom prst="rect">
            <a:avLst/>
          </a:prstGeom>
        </p:spPr>
      </p:pic>
    </p:spTree>
    <p:extLst>
      <p:ext uri="{BB962C8B-B14F-4D97-AF65-F5344CB8AC3E}">
        <p14:creationId xmlns:p14="http://schemas.microsoft.com/office/powerpoint/2010/main" val="283069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p:txBody>
          <a:bodyPr/>
          <a:lstStyle/>
          <a:p>
            <a:r>
              <a:rPr lang="en-MY"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lstStyle/>
          <a:p>
            <a:r>
              <a:rPr lang="en-MY" dirty="0"/>
              <a:t>Hierarchy</a:t>
            </a:r>
          </a:p>
          <a:p>
            <a:r>
              <a:rPr lang="en-MY" dirty="0"/>
              <a:t>Division of Labour</a:t>
            </a:r>
          </a:p>
          <a:p>
            <a:r>
              <a:rPr lang="en-MY" dirty="0"/>
              <a:t>Standardised approach to work</a:t>
            </a:r>
          </a:p>
          <a:p>
            <a:r>
              <a:rPr lang="en-MY" dirty="0"/>
              <a:t>Centralisation of authority</a:t>
            </a:r>
          </a:p>
          <a:p>
            <a:r>
              <a:rPr lang="en-MY" dirty="0"/>
              <a:t>Separation of personal </a:t>
            </a:r>
          </a:p>
        </p:txBody>
      </p:sp>
    </p:spTree>
    <p:extLst>
      <p:ext uri="{BB962C8B-B14F-4D97-AF65-F5344CB8AC3E}">
        <p14:creationId xmlns:p14="http://schemas.microsoft.com/office/powerpoint/2010/main" val="2638827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p:txBody>
          <a:bodyPr/>
          <a:lstStyle/>
          <a:p>
            <a:r>
              <a:rPr lang="en-MY"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4794962" y="4581128"/>
            <a:ext cx="3682778" cy="1968612"/>
          </a:xfrm>
          <a:prstGeom prst="rect">
            <a:avLst/>
          </a:prstGeom>
        </p:spPr>
      </p:pic>
    </p:spTree>
    <p:extLst>
      <p:ext uri="{BB962C8B-B14F-4D97-AF65-F5344CB8AC3E}">
        <p14:creationId xmlns:p14="http://schemas.microsoft.com/office/powerpoint/2010/main" val="4008768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p:txBody>
          <a:bodyPr/>
          <a:lstStyle/>
          <a:p>
            <a:r>
              <a:rPr lang="en-MY"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p:txBody>
          <a:bodyPr/>
          <a:lstStyle/>
          <a:p>
            <a:r>
              <a:rPr lang="en-MY" dirty="0"/>
              <a:t>The number of people who report to one manager in a hierarchy</a:t>
            </a:r>
          </a:p>
          <a:p>
            <a:r>
              <a:rPr lang="en-MY"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475656" y="3795712"/>
            <a:ext cx="5219700" cy="2924175"/>
          </a:xfrm>
          <a:prstGeom prst="rect">
            <a:avLst/>
          </a:prstGeom>
        </p:spPr>
      </p:pic>
    </p:spTree>
    <p:extLst>
      <p:ext uri="{BB962C8B-B14F-4D97-AF65-F5344CB8AC3E}">
        <p14:creationId xmlns:p14="http://schemas.microsoft.com/office/powerpoint/2010/main" val="3808620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p:txBody>
          <a:bodyPr/>
          <a:lstStyle/>
          <a:p>
            <a:r>
              <a:rPr lang="en-MY"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914400" y="3721491"/>
            <a:ext cx="4895850" cy="2695575"/>
          </a:xfrm>
        </p:spPr>
      </p:pic>
      <p:sp>
        <p:nvSpPr>
          <p:cNvPr id="7" name="TextBox 6">
            <a:extLst>
              <a:ext uri="{FF2B5EF4-FFF2-40B4-BE49-F238E27FC236}">
                <a16:creationId xmlns:a16="http://schemas.microsoft.com/office/drawing/2014/main" id="{3AFA0CAA-792D-404A-9C29-6CC614C8150C}"/>
              </a:ext>
            </a:extLst>
          </p:cNvPr>
          <p:cNvSpPr txBox="1"/>
          <p:nvPr/>
        </p:nvSpPr>
        <p:spPr>
          <a:xfrm>
            <a:off x="827584" y="1601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970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EC6B-6676-48F4-B871-1E4876610B9E}"/>
              </a:ext>
            </a:extLst>
          </p:cNvPr>
          <p:cNvSpPr>
            <a:spLocks noGrp="1"/>
          </p:cNvSpPr>
          <p:nvPr>
            <p:ph type="title"/>
          </p:nvPr>
        </p:nvSpPr>
        <p:spPr/>
        <p:txBody>
          <a:bodyPr/>
          <a:lstStyle/>
          <a:p>
            <a:r>
              <a:rPr lang="en-MY" dirty="0"/>
              <a:t>Type of Structures</a:t>
            </a:r>
          </a:p>
        </p:txBody>
      </p:sp>
      <p:sp>
        <p:nvSpPr>
          <p:cNvPr id="3" name="Content Placeholder 2">
            <a:extLst>
              <a:ext uri="{FF2B5EF4-FFF2-40B4-BE49-F238E27FC236}">
                <a16:creationId xmlns:a16="http://schemas.microsoft.com/office/drawing/2014/main" id="{EE39F777-C06F-4009-ADDE-783CA1F8B933}"/>
              </a:ext>
            </a:extLst>
          </p:cNvPr>
          <p:cNvSpPr>
            <a:spLocks noGrp="1"/>
          </p:cNvSpPr>
          <p:nvPr>
            <p:ph idx="1"/>
          </p:nvPr>
        </p:nvSpPr>
        <p:spPr>
          <a:xfrm>
            <a:off x="914400" y="1600200"/>
            <a:ext cx="7978080" cy="5069160"/>
          </a:xfrm>
        </p:spPr>
        <p:txBody>
          <a:bodyPr/>
          <a:lstStyle/>
          <a:p>
            <a:pPr marL="0" indent="0">
              <a:buNone/>
            </a:pPr>
            <a:r>
              <a:rPr lang="en-MY" sz="2400" dirty="0"/>
              <a:t>Developing an organizational structure involves defining the framework around which the business operates and provides guidance to all employees by laying out the official reporting relationships that govern the workflow of the company. A well-structured organization chart indicates :</a:t>
            </a:r>
          </a:p>
          <a:p>
            <a:pPr marL="0" indent="0">
              <a:buNone/>
            </a:pPr>
            <a:endParaRPr lang="en-MY" sz="2400" dirty="0"/>
          </a:p>
          <a:p>
            <a:pPr>
              <a:buFont typeface="Wingdings" panose="05000000000000000000" pitchFamily="2" charset="2"/>
              <a:buChar char="§"/>
            </a:pPr>
            <a:r>
              <a:rPr lang="en-MY" sz="2400" dirty="0"/>
              <a:t>How an organization functions</a:t>
            </a:r>
          </a:p>
          <a:p>
            <a:pPr>
              <a:buFont typeface="Wingdings" panose="05000000000000000000" pitchFamily="2" charset="2"/>
              <a:buChar char="§"/>
            </a:pPr>
            <a:r>
              <a:rPr lang="en-MY" sz="2400" dirty="0"/>
              <a:t>How it is managed</a:t>
            </a:r>
          </a:p>
          <a:p>
            <a:pPr>
              <a:buFont typeface="Wingdings" panose="05000000000000000000" pitchFamily="2" charset="2"/>
              <a:buChar char="§"/>
            </a:pPr>
            <a:r>
              <a:rPr lang="en-MY" sz="2400" dirty="0"/>
              <a:t>How information flows and is processed within an organization</a:t>
            </a:r>
          </a:p>
          <a:p>
            <a:pPr>
              <a:buFont typeface="Wingdings" panose="05000000000000000000" pitchFamily="2" charset="2"/>
              <a:buChar char="§"/>
            </a:pPr>
            <a:r>
              <a:rPr lang="en-MY" sz="2400" dirty="0"/>
              <a:t>How flexible or responsive the organization is.</a:t>
            </a:r>
          </a:p>
        </p:txBody>
      </p:sp>
    </p:spTree>
    <p:extLst>
      <p:ext uri="{BB962C8B-B14F-4D97-AF65-F5344CB8AC3E}">
        <p14:creationId xmlns:p14="http://schemas.microsoft.com/office/powerpoint/2010/main" val="313187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E8C-C926-4AEE-B1AB-FD725AF9435E}"/>
              </a:ext>
            </a:extLst>
          </p:cNvPr>
          <p:cNvSpPr>
            <a:spLocks noGrp="1"/>
          </p:cNvSpPr>
          <p:nvPr>
            <p:ph type="title"/>
          </p:nvPr>
        </p:nvSpPr>
        <p:spPr/>
        <p:txBody>
          <a:bodyPr/>
          <a:lstStyle/>
          <a:p>
            <a:r>
              <a:rPr lang="en-MY" dirty="0"/>
              <a:t>Structure affects how strategic decisions are made</a:t>
            </a:r>
          </a:p>
        </p:txBody>
      </p:sp>
      <p:sp>
        <p:nvSpPr>
          <p:cNvPr id="3" name="Content Placeholder 2">
            <a:extLst>
              <a:ext uri="{FF2B5EF4-FFF2-40B4-BE49-F238E27FC236}">
                <a16:creationId xmlns:a16="http://schemas.microsoft.com/office/drawing/2014/main" id="{7BBBE26B-701A-481E-962F-1C6F8E1BC2F8}"/>
              </a:ext>
            </a:extLst>
          </p:cNvPr>
          <p:cNvSpPr>
            <a:spLocks noGrp="1"/>
          </p:cNvSpPr>
          <p:nvPr>
            <p:ph idx="1"/>
          </p:nvPr>
        </p:nvSpPr>
        <p:spPr>
          <a:xfrm>
            <a:off x="581508" y="1700808"/>
            <a:ext cx="8238964" cy="4530725"/>
          </a:xfrm>
        </p:spPr>
        <p:txBody>
          <a:bodyPr/>
          <a:lstStyle/>
          <a:p>
            <a:pPr>
              <a:lnSpc>
                <a:spcPct val="80000"/>
              </a:lnSpc>
            </a:pPr>
            <a:r>
              <a:rPr lang="en-US" altLang="en-US" sz="2400" dirty="0">
                <a:latin typeface="Arial" panose="020B0604020202020204" pitchFamily="34" charset="0"/>
                <a:cs typeface="Arial" panose="020B0604020202020204" pitchFamily="34" charset="0"/>
              </a:rPr>
              <a:t>As the structure becomes more centralized there is a stronger probability that the strategic decision making process will be initiated by only those few dominant individuals who run the company, and that it will be the result of their proactive seeking for business opportunities</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structure becomes more formalized the strategic decision making process is likely to become reactive rather than proactive</a:t>
            </a:r>
          </a:p>
          <a:p>
            <a:pPr>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As the level of complexity of the structure grows, so does the probability that members will either not recognize the strategic impacts of a policy or will ignore these impacts in favor of the interests of the immediate unit in which they work</a:t>
            </a:r>
          </a:p>
          <a:p>
            <a:pPr marL="0" indent="0">
              <a:buNone/>
            </a:pPr>
            <a:endParaRPr lang="en-MY"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660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B3A-9254-400A-8277-7264F18DAED5}"/>
              </a:ext>
            </a:extLst>
          </p:cNvPr>
          <p:cNvSpPr>
            <a:spLocks noGrp="1"/>
          </p:cNvSpPr>
          <p:nvPr>
            <p:ph type="title"/>
          </p:nvPr>
        </p:nvSpPr>
        <p:spPr/>
        <p:txBody>
          <a:bodyPr/>
          <a:lstStyle/>
          <a:p>
            <a:r>
              <a:rPr lang="en-MY" dirty="0"/>
              <a:t>Functional Structure</a:t>
            </a:r>
          </a:p>
        </p:txBody>
      </p:sp>
      <p:sp>
        <p:nvSpPr>
          <p:cNvPr id="3" name="Content Placeholder 2">
            <a:extLst>
              <a:ext uri="{FF2B5EF4-FFF2-40B4-BE49-F238E27FC236}">
                <a16:creationId xmlns:a16="http://schemas.microsoft.com/office/drawing/2014/main" id="{856B088F-ACD5-498D-AFE2-4D07B44B6823}"/>
              </a:ext>
            </a:extLst>
          </p:cNvPr>
          <p:cNvSpPr>
            <a:spLocks noGrp="1"/>
          </p:cNvSpPr>
          <p:nvPr>
            <p:ph idx="1"/>
          </p:nvPr>
        </p:nvSpPr>
        <p:spPr/>
        <p:txBody>
          <a:bodyPr/>
          <a:lstStyle/>
          <a:p>
            <a:r>
              <a:rPr lang="en-MY" dirty="0"/>
              <a:t>A functional organization is a common type of organizational structure in which the organization is divided into smaller groups based on specialized functional areas, such as IT, finance, or marketing.</a:t>
            </a:r>
          </a:p>
          <a:p>
            <a:endParaRPr lang="en-MY" dirty="0"/>
          </a:p>
          <a:p>
            <a:r>
              <a:rPr lang="en-MY" dirty="0"/>
              <a:t>Functional departmentalization allows for greater operational efficiency because employees with shared skills and knowledge are grouped together by function.</a:t>
            </a:r>
          </a:p>
        </p:txBody>
      </p:sp>
    </p:spTree>
    <p:extLst>
      <p:ext uri="{BB962C8B-B14F-4D97-AF65-F5344CB8AC3E}">
        <p14:creationId xmlns:p14="http://schemas.microsoft.com/office/powerpoint/2010/main" val="960557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25C-BE85-4608-9A9E-437C3E2FABF9}"/>
              </a:ext>
            </a:extLst>
          </p:cNvPr>
          <p:cNvSpPr>
            <a:spLocks noGrp="1"/>
          </p:cNvSpPr>
          <p:nvPr>
            <p:ph type="title"/>
          </p:nvPr>
        </p:nvSpPr>
        <p:spPr/>
        <p:txBody>
          <a:bodyPr/>
          <a:lstStyle/>
          <a:p>
            <a:r>
              <a:rPr lang="en-MY" dirty="0"/>
              <a:t>Divisional Structure</a:t>
            </a:r>
          </a:p>
        </p:txBody>
      </p:sp>
      <p:sp>
        <p:nvSpPr>
          <p:cNvPr id="3" name="Content Placeholder 2">
            <a:extLst>
              <a:ext uri="{FF2B5EF4-FFF2-40B4-BE49-F238E27FC236}">
                <a16:creationId xmlns:a16="http://schemas.microsoft.com/office/drawing/2014/main" id="{8350D070-A3C5-4955-AF78-13FCA8962DC8}"/>
              </a:ext>
            </a:extLst>
          </p:cNvPr>
          <p:cNvSpPr>
            <a:spLocks noGrp="1"/>
          </p:cNvSpPr>
          <p:nvPr>
            <p:ph idx="1"/>
          </p:nvPr>
        </p:nvSpPr>
        <p:spPr/>
        <p:txBody>
          <a:bodyPr/>
          <a:lstStyle/>
          <a:p>
            <a:r>
              <a:rPr lang="en-MY" dirty="0"/>
              <a:t>Divisional structure typically is used in larger companies that operate in a wide geographic area or that have separate smaller organizations within the umbrella group to cover different types of products or market areas.</a:t>
            </a:r>
          </a:p>
          <a:p>
            <a:r>
              <a:rPr lang="en-MY" dirty="0"/>
              <a:t> For example, A Products Company organized divisionally—will have a small engine division, a compressor division, a parts division and divisions for each geographic area to handle specific needs</a:t>
            </a:r>
          </a:p>
        </p:txBody>
      </p:sp>
    </p:spTree>
    <p:extLst>
      <p:ext uri="{BB962C8B-B14F-4D97-AF65-F5344CB8AC3E}">
        <p14:creationId xmlns:p14="http://schemas.microsoft.com/office/powerpoint/2010/main" val="1543736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559C-32C3-4075-9879-EFE45FBCCE5C}"/>
              </a:ext>
            </a:extLst>
          </p:cNvPr>
          <p:cNvSpPr>
            <a:spLocks noGrp="1"/>
          </p:cNvSpPr>
          <p:nvPr>
            <p:ph type="title"/>
          </p:nvPr>
        </p:nvSpPr>
        <p:spPr/>
        <p:txBody>
          <a:bodyPr/>
          <a:lstStyle/>
          <a:p>
            <a:r>
              <a:rPr lang="en-MY" dirty="0"/>
              <a:t>Matrix Structure</a:t>
            </a:r>
          </a:p>
        </p:txBody>
      </p:sp>
      <p:sp>
        <p:nvSpPr>
          <p:cNvPr id="3" name="Content Placeholder 2">
            <a:extLst>
              <a:ext uri="{FF2B5EF4-FFF2-40B4-BE49-F238E27FC236}">
                <a16:creationId xmlns:a16="http://schemas.microsoft.com/office/drawing/2014/main" id="{5F2EA92E-6851-4A8D-BCD0-3A9B75D994E5}"/>
              </a:ext>
            </a:extLst>
          </p:cNvPr>
          <p:cNvSpPr>
            <a:spLocks noGrp="1"/>
          </p:cNvSpPr>
          <p:nvPr>
            <p:ph idx="1"/>
          </p:nvPr>
        </p:nvSpPr>
        <p:spPr>
          <a:xfrm>
            <a:off x="685800" y="1628800"/>
            <a:ext cx="8206680" cy="4530725"/>
          </a:xfrm>
        </p:spPr>
        <p:txBody>
          <a:bodyPr/>
          <a:lstStyle/>
          <a:p>
            <a:r>
              <a:rPr lang="en-MY" dirty="0"/>
              <a:t>The matrix structure, is a hybrid of divisional and functional structure. It allows for the benefits of functional and divisional structures to exist in one organization. </a:t>
            </a:r>
          </a:p>
          <a:p>
            <a:r>
              <a:rPr lang="en-MY" dirty="0"/>
              <a:t>In this structure, decision making is decentralized and an employee participating in a project may have two bosses: one from the product side and one from the geographic side. The matrix structure requires a great deal of communication and coordination among managers because lines of authority are not always clear.</a:t>
            </a:r>
          </a:p>
        </p:txBody>
      </p:sp>
    </p:spTree>
    <p:extLst>
      <p:ext uri="{BB962C8B-B14F-4D97-AF65-F5344CB8AC3E}">
        <p14:creationId xmlns:p14="http://schemas.microsoft.com/office/powerpoint/2010/main" val="148009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7CCA-8235-42A3-9512-7C8938CFC07F}"/>
              </a:ext>
            </a:extLst>
          </p:cNvPr>
          <p:cNvSpPr>
            <a:spLocks noGrp="1"/>
          </p:cNvSpPr>
          <p:nvPr>
            <p:ph type="title"/>
          </p:nvPr>
        </p:nvSpPr>
        <p:spPr/>
        <p:txBody>
          <a:bodyPr/>
          <a:lstStyle/>
          <a:p>
            <a:r>
              <a:rPr lang="en-MY" dirty="0"/>
              <a:t>Boundaryless Structure</a:t>
            </a:r>
          </a:p>
        </p:txBody>
      </p:sp>
      <p:sp>
        <p:nvSpPr>
          <p:cNvPr id="3" name="Content Placeholder 2">
            <a:extLst>
              <a:ext uri="{FF2B5EF4-FFF2-40B4-BE49-F238E27FC236}">
                <a16:creationId xmlns:a16="http://schemas.microsoft.com/office/drawing/2014/main" id="{EA6FC62D-A5F8-447E-9699-B24A022945ED}"/>
              </a:ext>
            </a:extLst>
          </p:cNvPr>
          <p:cNvSpPr>
            <a:spLocks noGrp="1"/>
          </p:cNvSpPr>
          <p:nvPr>
            <p:ph idx="1"/>
          </p:nvPr>
        </p:nvSpPr>
        <p:spPr>
          <a:xfrm>
            <a:off x="685800" y="1628800"/>
            <a:ext cx="8206680" cy="4951387"/>
          </a:xfrm>
        </p:spPr>
        <p:txBody>
          <a:bodyPr/>
          <a:lstStyle/>
          <a:p>
            <a:pPr marL="0" indent="0">
              <a:buNone/>
            </a:pPr>
            <a:r>
              <a:rPr lang="en-MY" dirty="0"/>
              <a:t>A boundaryless organization, coined by former GE CEO Jack Welch, is not defined or limited by boundaries or categories imposed by traditional </a:t>
            </a:r>
            <a:r>
              <a:rPr lang="en-MY" dirty="0" err="1"/>
              <a:t>structures.There</a:t>
            </a:r>
            <a:r>
              <a:rPr lang="en-MY" dirty="0"/>
              <a:t> are two types of boundaries:</a:t>
            </a:r>
          </a:p>
          <a:p>
            <a:r>
              <a:rPr lang="en-MY" dirty="0"/>
              <a:t>Internal—the horizontal ones imposed by work specialization and departmentalization and the vertical ones that separate employees into organizational levels and hierarchies.</a:t>
            </a:r>
          </a:p>
          <a:p>
            <a:r>
              <a:rPr lang="en-MY" dirty="0"/>
              <a:t>External—the boundaries that separate the organization from its customers, suppliers, and other stakeholders.</a:t>
            </a:r>
          </a:p>
          <a:p>
            <a:pPr marL="0" indent="0">
              <a:buNone/>
            </a:pPr>
            <a:endParaRPr lang="en-MY" dirty="0"/>
          </a:p>
        </p:txBody>
      </p:sp>
    </p:spTree>
    <p:extLst>
      <p:ext uri="{BB962C8B-B14F-4D97-AF65-F5344CB8AC3E}">
        <p14:creationId xmlns:p14="http://schemas.microsoft.com/office/powerpoint/2010/main" val="1792327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FC5F-0277-429C-98EA-DD04B8AC0401}"/>
              </a:ext>
            </a:extLst>
          </p:cNvPr>
          <p:cNvSpPr>
            <a:spLocks noGrp="1"/>
          </p:cNvSpPr>
          <p:nvPr>
            <p:ph type="title"/>
          </p:nvPr>
        </p:nvSpPr>
        <p:spPr/>
        <p:txBody>
          <a:bodyPr/>
          <a:lstStyle/>
          <a:p>
            <a:r>
              <a:rPr lang="en-MY" dirty="0"/>
              <a:t>Virtual and Network Structure</a:t>
            </a:r>
          </a:p>
        </p:txBody>
      </p:sp>
      <p:sp>
        <p:nvSpPr>
          <p:cNvPr id="3" name="Content Placeholder 2">
            <a:extLst>
              <a:ext uri="{FF2B5EF4-FFF2-40B4-BE49-F238E27FC236}">
                <a16:creationId xmlns:a16="http://schemas.microsoft.com/office/drawing/2014/main" id="{8C7B7373-A972-4C2C-AE5B-33E7B1CFB930}"/>
              </a:ext>
            </a:extLst>
          </p:cNvPr>
          <p:cNvSpPr>
            <a:spLocks noGrp="1"/>
          </p:cNvSpPr>
          <p:nvPr>
            <p:ph idx="1"/>
          </p:nvPr>
        </p:nvSpPr>
        <p:spPr>
          <a:xfrm>
            <a:off x="683568" y="1628800"/>
            <a:ext cx="8190914" cy="4530725"/>
          </a:xfrm>
        </p:spPr>
        <p:txBody>
          <a:bodyPr/>
          <a:lstStyle/>
          <a:p>
            <a:r>
              <a:rPr lang="en-MY" sz="2400" dirty="0"/>
              <a:t>A virtual organization or company is one whose members are geographically apart, usually working by computer e-mail and groupware while appearing to others to be a single, unified organization with a real physical location.</a:t>
            </a:r>
          </a:p>
          <a:p>
            <a:endParaRPr lang="en-MY" sz="2400" dirty="0"/>
          </a:p>
          <a:p>
            <a:r>
              <a:rPr lang="en-MY" sz="2400" dirty="0"/>
              <a:t>A network organization is one that uses its own employees to do some work activities and networks of outside suppliers to provide other needed product components or work processes. Also called a modular organization by manufacturing firms.</a:t>
            </a:r>
          </a:p>
          <a:p>
            <a:endParaRPr lang="en-MY" sz="2400" dirty="0"/>
          </a:p>
        </p:txBody>
      </p:sp>
    </p:spTree>
    <p:extLst>
      <p:ext uri="{BB962C8B-B14F-4D97-AF65-F5344CB8AC3E}">
        <p14:creationId xmlns:p14="http://schemas.microsoft.com/office/powerpoint/2010/main" val="1342439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6F54-10AD-45DD-8C0A-48317D8A76D7}"/>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74C1478-EBC9-403D-BA9D-45A52A4E8EC6}"/>
              </a:ext>
            </a:extLst>
          </p:cNvPr>
          <p:cNvSpPr>
            <a:spLocks noGrp="1"/>
          </p:cNvSpPr>
          <p:nvPr>
            <p:ph idx="1"/>
          </p:nvPr>
        </p:nvSpPr>
        <p:spPr/>
        <p:txBody>
          <a:bodyPr/>
          <a:lstStyle/>
          <a:p>
            <a:pPr marL="0" indent="0">
              <a:buNone/>
            </a:pPr>
            <a:r>
              <a:rPr lang="en-MY" dirty="0"/>
              <a:t>An employee who implements HRIS reports to both the CIO and the senior vice president of human resources. This is an example of what type of organizational structure?	    </a:t>
            </a:r>
          </a:p>
          <a:p>
            <a:pPr marL="0" indent="0">
              <a:buNone/>
            </a:pPr>
            <a:r>
              <a:rPr lang="en-MY" dirty="0"/>
              <a:t>a) Functional.	    </a:t>
            </a:r>
          </a:p>
          <a:p>
            <a:pPr marL="0" indent="0">
              <a:buNone/>
            </a:pPr>
            <a:r>
              <a:rPr lang="en-MY" dirty="0"/>
              <a:t>b) Divisional.	    </a:t>
            </a:r>
          </a:p>
          <a:p>
            <a:pPr marL="0" indent="0">
              <a:buNone/>
            </a:pPr>
            <a:r>
              <a:rPr lang="en-MY" dirty="0"/>
              <a:t>c) Matrix.	    </a:t>
            </a:r>
          </a:p>
          <a:p>
            <a:pPr marL="0" indent="0">
              <a:buNone/>
            </a:pPr>
            <a:r>
              <a:rPr lang="en-MY" dirty="0"/>
              <a:t>d) Task.</a:t>
            </a:r>
          </a:p>
          <a:p>
            <a:pPr marL="0" indent="0">
              <a:buNone/>
            </a:pPr>
            <a:endParaRPr lang="en-MY" dirty="0"/>
          </a:p>
        </p:txBody>
      </p:sp>
    </p:spTree>
    <p:extLst>
      <p:ext uri="{BB962C8B-B14F-4D97-AF65-F5344CB8AC3E}">
        <p14:creationId xmlns:p14="http://schemas.microsoft.com/office/powerpoint/2010/main" val="2995106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9049-07A3-4DE4-9B95-BCB3CAC6C290}"/>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ADEE9C12-6B19-4883-97EB-118EE7CF1200}"/>
              </a:ext>
            </a:extLst>
          </p:cNvPr>
          <p:cNvSpPr>
            <a:spLocks noGrp="1"/>
          </p:cNvSpPr>
          <p:nvPr>
            <p:ph idx="1"/>
          </p:nvPr>
        </p:nvSpPr>
        <p:spPr/>
        <p:txBody>
          <a:bodyPr/>
          <a:lstStyle/>
          <a:p>
            <a:r>
              <a:rPr lang="en-MY" dirty="0"/>
              <a:t>Option C</a:t>
            </a:r>
          </a:p>
          <a:p>
            <a:endParaRPr lang="en-MY" dirty="0"/>
          </a:p>
          <a:p>
            <a:pPr marL="0" indent="0">
              <a:buNone/>
            </a:pPr>
            <a:r>
              <a:rPr lang="en-MY" dirty="0"/>
              <a:t>Matrix organization assigns specialists from different functional departments to work on one or more projects that are led by a project or product leader. The structure creates a dual chain of command.</a:t>
            </a:r>
          </a:p>
        </p:txBody>
      </p:sp>
    </p:spTree>
    <p:extLst>
      <p:ext uri="{BB962C8B-B14F-4D97-AF65-F5344CB8AC3E}">
        <p14:creationId xmlns:p14="http://schemas.microsoft.com/office/powerpoint/2010/main" val="1463889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391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04AF-3BC0-4450-81CC-367AF3C4015F}"/>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803B1F3C-4758-4621-B6BC-084EAC089F83}"/>
              </a:ext>
            </a:extLst>
          </p:cNvPr>
          <p:cNvSpPr>
            <a:spLocks noGrp="1"/>
          </p:cNvSpPr>
          <p:nvPr>
            <p:ph idx="1"/>
          </p:nvPr>
        </p:nvSpPr>
        <p:spPr>
          <a:xfrm>
            <a:off x="683568" y="1600200"/>
            <a:ext cx="8136904" cy="4530725"/>
          </a:xfrm>
        </p:spPr>
        <p:txBody>
          <a:bodyPr/>
          <a:lstStyle/>
          <a:p>
            <a:pPr marL="0" indent="0">
              <a:buNone/>
            </a:pPr>
            <a:r>
              <a:rPr lang="en-MY" sz="2600" dirty="0"/>
              <a:t>Groups differ from teams in several ways:</a:t>
            </a:r>
          </a:p>
          <a:p>
            <a:pPr marL="514350" indent="-514350">
              <a:buAutoNum type="arabicPeriod"/>
            </a:pPr>
            <a:r>
              <a:rPr lang="en-MY" sz="2600" dirty="0"/>
              <a:t>Task orientation : Teams require coordination of tasks and activities to achieve a shared aim. Groups do not need to focus on specific outcomes or a common purpose.</a:t>
            </a:r>
          </a:p>
          <a:p>
            <a:pPr marL="514350" indent="-514350">
              <a:buAutoNum type="arabicPeriod"/>
            </a:pPr>
            <a:endParaRPr lang="en-MY" sz="2600" dirty="0"/>
          </a:p>
          <a:p>
            <a:pPr marL="514350" indent="-514350">
              <a:buAutoNum type="arabicPeriod"/>
            </a:pPr>
            <a:r>
              <a:rPr lang="en-MY" sz="2600" dirty="0"/>
              <a:t>Degree of interdependence : Team members are interdependent since they bring to bear a set of resources to produce a common outcome. Individuals in a group can be entirely disconnected from one another and not rely on fellow members at all.</a:t>
            </a:r>
          </a:p>
        </p:txBody>
      </p:sp>
    </p:spTree>
    <p:extLst>
      <p:ext uri="{BB962C8B-B14F-4D97-AF65-F5344CB8AC3E}">
        <p14:creationId xmlns:p14="http://schemas.microsoft.com/office/powerpoint/2010/main" val="1236971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FFA-948E-43E1-AFBE-00E79B7AD9DC}"/>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49D153BA-AA20-4511-A6B2-F069E54128EF}"/>
              </a:ext>
            </a:extLst>
          </p:cNvPr>
          <p:cNvSpPr>
            <a:spLocks noGrp="1"/>
          </p:cNvSpPr>
          <p:nvPr>
            <p:ph idx="1"/>
          </p:nvPr>
        </p:nvSpPr>
        <p:spPr>
          <a:xfrm>
            <a:off x="755576" y="1600200"/>
            <a:ext cx="8064896" cy="4530725"/>
          </a:xfrm>
        </p:spPr>
        <p:txBody>
          <a:bodyPr/>
          <a:lstStyle/>
          <a:p>
            <a:pPr marL="0" indent="0">
              <a:buNone/>
            </a:pPr>
            <a:r>
              <a:rPr lang="en-MY" dirty="0"/>
              <a:t>3. Purpose : Teams are formed for a particular reason and can be short- or long-lived. Groups can exist as a matter of fact; for example, a group can be comprised of people of the same race or ethnic background.</a:t>
            </a:r>
          </a:p>
          <a:p>
            <a:pPr marL="0" indent="0">
              <a:buNone/>
            </a:pPr>
            <a:endParaRPr lang="en-MY" dirty="0"/>
          </a:p>
          <a:p>
            <a:pPr marL="0" indent="0">
              <a:buNone/>
            </a:pPr>
            <a:r>
              <a:rPr lang="en-MY" dirty="0"/>
              <a:t>4. Degree of formal structure : Team members' individual roles and duties are specified and their ways of working together are defined. Groups are generally much more informal; roles do not need to be assigned and norms of </a:t>
            </a:r>
            <a:r>
              <a:rPr lang="en-MY" dirty="0" err="1"/>
              <a:t>behavior</a:t>
            </a:r>
            <a:r>
              <a:rPr lang="en-MY" dirty="0"/>
              <a:t> do not need to develop.</a:t>
            </a:r>
          </a:p>
        </p:txBody>
      </p:sp>
    </p:spTree>
    <p:extLst>
      <p:ext uri="{BB962C8B-B14F-4D97-AF65-F5344CB8AC3E}">
        <p14:creationId xmlns:p14="http://schemas.microsoft.com/office/powerpoint/2010/main" val="2239181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E907-9225-4F88-93E2-0E9A7D3A86E5}"/>
              </a:ext>
            </a:extLst>
          </p:cNvPr>
          <p:cNvSpPr>
            <a:spLocks noGrp="1"/>
          </p:cNvSpPr>
          <p:nvPr>
            <p:ph type="title"/>
          </p:nvPr>
        </p:nvSpPr>
        <p:spPr/>
        <p:txBody>
          <a:bodyPr/>
          <a:lstStyle/>
          <a:p>
            <a:r>
              <a:rPr lang="en-MY" dirty="0"/>
              <a:t>Group vs. Team</a:t>
            </a:r>
          </a:p>
        </p:txBody>
      </p:sp>
      <p:sp>
        <p:nvSpPr>
          <p:cNvPr id="3" name="Content Placeholder 2">
            <a:extLst>
              <a:ext uri="{FF2B5EF4-FFF2-40B4-BE49-F238E27FC236}">
                <a16:creationId xmlns:a16="http://schemas.microsoft.com/office/drawing/2014/main" id="{E5688196-9BD4-4B98-A9A0-E5B486FB9784}"/>
              </a:ext>
            </a:extLst>
          </p:cNvPr>
          <p:cNvSpPr>
            <a:spLocks noGrp="1"/>
          </p:cNvSpPr>
          <p:nvPr>
            <p:ph idx="1"/>
          </p:nvPr>
        </p:nvSpPr>
        <p:spPr>
          <a:xfrm>
            <a:off x="914400" y="1600201"/>
            <a:ext cx="7772400" cy="3196952"/>
          </a:xfrm>
        </p:spPr>
        <p:txBody>
          <a:bodyPr/>
          <a:lstStyle/>
          <a:p>
            <a:pPr marL="0" indent="0">
              <a:buNone/>
            </a:pPr>
            <a:r>
              <a:rPr lang="en-MY" dirty="0"/>
              <a:t>5. Familiarity among members : Team members are aware of the set of people they collaborate with, since they interact to complete tasks and activities. Members of a group may have personal relationships or they may have little knowledge of each other and no interactions whatsoever.</a:t>
            </a:r>
          </a:p>
        </p:txBody>
      </p:sp>
    </p:spTree>
    <p:extLst>
      <p:ext uri="{BB962C8B-B14F-4D97-AF65-F5344CB8AC3E}">
        <p14:creationId xmlns:p14="http://schemas.microsoft.com/office/powerpoint/2010/main" val="3037308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2062-B11B-434D-9251-98789A793733}"/>
              </a:ext>
            </a:extLst>
          </p:cNvPr>
          <p:cNvSpPr>
            <a:spLocks noGrp="1"/>
          </p:cNvSpPr>
          <p:nvPr>
            <p:ph type="title"/>
          </p:nvPr>
        </p:nvSpPr>
        <p:spPr/>
        <p:txBody>
          <a:bodyPr/>
          <a:lstStyle/>
          <a:p>
            <a:r>
              <a:rPr lang="en-MY" dirty="0"/>
              <a:t>Group Thinking</a:t>
            </a:r>
          </a:p>
        </p:txBody>
      </p:sp>
      <p:sp>
        <p:nvSpPr>
          <p:cNvPr id="3" name="Content Placeholder 2">
            <a:extLst>
              <a:ext uri="{FF2B5EF4-FFF2-40B4-BE49-F238E27FC236}">
                <a16:creationId xmlns:a16="http://schemas.microsoft.com/office/drawing/2014/main" id="{AEBA7F8D-CD1C-4D7B-A900-3A60DE592FE2}"/>
              </a:ext>
            </a:extLst>
          </p:cNvPr>
          <p:cNvSpPr>
            <a:spLocks noGrp="1"/>
          </p:cNvSpPr>
          <p:nvPr>
            <p:ph idx="1"/>
          </p:nvPr>
        </p:nvSpPr>
        <p:spPr/>
        <p:txBody>
          <a:bodyPr/>
          <a:lstStyle/>
          <a:p>
            <a:r>
              <a:rPr lang="en-MY" dirty="0"/>
              <a:t>Brainstorming involves facilitating a group of individuals in generating as many ideas on a topic as possible. It utilizes an idea-generating process that specifically encourages any and all alternatives.</a:t>
            </a:r>
          </a:p>
          <a:p>
            <a:endParaRPr lang="en-MY" dirty="0"/>
          </a:p>
          <a:p>
            <a:r>
              <a:rPr lang="en-MY" dirty="0"/>
              <a:t>Nominal group technique takes brainstorming a step further by adding a voting process to rank the ideas that are generated. The technique restricts discussion during the decision-making process.</a:t>
            </a:r>
          </a:p>
        </p:txBody>
      </p:sp>
    </p:spTree>
    <p:extLst>
      <p:ext uri="{BB962C8B-B14F-4D97-AF65-F5344CB8AC3E}">
        <p14:creationId xmlns:p14="http://schemas.microsoft.com/office/powerpoint/2010/main" val="2838194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FF37-BF62-40E8-9916-E5D2FD92F716}"/>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17A69B79-A01D-45DA-95B3-B4A932618E96}"/>
              </a:ext>
            </a:extLst>
          </p:cNvPr>
          <p:cNvSpPr>
            <a:spLocks noGrp="1"/>
          </p:cNvSpPr>
          <p:nvPr>
            <p:ph idx="1"/>
          </p:nvPr>
        </p:nvSpPr>
        <p:spPr/>
        <p:txBody>
          <a:bodyPr/>
          <a:lstStyle/>
          <a:p>
            <a:pPr marL="0" indent="0">
              <a:buNone/>
            </a:pPr>
            <a:r>
              <a:rPr lang="en-MY" dirty="0"/>
              <a:t>Collective rationalization, self-censorship, and illusion of invulnerability are all symptoms of	    </a:t>
            </a:r>
          </a:p>
          <a:p>
            <a:pPr marL="0" indent="0">
              <a:buNone/>
            </a:pPr>
            <a:r>
              <a:rPr lang="en-MY" dirty="0"/>
              <a:t>a) a dysfunctional group.	    </a:t>
            </a:r>
          </a:p>
          <a:p>
            <a:pPr marL="0" indent="0">
              <a:buNone/>
            </a:pPr>
            <a:r>
              <a:rPr lang="en-MY" dirty="0"/>
              <a:t>b) defective decision making.	    </a:t>
            </a:r>
          </a:p>
          <a:p>
            <a:pPr marL="0" indent="0">
              <a:buNone/>
            </a:pPr>
            <a:r>
              <a:rPr lang="en-MY" dirty="0"/>
              <a:t>c) group think.	    </a:t>
            </a:r>
          </a:p>
          <a:p>
            <a:pPr marL="0" indent="0">
              <a:buNone/>
            </a:pPr>
            <a:r>
              <a:rPr lang="en-MY" dirty="0"/>
              <a:t>d) a destructive conflict.</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946235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0E0C-FEF2-4520-B25D-448CAE36B446}"/>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75CEE2CE-8458-43A8-9326-B650B447EB07}"/>
              </a:ext>
            </a:extLst>
          </p:cNvPr>
          <p:cNvSpPr>
            <a:spLocks noGrp="1"/>
          </p:cNvSpPr>
          <p:nvPr>
            <p:ph idx="1"/>
          </p:nvPr>
        </p:nvSpPr>
        <p:spPr/>
        <p:txBody>
          <a:bodyPr/>
          <a:lstStyle/>
          <a:p>
            <a:r>
              <a:rPr lang="en-MY" dirty="0"/>
              <a:t>Option C</a:t>
            </a:r>
          </a:p>
          <a:p>
            <a:endParaRPr lang="en-MY" dirty="0"/>
          </a:p>
          <a:p>
            <a:pPr marL="0" indent="0">
              <a:buNone/>
            </a:pPr>
            <a:r>
              <a:rPr lang="en-MY" dirty="0"/>
              <a:t>Group think is a phenomenon that occurs within a group of people in which the desire for harmony or conformity results in irrational thinking and decision-making.</a:t>
            </a:r>
          </a:p>
        </p:txBody>
      </p:sp>
    </p:spTree>
    <p:extLst>
      <p:ext uri="{BB962C8B-B14F-4D97-AF65-F5344CB8AC3E}">
        <p14:creationId xmlns:p14="http://schemas.microsoft.com/office/powerpoint/2010/main" val="3305280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1956</TotalTime>
  <Words>1964</Words>
  <Application>Microsoft Office PowerPoint</Application>
  <PresentationFormat>On-screen Show (4:3)</PresentationFormat>
  <Paragraphs>199</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Times New Roman</vt:lpstr>
      <vt:lpstr>Wingdings</vt:lpstr>
      <vt:lpstr>Office Theme</vt:lpstr>
      <vt:lpstr>BUSINESS LEADERSHIP - I</vt:lpstr>
      <vt:lpstr>Class Information</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PowerPoint Presentation</vt:lpstr>
      <vt:lpstr>Type of Structures</vt:lpstr>
      <vt:lpstr>Structure affects how strategic decisions are made</vt:lpstr>
      <vt:lpstr>Functional Structure</vt:lpstr>
      <vt:lpstr>Divisional Structure</vt:lpstr>
      <vt:lpstr>Matrix Structure</vt:lpstr>
      <vt:lpstr>Boundaryless Structure</vt:lpstr>
      <vt:lpstr>Virtual and Network Structure</vt:lpstr>
      <vt:lpstr>Question # 1</vt:lpstr>
      <vt:lpstr>Answer # 1</vt:lpstr>
      <vt:lpstr>PowerPoint Presentation</vt:lpstr>
      <vt:lpstr>Group vs. Team</vt:lpstr>
      <vt:lpstr>Group vs. Team</vt:lpstr>
      <vt:lpstr>Group vs. Team</vt:lpstr>
      <vt:lpstr>Group Thinking</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82</cp:revision>
  <cp:lastPrinted>1601-01-01T00:00:00Z</cp:lastPrinted>
  <dcterms:created xsi:type="dcterms:W3CDTF">2020-07-09T15:12:46Z</dcterms:created>
  <dcterms:modified xsi:type="dcterms:W3CDTF">2022-02-14T16:48:52Z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