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0"/>
  </p:notesMasterIdLst>
  <p:handoutMasterIdLst>
    <p:handoutMasterId r:id="rId61"/>
  </p:handoutMasterIdLst>
  <p:sldIdLst>
    <p:sldId id="256" r:id="rId2"/>
    <p:sldId id="404" r:id="rId3"/>
    <p:sldId id="291" r:id="rId4"/>
    <p:sldId id="288" r:id="rId5"/>
    <p:sldId id="280" r:id="rId6"/>
    <p:sldId id="281" r:id="rId7"/>
    <p:sldId id="282" r:id="rId8"/>
    <p:sldId id="283" r:id="rId9"/>
    <p:sldId id="259" r:id="rId10"/>
    <p:sldId id="279" r:id="rId11"/>
    <p:sldId id="440" r:id="rId12"/>
    <p:sldId id="284" r:id="rId13"/>
    <p:sldId id="285" r:id="rId14"/>
    <p:sldId id="261" r:id="rId15"/>
    <p:sldId id="286" r:id="rId16"/>
    <p:sldId id="405" r:id="rId17"/>
    <p:sldId id="406" r:id="rId18"/>
    <p:sldId id="407" r:id="rId19"/>
    <p:sldId id="409" r:id="rId20"/>
    <p:sldId id="410" r:id="rId21"/>
    <p:sldId id="413" r:id="rId22"/>
    <p:sldId id="416" r:id="rId23"/>
    <p:sldId id="417" r:id="rId24"/>
    <p:sldId id="420" r:id="rId25"/>
    <p:sldId id="421" r:id="rId26"/>
    <p:sldId id="422" r:id="rId27"/>
    <p:sldId id="423" r:id="rId28"/>
    <p:sldId id="424" r:id="rId29"/>
    <p:sldId id="425" r:id="rId30"/>
    <p:sldId id="441" r:id="rId31"/>
    <p:sldId id="442" r:id="rId32"/>
    <p:sldId id="443" r:id="rId33"/>
    <p:sldId id="444" r:id="rId34"/>
    <p:sldId id="426" r:id="rId35"/>
    <p:sldId id="427" r:id="rId36"/>
    <p:sldId id="428" r:id="rId37"/>
    <p:sldId id="429" r:id="rId38"/>
    <p:sldId id="430" r:id="rId39"/>
    <p:sldId id="431" r:id="rId40"/>
    <p:sldId id="432" r:id="rId41"/>
    <p:sldId id="433" r:id="rId42"/>
    <p:sldId id="434" r:id="rId43"/>
    <p:sldId id="435" r:id="rId44"/>
    <p:sldId id="436" r:id="rId45"/>
    <p:sldId id="437" r:id="rId46"/>
    <p:sldId id="438" r:id="rId47"/>
    <p:sldId id="439" r:id="rId48"/>
    <p:sldId id="445" r:id="rId49"/>
    <p:sldId id="446" r:id="rId50"/>
    <p:sldId id="447" r:id="rId51"/>
    <p:sldId id="448" r:id="rId52"/>
    <p:sldId id="449" r:id="rId53"/>
    <p:sldId id="450" r:id="rId54"/>
    <p:sldId id="451" r:id="rId55"/>
    <p:sldId id="452" r:id="rId56"/>
    <p:sldId id="453" r:id="rId57"/>
    <p:sldId id="454" r:id="rId58"/>
    <p:sldId id="276"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F466A20D-49AF-4B0D-A57D-C576529F81F9}" type="presOf" srcId="{69BD61AE-1E10-401F-9595-1097457E33C7}" destId="{401E888D-ADD7-4E04-8F4F-BE31B5B3ACF3}" srcOrd="0" destOrd="0" presId="urn:microsoft.com/office/officeart/2005/8/layout/vList2"/>
    <dgm:cxn modelId="{C5EE9B7E-4906-45EA-9EE9-5DABB6D3C763}" type="presOf" srcId="{D27CD70E-DFBB-4221-9DFB-1B5A6662F39F}" destId="{BAF84493-57B1-45CA-968B-333D00BDD5BF}"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D06079F6-BC34-49BF-8AFF-CF6B3274A647}" type="presOf" srcId="{0665DC02-B792-4630-A897-0DA290FA588A}" destId="{24D32922-BF99-4CE5-821E-A240C3092535}"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61541A32-888F-4077-8CA0-C01C5CE2FD31}" srcId="{703D4D02-5513-427D-B6E9-B2E187EE0C3A}" destId="{69BD61AE-1E10-401F-9595-1097457E33C7}" srcOrd="5" destOrd="0" parTransId="{98B399C3-5F77-4CA8-B599-B56E37F0BECD}" sibTransId="{71EC67D1-ECF5-4EF6-B097-704AE310B9FB}"/>
    <dgm:cxn modelId="{7588AC93-57CA-4DFF-92BA-9C9BA104AE39}" srcId="{703D4D02-5513-427D-B6E9-B2E187EE0C3A}" destId="{BB93F34F-510E-44BF-8A3F-F74B9A7B938C}" srcOrd="3" destOrd="0" parTransId="{4F2D9433-19E2-4B8D-8716-C08BA99B6B2D}" sibTransId="{7A727706-68D6-463E-8BE6-D9292E28FAED}"/>
    <dgm:cxn modelId="{2F7FB083-1B76-41A1-A481-8CC566772F7D}" type="presOf" srcId="{BB93F34F-510E-44BF-8A3F-F74B9A7B938C}" destId="{3E94F731-DC7C-4B58-9F66-6B7B57C178BE}" srcOrd="0" destOrd="0" presId="urn:microsoft.com/office/officeart/2005/8/layout/vList2"/>
    <dgm:cxn modelId="{9C0BCE7A-9505-4554-A2D6-C1D3E85A42D8}" type="presOf" srcId="{703D4D02-5513-427D-B6E9-B2E187EE0C3A}" destId="{CC8763B3-4621-4666-B669-3C5BA2A30DBE}" srcOrd="0" destOrd="0" presId="urn:microsoft.com/office/officeart/2005/8/layout/vList2"/>
    <dgm:cxn modelId="{22AC1932-C5DD-49C0-B338-973D545EA6B9}" type="presOf" srcId="{9FF9C588-5AC7-4213-AC10-D7BF2859CFD7}" destId="{02733F7B-8381-46B4-A62D-60C94EF49351}"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B1395427-1FD9-4C7A-9A03-66AA0EABE94E}"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2F2C6229-E2B6-485D-9982-468A48245F10}" type="presOf" srcId="{0ED06F71-722D-4D98-8A78-76B9D17B094B}" destId="{F209ACB3-3444-40CC-BCCA-513ABA9ADB86}"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230F53E0-EB7B-43E0-8091-C0D06A0D324B}" type="presParOf" srcId="{CC8763B3-4621-4666-B669-3C5BA2A30DBE}" destId="{02733F7B-8381-46B4-A62D-60C94EF49351}" srcOrd="0" destOrd="0" presId="urn:microsoft.com/office/officeart/2005/8/layout/vList2"/>
    <dgm:cxn modelId="{521F2E7F-E28A-4BC8-83C3-D09D4F5BB061}" type="presParOf" srcId="{CC8763B3-4621-4666-B669-3C5BA2A30DBE}" destId="{D11942FF-04E3-49E6-B922-9EFB2DC49F41}" srcOrd="1" destOrd="0" presId="urn:microsoft.com/office/officeart/2005/8/layout/vList2"/>
    <dgm:cxn modelId="{E74EC987-78DF-4C91-9E1B-8C279B8295DE}" type="presParOf" srcId="{CC8763B3-4621-4666-B669-3C5BA2A30DBE}" destId="{C8CBCA26-9D20-4838-B1F9-53234775E96B}" srcOrd="2" destOrd="0" presId="urn:microsoft.com/office/officeart/2005/8/layout/vList2"/>
    <dgm:cxn modelId="{DE518668-8644-4387-946F-24FB8BB597FE}" type="presParOf" srcId="{CC8763B3-4621-4666-B669-3C5BA2A30DBE}" destId="{671B3283-BB64-487F-AB90-C94002C94229}" srcOrd="3" destOrd="0" presId="urn:microsoft.com/office/officeart/2005/8/layout/vList2"/>
    <dgm:cxn modelId="{A30B12FE-44D5-4A4E-AAB1-D7158E4981F9}" type="presParOf" srcId="{CC8763B3-4621-4666-B669-3C5BA2A30DBE}" destId="{F209ACB3-3444-40CC-BCCA-513ABA9ADB86}" srcOrd="4" destOrd="0" presId="urn:microsoft.com/office/officeart/2005/8/layout/vList2"/>
    <dgm:cxn modelId="{443ACDAC-BC62-4F7C-880B-DBC40CBDF401}" type="presParOf" srcId="{CC8763B3-4621-4666-B669-3C5BA2A30DBE}" destId="{3021E19B-D6F7-4D3A-9633-E49336FDC5DD}" srcOrd="5" destOrd="0" presId="urn:microsoft.com/office/officeart/2005/8/layout/vList2"/>
    <dgm:cxn modelId="{23EEE2C2-2D95-450B-9ED6-A8A83AE8F62C}" type="presParOf" srcId="{CC8763B3-4621-4666-B669-3C5BA2A30DBE}" destId="{3E94F731-DC7C-4B58-9F66-6B7B57C178BE}" srcOrd="6" destOrd="0" presId="urn:microsoft.com/office/officeart/2005/8/layout/vList2"/>
    <dgm:cxn modelId="{CD622104-15D7-41FA-9C0A-F9168538DE88}" type="presParOf" srcId="{CC8763B3-4621-4666-B669-3C5BA2A30DBE}" destId="{82217B51-E09E-470A-AD24-9AC3CBD09AF8}" srcOrd="7" destOrd="0" presId="urn:microsoft.com/office/officeart/2005/8/layout/vList2"/>
    <dgm:cxn modelId="{5551DF1A-CD3D-4A54-8429-22D41F39BB9C}" type="presParOf" srcId="{CC8763B3-4621-4666-B669-3C5BA2A30DBE}" destId="{24D32922-BF99-4CE5-821E-A240C3092535}" srcOrd="8" destOrd="0" presId="urn:microsoft.com/office/officeart/2005/8/layout/vList2"/>
    <dgm:cxn modelId="{E84AE513-C8B6-4E4D-B76E-A50821551245}" type="presParOf" srcId="{CC8763B3-4621-4666-B669-3C5BA2A30DBE}" destId="{1547C88C-0553-48E2-9A0E-2FE58FDCEF25}" srcOrd="9" destOrd="0" presId="urn:microsoft.com/office/officeart/2005/8/layout/vList2"/>
    <dgm:cxn modelId="{BEC329AB-4074-4025-A505-960FC7D13A42}" type="presParOf" srcId="{CC8763B3-4621-4666-B669-3C5BA2A30DBE}" destId="{401E888D-ADD7-4E04-8F4F-BE31B5B3ACF3}" srcOrd="10" destOrd="0" presId="urn:microsoft.com/office/officeart/2005/8/layout/vList2"/>
    <dgm:cxn modelId="{73A9D3D0-CD78-4121-B085-275CAD115C4F}" type="presParOf" srcId="{CC8763B3-4621-4666-B669-3C5BA2A30DBE}" destId="{3D98E15D-9BAC-402C-AD03-780F149FDDBD}" srcOrd="11" destOrd="0" presId="urn:microsoft.com/office/officeart/2005/8/layout/vList2"/>
    <dgm:cxn modelId="{9B3668DE-8ED6-4B62-BC75-37C280A496D2}"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4A5967A2-F7C0-431C-9B5F-91CE044579E3}" type="presOf" srcId="{D27CD70E-DFBB-4221-9DFB-1B5A6662F39F}" destId="{BAF84493-57B1-45CA-968B-333D00BDD5BF}" srcOrd="0" destOrd="0" presId="urn:microsoft.com/office/officeart/2005/8/layout/vList2"/>
    <dgm:cxn modelId="{264ABE15-793F-4DE3-A8AE-0495EF9ABB51}" type="presOf" srcId="{0ED06F71-722D-4D98-8A78-76B9D17B094B}" destId="{F209ACB3-3444-40CC-BCCA-513ABA9ADB86}"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4E3EF710-67B4-475B-B105-B27CCEA1DD93}" type="presOf" srcId="{703D4D02-5513-427D-B6E9-B2E187EE0C3A}" destId="{CC8763B3-4621-4666-B669-3C5BA2A30DBE}"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257B854C-D247-4C27-98A0-A4E79603C937}" type="presOf" srcId="{BB93F34F-510E-44BF-8A3F-F74B9A7B938C}" destId="{3E94F731-DC7C-4B58-9F66-6B7B57C178BE}" srcOrd="0" destOrd="0" presId="urn:microsoft.com/office/officeart/2005/8/layout/vList2"/>
    <dgm:cxn modelId="{4EB8F920-DA5E-4C95-8E4A-22210FA51EB2}"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06CA4AE9-96EC-4B9C-A5CE-73BD13BA77A7}" type="presOf" srcId="{9FF9C588-5AC7-4213-AC10-D7BF2859CFD7}" destId="{02733F7B-8381-46B4-A62D-60C94EF49351}" srcOrd="0" destOrd="0" presId="urn:microsoft.com/office/officeart/2005/8/layout/vList2"/>
    <dgm:cxn modelId="{77CBCD5D-7995-46A4-BE34-73BA4C7484D9}" type="presOf" srcId="{69BD61AE-1E10-401F-9595-1097457E33C7}" destId="{401E888D-ADD7-4E04-8F4F-BE31B5B3ACF3}"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FFB93B9D-06F3-4787-BB9E-AB2B4171EFD1}" type="presOf" srcId="{0665DC02-B792-4630-A897-0DA290FA588A}" destId="{24D32922-BF99-4CE5-821E-A240C3092535}" srcOrd="0" destOrd="0" presId="urn:microsoft.com/office/officeart/2005/8/layout/vList2"/>
    <dgm:cxn modelId="{BB27391F-C482-494E-BBA3-2D3315628AB9}" type="presParOf" srcId="{CC8763B3-4621-4666-B669-3C5BA2A30DBE}" destId="{02733F7B-8381-46B4-A62D-60C94EF49351}" srcOrd="0" destOrd="0" presId="urn:microsoft.com/office/officeart/2005/8/layout/vList2"/>
    <dgm:cxn modelId="{DB75E3EA-CCFF-4DF6-B262-7CE9688766BB}" type="presParOf" srcId="{CC8763B3-4621-4666-B669-3C5BA2A30DBE}" destId="{D11942FF-04E3-49E6-B922-9EFB2DC49F41}" srcOrd="1" destOrd="0" presId="urn:microsoft.com/office/officeart/2005/8/layout/vList2"/>
    <dgm:cxn modelId="{42E2B215-A22D-4C1B-9F6E-6EF796AA4C07}" type="presParOf" srcId="{CC8763B3-4621-4666-B669-3C5BA2A30DBE}" destId="{C8CBCA26-9D20-4838-B1F9-53234775E96B}" srcOrd="2" destOrd="0" presId="urn:microsoft.com/office/officeart/2005/8/layout/vList2"/>
    <dgm:cxn modelId="{5FC2F028-941D-4894-9FED-EE69802E6A8C}" type="presParOf" srcId="{CC8763B3-4621-4666-B669-3C5BA2A30DBE}" destId="{671B3283-BB64-487F-AB90-C94002C94229}" srcOrd="3" destOrd="0" presId="urn:microsoft.com/office/officeart/2005/8/layout/vList2"/>
    <dgm:cxn modelId="{AFD2A2FE-BAC8-4871-9319-946075CBE277}" type="presParOf" srcId="{CC8763B3-4621-4666-B669-3C5BA2A30DBE}" destId="{F209ACB3-3444-40CC-BCCA-513ABA9ADB86}" srcOrd="4" destOrd="0" presId="urn:microsoft.com/office/officeart/2005/8/layout/vList2"/>
    <dgm:cxn modelId="{584CEE08-2F1E-4E0B-BCFF-14305AA7E681}" type="presParOf" srcId="{CC8763B3-4621-4666-B669-3C5BA2A30DBE}" destId="{3021E19B-D6F7-4D3A-9633-E49336FDC5DD}" srcOrd="5" destOrd="0" presId="urn:microsoft.com/office/officeart/2005/8/layout/vList2"/>
    <dgm:cxn modelId="{B6AF4571-A213-4469-811A-DBDEBB7BFB17}" type="presParOf" srcId="{CC8763B3-4621-4666-B669-3C5BA2A30DBE}" destId="{3E94F731-DC7C-4B58-9F66-6B7B57C178BE}" srcOrd="6" destOrd="0" presId="urn:microsoft.com/office/officeart/2005/8/layout/vList2"/>
    <dgm:cxn modelId="{4EA9DA32-4E18-416B-A242-FF3B5D79E7B3}" type="presParOf" srcId="{CC8763B3-4621-4666-B669-3C5BA2A30DBE}" destId="{82217B51-E09E-470A-AD24-9AC3CBD09AF8}" srcOrd="7" destOrd="0" presId="urn:microsoft.com/office/officeart/2005/8/layout/vList2"/>
    <dgm:cxn modelId="{292D7C6F-726A-4393-BFD6-5C0A327F03B0}" type="presParOf" srcId="{CC8763B3-4621-4666-B669-3C5BA2A30DBE}" destId="{24D32922-BF99-4CE5-821E-A240C3092535}" srcOrd="8" destOrd="0" presId="urn:microsoft.com/office/officeart/2005/8/layout/vList2"/>
    <dgm:cxn modelId="{44D7C104-8C1C-4B2B-9E87-3F829555FA09}" type="presParOf" srcId="{CC8763B3-4621-4666-B669-3C5BA2A30DBE}" destId="{1547C88C-0553-48E2-9A0E-2FE58FDCEF25}" srcOrd="9" destOrd="0" presId="urn:microsoft.com/office/officeart/2005/8/layout/vList2"/>
    <dgm:cxn modelId="{A99996A9-5458-4B63-91EB-2190B5D074F3}" type="presParOf" srcId="{CC8763B3-4621-4666-B669-3C5BA2A30DBE}" destId="{401E888D-ADD7-4E04-8F4F-BE31B5B3ACF3}" srcOrd="10" destOrd="0" presId="urn:microsoft.com/office/officeart/2005/8/layout/vList2"/>
    <dgm:cxn modelId="{DC2464DE-5B76-4FCE-9D83-CE57A6C0AA7E}" type="presParOf" srcId="{CC8763B3-4621-4666-B669-3C5BA2A30DBE}" destId="{3D98E15D-9BAC-402C-AD03-780F149FDDBD}" srcOrd="11" destOrd="0" presId="urn:microsoft.com/office/officeart/2005/8/layout/vList2"/>
    <dgm:cxn modelId="{ECDFD432-029E-4084-8D7C-286C66916C40}" type="presParOf" srcId="{CC8763B3-4621-4666-B669-3C5BA2A30DBE}" destId="{BAF84493-57B1-45CA-968B-333D00BDD5BF}"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xmlns=""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 xmlns:p14="http://schemas.microsoft.com/office/powerpoint/2010/main" val="401678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066800" y="1371600"/>
            <a:ext cx="7203233" cy="3383280"/>
          </a:xfrm>
        </p:spPr>
        <p:txBody>
          <a:bodyPr/>
          <a:lstStyle/>
          <a:p>
            <a:r>
              <a:rPr lang="en-MY" dirty="0"/>
              <a:t>BUSINESS LEADERSHIP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E498B7-B04E-4F21-8ED6-269D26004667}"/>
              </a:ext>
            </a:extLst>
          </p:cNvPr>
          <p:cNvSpPr>
            <a:spLocks noGrp="1"/>
          </p:cNvSpPr>
          <p:nvPr>
            <p:ph type="title"/>
          </p:nvPr>
        </p:nvSpPr>
        <p:spPr>
          <a:xfrm>
            <a:off x="609600" y="228600"/>
            <a:ext cx="7200900" cy="645225"/>
          </a:xfrm>
        </p:spPr>
        <p:txBody>
          <a:bodyPr>
            <a:normAutofit/>
          </a:bodyPr>
          <a:lstStyle/>
          <a:p>
            <a:pPr algn="ctr"/>
            <a:r>
              <a:rPr lang="en-MY" sz="3200" dirty="0"/>
              <a:t>Key Points</a:t>
            </a:r>
          </a:p>
        </p:txBody>
      </p:sp>
      <p:sp>
        <p:nvSpPr>
          <p:cNvPr id="3" name="Content Placeholder 2">
            <a:extLst>
              <a:ext uri="{FF2B5EF4-FFF2-40B4-BE49-F238E27FC236}">
                <a16:creationId xmlns="" xmlns:a16="http://schemas.microsoft.com/office/drawing/2014/main" id="{58657B80-42D7-47E7-A5A6-5DCF43F4CFF0}"/>
              </a:ext>
            </a:extLst>
          </p:cNvPr>
          <p:cNvSpPr>
            <a:spLocks noGrp="1"/>
          </p:cNvSpPr>
          <p:nvPr>
            <p:ph idx="1"/>
          </p:nvPr>
        </p:nvSpPr>
        <p:spPr>
          <a:xfrm>
            <a:off x="609600" y="1143000"/>
            <a:ext cx="8134672" cy="4824536"/>
          </a:xfrm>
        </p:spPr>
        <p:txBody>
          <a:bodyPr>
            <a:normAutofit lnSpcReduction="10000"/>
          </a:bodyPr>
          <a:lstStyle/>
          <a:p>
            <a:r>
              <a:rPr lang="en-MY" sz="2800" dirty="0"/>
              <a:t>Students who regularly participate in class are constantly involved with the material and are more likely to remember a greater portion of the information. </a:t>
            </a:r>
          </a:p>
          <a:p>
            <a:pPr marL="0" indent="0">
              <a:buNone/>
            </a:pPr>
            <a:endParaRPr lang="en-MY" sz="2800" dirty="0"/>
          </a:p>
          <a:p>
            <a:r>
              <a:rPr lang="en-MY" sz="2800" dirty="0"/>
              <a:t>Attendance builds consistency.</a:t>
            </a:r>
          </a:p>
          <a:p>
            <a:endParaRPr lang="en-MY" sz="2800" dirty="0"/>
          </a:p>
          <a:p>
            <a:r>
              <a:rPr lang="en-MY" sz="2800" dirty="0"/>
              <a:t>Actively take notes.</a:t>
            </a:r>
          </a:p>
          <a:p>
            <a:endParaRPr lang="en-MY" sz="2800" dirty="0"/>
          </a:p>
          <a:p>
            <a:r>
              <a:rPr lang="en-MY" sz="2800" dirty="0"/>
              <a:t>Have your own </a:t>
            </a:r>
            <a:r>
              <a:rPr lang="en-MY" sz="2800" dirty="0" err="1"/>
              <a:t>whatsapp</a:t>
            </a:r>
            <a:r>
              <a:rPr lang="en-MY" sz="2800" dirty="0"/>
              <a:t> group</a:t>
            </a:r>
          </a:p>
          <a:p>
            <a:endParaRPr lang="en-MY" dirty="0"/>
          </a:p>
          <a:p>
            <a:endParaRPr lang="en-MY" dirty="0"/>
          </a:p>
          <a:p>
            <a:endParaRPr lang="en-MY" dirty="0"/>
          </a:p>
          <a:p>
            <a:endParaRPr lang="en-MY" dirty="0"/>
          </a:p>
        </p:txBody>
      </p:sp>
    </p:spTree>
    <p:extLst>
      <p:ext uri="{BB962C8B-B14F-4D97-AF65-F5344CB8AC3E}">
        <p14:creationId xmlns="" xmlns:p14="http://schemas.microsoft.com/office/powerpoint/2010/main" val="12750550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A6E75E-D873-4D22-BE8C-84EB8CCB099F}"/>
              </a:ext>
            </a:extLst>
          </p:cNvPr>
          <p:cNvSpPr>
            <a:spLocks noGrp="1"/>
          </p:cNvSpPr>
          <p:nvPr>
            <p:ph type="title"/>
          </p:nvPr>
        </p:nvSpPr>
        <p:spPr>
          <a:xfrm>
            <a:off x="755576" y="116632"/>
            <a:ext cx="7200900" cy="1142385"/>
          </a:xfrm>
        </p:spPr>
        <p:txBody>
          <a:bodyPr>
            <a:normAutofit/>
          </a:bodyPr>
          <a:lstStyle/>
          <a:p>
            <a:r>
              <a:rPr lang="en-MY" sz="3200" dirty="0"/>
              <a:t>Exam Contents</a:t>
            </a:r>
          </a:p>
        </p:txBody>
      </p:sp>
      <p:sp>
        <p:nvSpPr>
          <p:cNvPr id="3" name="Content Placeholder 2">
            <a:extLst>
              <a:ext uri="{FF2B5EF4-FFF2-40B4-BE49-F238E27FC236}">
                <a16:creationId xmlns="" xmlns:a16="http://schemas.microsoft.com/office/drawing/2014/main"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Tree>
    <p:extLst>
      <p:ext uri="{BB962C8B-B14F-4D97-AF65-F5344CB8AC3E}">
        <p14:creationId xmlns="" xmlns:p14="http://schemas.microsoft.com/office/powerpoint/2010/main" val="17317495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FB21B7-FC19-42C6-A39B-5BABDB6EEA87}"/>
              </a:ext>
            </a:extLst>
          </p:cNvPr>
          <p:cNvSpPr>
            <a:spLocks noGrp="1"/>
          </p:cNvSpPr>
          <p:nvPr>
            <p:ph type="title"/>
          </p:nvPr>
        </p:nvSpPr>
        <p:spPr>
          <a:xfrm>
            <a:off x="395536" y="188640"/>
            <a:ext cx="7200900" cy="1142385"/>
          </a:xfrm>
        </p:spPr>
        <p:txBody>
          <a:bodyPr>
            <a:normAutofit/>
          </a:bodyPr>
          <a:lstStyle/>
          <a:p>
            <a:r>
              <a:rPr lang="en-MY" sz="3200" dirty="0"/>
              <a:t>Business Leadership (31%) </a:t>
            </a:r>
          </a:p>
        </p:txBody>
      </p:sp>
      <p:sp>
        <p:nvSpPr>
          <p:cNvPr id="3" name="Content Placeholder 2">
            <a:extLst>
              <a:ext uri="{FF2B5EF4-FFF2-40B4-BE49-F238E27FC236}">
                <a16:creationId xmlns="" xmlns:a16="http://schemas.microsoft.com/office/drawing/2014/main" id="{29DCA237-5323-46D5-9990-A745BCB679AF}"/>
              </a:ext>
            </a:extLst>
          </p:cNvPr>
          <p:cNvSpPr>
            <a:spLocks noGrp="1"/>
          </p:cNvSpPr>
          <p:nvPr>
            <p:ph idx="1"/>
          </p:nvPr>
        </p:nvSpPr>
        <p:spPr/>
        <p:txBody>
          <a:bodyPr>
            <a:normAutofit/>
          </a:bodyPr>
          <a:lstStyle/>
          <a:p>
            <a:pPr marL="0" indent="0">
              <a:buNone/>
            </a:pPr>
            <a:r>
              <a:rPr lang="en-MY" sz="2800"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 xmlns:p14="http://schemas.microsoft.com/office/powerpoint/2010/main" val="21672095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DF3203-DB6E-48B2-9553-61972279E02E}"/>
              </a:ext>
            </a:extLst>
          </p:cNvPr>
          <p:cNvSpPr>
            <a:spLocks noGrp="1"/>
          </p:cNvSpPr>
          <p:nvPr>
            <p:ph type="title"/>
          </p:nvPr>
        </p:nvSpPr>
        <p:spPr>
          <a:xfrm>
            <a:off x="1219200" y="228600"/>
            <a:ext cx="7200900" cy="734398"/>
          </a:xfrm>
        </p:spPr>
        <p:txBody>
          <a:bodyPr>
            <a:normAutofit/>
          </a:bodyPr>
          <a:lstStyle/>
          <a:p>
            <a:r>
              <a:rPr lang="en-MY" sz="3200" dirty="0"/>
              <a:t>Historical Context</a:t>
            </a:r>
          </a:p>
        </p:txBody>
      </p:sp>
      <p:sp>
        <p:nvSpPr>
          <p:cNvPr id="3" name="Content Placeholder 2">
            <a:extLst>
              <a:ext uri="{FF2B5EF4-FFF2-40B4-BE49-F238E27FC236}">
                <a16:creationId xmlns="" xmlns:a16="http://schemas.microsoft.com/office/drawing/2014/main" id="{54BCEC52-80E1-4631-A61A-AF8E18DEDEE6}"/>
              </a:ext>
            </a:extLst>
          </p:cNvPr>
          <p:cNvSpPr>
            <a:spLocks noGrp="1"/>
          </p:cNvSpPr>
          <p:nvPr>
            <p:ph idx="1"/>
          </p:nvPr>
        </p:nvSpPr>
        <p:spPr>
          <a:xfrm>
            <a:off x="457200" y="1219200"/>
            <a:ext cx="8229600" cy="4979987"/>
          </a:xfrm>
        </p:spPr>
        <p:txBody>
          <a:bodyPr>
            <a:normAutofit/>
          </a:bodyPr>
          <a:lstStyle/>
          <a:p>
            <a:pPr marL="0" indent="0">
              <a:buNone/>
            </a:pPr>
            <a:r>
              <a:rPr lang="en-MY" sz="2800" dirty="0"/>
              <a:t>Management Theories came as a reaction to Industrial Revolution from late 1700 to late 1800</a:t>
            </a:r>
          </a:p>
          <a:p>
            <a:pPr marL="0" indent="0">
              <a:buNone/>
            </a:pPr>
            <a:endParaRPr lang="en-MY" sz="2800" dirty="0"/>
          </a:p>
          <a:p>
            <a:pPr marL="0" indent="0">
              <a:buNone/>
            </a:pPr>
            <a:r>
              <a:rPr lang="en-MY" sz="2800" dirty="0"/>
              <a:t>Industry </a:t>
            </a:r>
            <a:r>
              <a:rPr lang="en-MY" sz="2800" i="1" dirty="0"/>
              <a:t>means</a:t>
            </a:r>
            <a:r>
              <a:rPr lang="en-MY" sz="2800" dirty="0"/>
              <a:t> work</a:t>
            </a:r>
          </a:p>
          <a:p>
            <a:pPr marL="0" indent="0">
              <a:buNone/>
            </a:pPr>
            <a:r>
              <a:rPr lang="en-MY" sz="2800" dirty="0"/>
              <a:t>Revolution </a:t>
            </a:r>
            <a:r>
              <a:rPr lang="en-MY" sz="2800" i="1" dirty="0"/>
              <a:t>means</a:t>
            </a:r>
            <a:r>
              <a:rPr lang="en-MY" sz="2800" dirty="0"/>
              <a:t> rapid change</a:t>
            </a:r>
          </a:p>
          <a:p>
            <a:pPr marL="0" indent="0">
              <a:buNone/>
            </a:pPr>
            <a:endParaRPr lang="en-MY" sz="2800" dirty="0"/>
          </a:p>
          <a:p>
            <a:pPr marL="0" indent="0">
              <a:buNone/>
            </a:pPr>
            <a:r>
              <a:rPr lang="en-MY" sz="2800" dirty="0"/>
              <a:t>Rapid explosion of big factories. That was what happening at that time. People were moving from Farms to factories from small shops to large companies.</a:t>
            </a:r>
          </a:p>
        </p:txBody>
      </p:sp>
    </p:spTree>
    <p:extLst>
      <p:ext uri="{BB962C8B-B14F-4D97-AF65-F5344CB8AC3E}">
        <p14:creationId xmlns="" xmlns:p14="http://schemas.microsoft.com/office/powerpoint/2010/main" val="40422152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5A5247-5FD5-4762-B25E-C3638D9D7BC4}"/>
              </a:ext>
            </a:extLst>
          </p:cNvPr>
          <p:cNvSpPr>
            <a:spLocks noGrp="1"/>
          </p:cNvSpPr>
          <p:nvPr>
            <p:ph type="title"/>
          </p:nvPr>
        </p:nvSpPr>
        <p:spPr>
          <a:xfrm>
            <a:off x="467555" y="0"/>
            <a:ext cx="7200900" cy="1142385"/>
          </a:xfrm>
        </p:spPr>
        <p:txBody>
          <a:bodyPr>
            <a:normAutofit/>
          </a:bodyPr>
          <a:lstStyle/>
          <a:p>
            <a:r>
              <a:rPr lang="en-MY" sz="3200" dirty="0"/>
              <a:t>Reason for rapid expansion</a:t>
            </a:r>
          </a:p>
        </p:txBody>
      </p:sp>
      <p:sp>
        <p:nvSpPr>
          <p:cNvPr id="3" name="Content Placeholder 2">
            <a:extLst>
              <a:ext uri="{FF2B5EF4-FFF2-40B4-BE49-F238E27FC236}">
                <a16:creationId xmlns="" xmlns:a16="http://schemas.microsoft.com/office/drawing/2014/main" id="{E97B2C6D-1126-43DA-B11E-858C7D64FD00}"/>
              </a:ext>
            </a:extLst>
          </p:cNvPr>
          <p:cNvSpPr>
            <a:spLocks noGrp="1"/>
          </p:cNvSpPr>
          <p:nvPr>
            <p:ph idx="1"/>
          </p:nvPr>
        </p:nvSpPr>
        <p:spPr>
          <a:xfrm>
            <a:off x="431565" y="1340371"/>
            <a:ext cx="7848922" cy="5145360"/>
          </a:xfrm>
        </p:spPr>
        <p:txBody>
          <a:bodyPr>
            <a:noAutofit/>
          </a:bodyPr>
          <a:lstStyle/>
          <a:p>
            <a:r>
              <a:rPr lang="en-MY" sz="2800" dirty="0"/>
              <a:t>Power</a:t>
            </a:r>
          </a:p>
          <a:p>
            <a:r>
              <a:rPr lang="en-MY" sz="2800" dirty="0"/>
              <a:t>Machinery Innovations</a:t>
            </a:r>
          </a:p>
          <a:p>
            <a:r>
              <a:rPr lang="en-MY" sz="2800" dirty="0"/>
              <a:t>Transportation</a:t>
            </a:r>
          </a:p>
          <a:p>
            <a:pPr marL="0" indent="0">
              <a:buNone/>
            </a:pPr>
            <a:endParaRPr lang="en-MY" sz="2800" dirty="0"/>
          </a:p>
          <a:p>
            <a:pPr marL="0" indent="0">
              <a:buNone/>
            </a:pPr>
            <a:r>
              <a:rPr lang="en-MY" sz="2800" dirty="0"/>
              <a:t>One of the major reason was power - steam power and hydro power specifically</a:t>
            </a:r>
          </a:p>
          <a:p>
            <a:pPr marL="0" indent="0">
              <a:buNone/>
            </a:pPr>
            <a:endParaRPr lang="en-MY" sz="2800" dirty="0"/>
          </a:p>
          <a:p>
            <a:pPr marL="0" indent="0">
              <a:buNone/>
            </a:pPr>
            <a:r>
              <a:rPr lang="en-MY" sz="2800" dirty="0"/>
              <a:t>Then came machinery innovation, example cotton gin which separated cotton from seeds.</a:t>
            </a:r>
          </a:p>
        </p:txBody>
      </p:sp>
    </p:spTree>
    <p:extLst>
      <p:ext uri="{BB962C8B-B14F-4D97-AF65-F5344CB8AC3E}">
        <p14:creationId xmlns="" xmlns:p14="http://schemas.microsoft.com/office/powerpoint/2010/main" val="4388249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BE79B9-EF47-48B1-BAAB-EBAD40713C12}"/>
              </a:ext>
            </a:extLst>
          </p:cNvPr>
          <p:cNvSpPr>
            <a:spLocks noGrp="1"/>
          </p:cNvSpPr>
          <p:nvPr>
            <p:ph type="title"/>
          </p:nvPr>
        </p:nvSpPr>
        <p:spPr>
          <a:xfrm>
            <a:off x="683568" y="28175"/>
            <a:ext cx="7200900" cy="1142385"/>
          </a:xfrm>
        </p:spPr>
        <p:txBody>
          <a:bodyPr>
            <a:normAutofit/>
          </a:bodyPr>
          <a:lstStyle/>
          <a:p>
            <a:r>
              <a:rPr lang="en-MY" sz="3200" dirty="0"/>
              <a:t>Cotton Gin Machine</a:t>
            </a:r>
          </a:p>
        </p:txBody>
      </p:sp>
      <p:pic>
        <p:nvPicPr>
          <p:cNvPr id="5" name="Picture 4">
            <a:extLst>
              <a:ext uri="{FF2B5EF4-FFF2-40B4-BE49-F238E27FC236}">
                <a16:creationId xmlns=""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 xmlns:p14="http://schemas.microsoft.com/office/powerpoint/2010/main" val="38494830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DAD87F-ED7B-419C-BFCF-D377B2776205}"/>
              </a:ext>
            </a:extLst>
          </p:cNvPr>
          <p:cNvSpPr>
            <a:spLocks noGrp="1"/>
          </p:cNvSpPr>
          <p:nvPr>
            <p:ph type="title"/>
          </p:nvPr>
        </p:nvSpPr>
        <p:spPr>
          <a:xfrm>
            <a:off x="611560" y="28175"/>
            <a:ext cx="7200900" cy="1142385"/>
          </a:xfrm>
        </p:spPr>
        <p:txBody>
          <a:bodyPr>
            <a:normAutofit/>
          </a:bodyPr>
          <a:lstStyle/>
          <a:p>
            <a:r>
              <a:rPr lang="en-MY" sz="3200" dirty="0"/>
              <a:t>Industrial Revolution</a:t>
            </a:r>
          </a:p>
        </p:txBody>
      </p:sp>
      <p:sp>
        <p:nvSpPr>
          <p:cNvPr id="3" name="Content Placeholder 2">
            <a:extLst>
              <a:ext uri="{FF2B5EF4-FFF2-40B4-BE49-F238E27FC236}">
                <a16:creationId xmlns="" xmlns:a16="http://schemas.microsoft.com/office/drawing/2014/main" id="{648583C5-16F7-42C4-B732-5DACF1768FFB}"/>
              </a:ext>
            </a:extLst>
          </p:cNvPr>
          <p:cNvSpPr>
            <a:spLocks noGrp="1"/>
          </p:cNvSpPr>
          <p:nvPr>
            <p:ph idx="1"/>
          </p:nvPr>
        </p:nvSpPr>
        <p:spPr>
          <a:xfrm>
            <a:off x="755576" y="1524000"/>
            <a:ext cx="7560840" cy="3809999"/>
          </a:xfrm>
        </p:spPr>
        <p:txBody>
          <a:bodyPr>
            <a:normAutofit fontScale="85000" lnSpcReduction="20000"/>
          </a:bodyPr>
          <a:lstStyle/>
          <a:p>
            <a:pPr marL="0" indent="0">
              <a:buNone/>
            </a:pPr>
            <a:r>
              <a:rPr lang="en-MY" sz="3000" dirty="0"/>
              <a:t>Transportation even kept booming at that time for example : Railways, Steam boats and roads were improving</a:t>
            </a:r>
          </a:p>
          <a:p>
            <a:pPr marL="0" indent="0">
              <a:buNone/>
            </a:pPr>
            <a:endParaRPr lang="en-MY" sz="3000" dirty="0"/>
          </a:p>
          <a:p>
            <a:pPr marL="0" indent="0">
              <a:buNone/>
            </a:pPr>
            <a:r>
              <a:rPr lang="en-MY" sz="3000" dirty="0"/>
              <a:t>Due to the rapid expansion companies were looking for solution to their problems.</a:t>
            </a:r>
          </a:p>
          <a:p>
            <a:pPr marL="0" indent="0">
              <a:buNone/>
            </a:pPr>
            <a:endParaRPr lang="en-MY" sz="3000" dirty="0"/>
          </a:p>
          <a:p>
            <a:pPr>
              <a:buFont typeface="Wingdings" panose="05000000000000000000" pitchFamily="2" charset="2"/>
              <a:buChar char="§"/>
            </a:pPr>
            <a:r>
              <a:rPr lang="en-MY" sz="3000" dirty="0"/>
              <a:t> How are we going to maximise productivity</a:t>
            </a:r>
          </a:p>
          <a:p>
            <a:pPr>
              <a:buFont typeface="Wingdings" panose="05000000000000000000" pitchFamily="2" charset="2"/>
              <a:buChar char="§"/>
            </a:pPr>
            <a:r>
              <a:rPr lang="en-MY" sz="3000"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18885976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CDF977-A64D-4ABD-86F2-AFB59939CEE2}"/>
              </a:ext>
            </a:extLst>
          </p:cNvPr>
          <p:cNvSpPr>
            <a:spLocks noGrp="1"/>
          </p:cNvSpPr>
          <p:nvPr>
            <p:ph type="title"/>
          </p:nvPr>
        </p:nvSpPr>
        <p:spPr>
          <a:xfrm>
            <a:off x="539552" y="98638"/>
            <a:ext cx="7200900" cy="1142385"/>
          </a:xfrm>
        </p:spPr>
        <p:txBody>
          <a:bodyPr>
            <a:normAutofit/>
          </a:bodyPr>
          <a:lstStyle/>
          <a:p>
            <a:r>
              <a:rPr lang="en-MY" sz="3200" dirty="0"/>
              <a:t>Three Primary Theories</a:t>
            </a:r>
          </a:p>
        </p:txBody>
      </p:sp>
      <p:pic>
        <p:nvPicPr>
          <p:cNvPr id="6" name="Picture 5">
            <a:extLst>
              <a:ext uri="{FF2B5EF4-FFF2-40B4-BE49-F238E27FC236}">
                <a16:creationId xmlns=""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 xmlns:a16="http://schemas.microsoft.com/office/drawing/2014/main" id="{2F8820F1-D62F-4526-9F5B-6CD2C64EE2DB}"/>
              </a:ext>
            </a:extLst>
          </p:cNvPr>
          <p:cNvSpPr txBox="1"/>
          <p:nvPr/>
        </p:nvSpPr>
        <p:spPr>
          <a:xfrm>
            <a:off x="561474" y="5159787"/>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 xmlns:p14="http://schemas.microsoft.com/office/powerpoint/2010/main" val="18366963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36845E-B49C-4679-BAB1-D0322936A8DB}"/>
              </a:ext>
            </a:extLst>
          </p:cNvPr>
          <p:cNvSpPr>
            <a:spLocks noGrp="1"/>
          </p:cNvSpPr>
          <p:nvPr>
            <p:ph type="title"/>
          </p:nvPr>
        </p:nvSpPr>
        <p:spPr>
          <a:xfrm>
            <a:off x="683568" y="-202714"/>
            <a:ext cx="7200900" cy="1142385"/>
          </a:xfrm>
        </p:spPr>
        <p:txBody>
          <a:bodyPr>
            <a:normAutofit/>
          </a:bodyPr>
          <a:lstStyle/>
          <a:p>
            <a:r>
              <a:rPr lang="en-MY" sz="3200" dirty="0"/>
              <a:t>Henry Fayol</a:t>
            </a:r>
          </a:p>
        </p:txBody>
      </p:sp>
      <p:pic>
        <p:nvPicPr>
          <p:cNvPr id="7" name="Content Placeholder 6">
            <a:extLst>
              <a:ext uri="{FF2B5EF4-FFF2-40B4-BE49-F238E27FC236}">
                <a16:creationId xmlns="" xmlns:a16="http://schemas.microsoft.com/office/drawing/2014/main" id="{1039B9DD-0910-4D8D-8FE0-6C98556AF9AA}"/>
              </a:ext>
            </a:extLst>
          </p:cNvPr>
          <p:cNvPicPr>
            <a:picLocks noGrp="1" noChangeAspect="1"/>
          </p:cNvPicPr>
          <p:nvPr>
            <p:ph idx="1"/>
          </p:nvPr>
        </p:nvPicPr>
        <p:blipFill>
          <a:blip r:embed="rId2"/>
          <a:stretch>
            <a:fillRect/>
          </a:stretch>
        </p:blipFill>
        <p:spPr>
          <a:xfrm>
            <a:off x="871126" y="1165430"/>
            <a:ext cx="1323975" cy="1647825"/>
          </a:xfrm>
          <a:prstGeom prst="rect">
            <a:avLst/>
          </a:prstGeom>
        </p:spPr>
      </p:pic>
      <p:sp>
        <p:nvSpPr>
          <p:cNvPr id="8" name="TextBox 7">
            <a:extLst>
              <a:ext uri="{FF2B5EF4-FFF2-40B4-BE49-F238E27FC236}">
                <a16:creationId xmlns="" xmlns:a16="http://schemas.microsoft.com/office/drawing/2014/main" id="{6A4EC59F-4D37-4483-9147-AFF6BBDD1936}"/>
              </a:ext>
            </a:extLst>
          </p:cNvPr>
          <p:cNvSpPr txBox="1"/>
          <p:nvPr/>
        </p:nvSpPr>
        <p:spPr>
          <a:xfrm>
            <a:off x="2594012" y="1462721"/>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 xmlns:a16="http://schemas.microsoft.com/office/drawing/2014/main" id="{4981646B-133C-4AF3-B9EA-7CEFE2760C37}"/>
              </a:ext>
            </a:extLst>
          </p:cNvPr>
          <p:cNvSpPr txBox="1"/>
          <p:nvPr/>
        </p:nvSpPr>
        <p:spPr>
          <a:xfrm>
            <a:off x="647564" y="3463099"/>
            <a:ext cx="7848872" cy="2554545"/>
          </a:xfrm>
          <a:prstGeom prst="rect">
            <a:avLst/>
          </a:prstGeom>
          <a:noFill/>
        </p:spPr>
        <p:txBody>
          <a:bodyPr wrap="square" rtlCol="0">
            <a:spAutoFit/>
          </a:bodyPr>
          <a:lstStyle/>
          <a:p>
            <a:r>
              <a:rPr lang="en-MY" sz="2000" dirty="0"/>
              <a:t>During early part of the twentieth century, Henri Fayol French industrialist proposed that all managers perform five management activities that are: </a:t>
            </a:r>
          </a:p>
          <a:p>
            <a:endParaRPr lang="en-MY" sz="2000" dirty="0"/>
          </a:p>
          <a:p>
            <a:r>
              <a:rPr lang="en-MY" sz="2000" dirty="0"/>
              <a:t>Plan, Organize, Command, Coordinate, and Control.	</a:t>
            </a:r>
          </a:p>
          <a:p>
            <a:endParaRPr lang="en-MY" sz="2000" dirty="0"/>
          </a:p>
          <a:p>
            <a:r>
              <a:rPr lang="en-MY" sz="2000" dirty="0"/>
              <a:t>But nowadays there management functions have been condensed to four: Planning, Organizing, Leading, and Controlling. </a:t>
            </a:r>
          </a:p>
        </p:txBody>
      </p:sp>
      <p:sp>
        <p:nvSpPr>
          <p:cNvPr id="10" name="TextBox 9">
            <a:extLst>
              <a:ext uri="{FF2B5EF4-FFF2-40B4-BE49-F238E27FC236}">
                <a16:creationId xmlns="" xmlns:a16="http://schemas.microsoft.com/office/drawing/2014/main" id="{DF1065E1-7896-4640-9235-061890F147CA}"/>
              </a:ext>
            </a:extLst>
          </p:cNvPr>
          <p:cNvSpPr txBox="1"/>
          <p:nvPr/>
        </p:nvSpPr>
        <p:spPr>
          <a:xfrm>
            <a:off x="684991" y="2925698"/>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 xmlns:p14="http://schemas.microsoft.com/office/powerpoint/2010/main" val="5084861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normAutofit/>
          </a:bodyPr>
          <a:lstStyle/>
          <a:p>
            <a:pPr algn="ctr"/>
            <a:r>
              <a:rPr lang="en-US" sz="3200" dirty="0" smtClean="0"/>
              <a:t>The P-O-L-C Framework</a:t>
            </a:r>
            <a:endParaRPr lang="en-US" sz="3200" dirty="0"/>
          </a:p>
        </p:txBody>
      </p:sp>
      <p:sp>
        <p:nvSpPr>
          <p:cNvPr id="3" name="Content Placeholder 2"/>
          <p:cNvSpPr>
            <a:spLocks noGrp="1"/>
          </p:cNvSpPr>
          <p:nvPr>
            <p:ph idx="1"/>
          </p:nvPr>
        </p:nvSpPr>
        <p:spPr>
          <a:xfrm>
            <a:off x="533400" y="1219200"/>
            <a:ext cx="8001000" cy="4800600"/>
          </a:xfrm>
        </p:spPr>
        <p:txBody>
          <a:bodyPr>
            <a:normAutofit/>
          </a:bodyPr>
          <a:lstStyle/>
          <a:p>
            <a:r>
              <a:rPr lang="en-US" sz="2400" b="1" dirty="0" smtClean="0"/>
              <a:t>Planning: </a:t>
            </a:r>
            <a:r>
              <a:rPr lang="en-US" sz="2400" dirty="0" smtClean="0"/>
              <a:t>Establishing goals and standards; developing rules and procedures; developing plans and forecasting.</a:t>
            </a:r>
          </a:p>
          <a:p>
            <a:r>
              <a:rPr lang="en-US" sz="2400" b="1" dirty="0" smtClean="0"/>
              <a:t>Organizing:</a:t>
            </a:r>
            <a:r>
              <a:rPr lang="en-US" sz="2400" dirty="0" smtClean="0"/>
              <a:t> Giving each subordinate a specific task; establishing departments; delegating authority to subordinates; establishing channels of authority and communication; coordinating subordinates work.</a:t>
            </a:r>
          </a:p>
          <a:p>
            <a:r>
              <a:rPr lang="en-US" sz="2400" b="1" dirty="0" smtClean="0"/>
              <a:t>Leading:</a:t>
            </a:r>
            <a:r>
              <a:rPr lang="en-US" sz="2400" dirty="0" smtClean="0"/>
              <a:t> Getting others to get the job done; maintaining morale; motivating subordinates.</a:t>
            </a:r>
          </a:p>
          <a:p>
            <a:r>
              <a:rPr lang="en-US" sz="2400" b="1" dirty="0" smtClean="0"/>
              <a:t>Controlling:</a:t>
            </a:r>
            <a:r>
              <a:rPr lang="en-US" sz="2400" dirty="0" smtClean="0"/>
              <a:t> Setting standards such as sales quotas, quality standards, or production levels; checking to see how actual performance compares with these standards; taking corrective action, as needed.</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BA4153-1E71-4C21-9A28-0596E8321FA0}"/>
              </a:ext>
            </a:extLst>
          </p:cNvPr>
          <p:cNvSpPr>
            <a:spLocks noGrp="1"/>
          </p:cNvSpPr>
          <p:nvPr>
            <p:ph type="title"/>
          </p:nvPr>
        </p:nvSpPr>
        <p:spPr>
          <a:xfrm>
            <a:off x="755576" y="-18227"/>
            <a:ext cx="7200900" cy="1142385"/>
          </a:xfrm>
        </p:spPr>
        <p:txBody>
          <a:bodyPr>
            <a:normAutofit/>
          </a:bodyPr>
          <a:lstStyle/>
          <a:p>
            <a:r>
              <a:rPr lang="en-MY" sz="3200" dirty="0"/>
              <a:t>Frederick Taylor</a:t>
            </a:r>
          </a:p>
        </p:txBody>
      </p:sp>
      <p:sp>
        <p:nvSpPr>
          <p:cNvPr id="4" name="TextBox 3">
            <a:extLst>
              <a:ext uri="{FF2B5EF4-FFF2-40B4-BE49-F238E27FC236}">
                <a16:creationId xmlns="" xmlns:a16="http://schemas.microsoft.com/office/drawing/2014/main" id="{1A26EFD0-D908-4183-AEFD-9CD73F39E9B1}"/>
              </a:ext>
            </a:extLst>
          </p:cNvPr>
          <p:cNvSpPr txBox="1"/>
          <p:nvPr/>
        </p:nvSpPr>
        <p:spPr>
          <a:xfrm>
            <a:off x="3419872" y="1229577"/>
            <a:ext cx="5842992" cy="3416320"/>
          </a:xfrm>
          <a:prstGeom prst="rect">
            <a:avLst/>
          </a:prstGeom>
          <a:noFill/>
        </p:spPr>
        <p:txBody>
          <a:bodyPr wrap="square" rtlCol="0">
            <a:spAutoFit/>
          </a:bodyPr>
          <a:lstStyle/>
          <a:p>
            <a:pPr marL="285750" indent="-285750">
              <a:buFont typeface="Wingdings" panose="05000000000000000000" pitchFamily="2" charset="2"/>
              <a:buChar char="§"/>
            </a:pPr>
            <a:r>
              <a:rPr lang="en-MY" sz="2400" dirty="0"/>
              <a:t>American mechanical engineer who sought to improve industrial efficiency.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Used </a:t>
            </a:r>
            <a:r>
              <a:rPr lang="en-MY" sz="2400" i="1" dirty="0"/>
              <a:t>time and motion </a:t>
            </a:r>
            <a:r>
              <a:rPr lang="en-MY" sz="2400" dirty="0"/>
              <a:t>study to improve productivity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Taylor summed up his efficiency techniques in his book </a:t>
            </a:r>
            <a:r>
              <a:rPr lang="en-MY" sz="2400" i="1" dirty="0"/>
              <a:t>The Principles of Scientific Management </a:t>
            </a:r>
          </a:p>
        </p:txBody>
      </p:sp>
      <p:pic>
        <p:nvPicPr>
          <p:cNvPr id="6" name="Picture 5">
            <a:extLst>
              <a:ext uri="{FF2B5EF4-FFF2-40B4-BE49-F238E27FC236}">
                <a16:creationId xmlns="" xmlns:a16="http://schemas.microsoft.com/office/drawing/2014/main" id="{3B7B611D-2B1E-46F8-B403-B1E3E221D4E4}"/>
              </a:ext>
            </a:extLst>
          </p:cNvPr>
          <p:cNvPicPr>
            <a:picLocks noChangeAspect="1"/>
          </p:cNvPicPr>
          <p:nvPr/>
        </p:nvPicPr>
        <p:blipFill>
          <a:blip r:embed="rId2"/>
          <a:stretch>
            <a:fillRect/>
          </a:stretch>
        </p:blipFill>
        <p:spPr>
          <a:xfrm>
            <a:off x="1187624" y="1556792"/>
            <a:ext cx="1651661" cy="2222912"/>
          </a:xfrm>
          <a:prstGeom prst="rect">
            <a:avLst/>
          </a:prstGeom>
        </p:spPr>
      </p:pic>
      <p:sp>
        <p:nvSpPr>
          <p:cNvPr id="7" name="TextBox 6">
            <a:extLst>
              <a:ext uri="{FF2B5EF4-FFF2-40B4-BE49-F238E27FC236}">
                <a16:creationId xmlns="" xmlns:a16="http://schemas.microsoft.com/office/drawing/2014/main" id="{ACD141EE-6E10-4402-A30D-8ED50BBC0232}"/>
              </a:ext>
            </a:extLst>
          </p:cNvPr>
          <p:cNvSpPr txBox="1"/>
          <p:nvPr/>
        </p:nvSpPr>
        <p:spPr>
          <a:xfrm>
            <a:off x="251520" y="4671553"/>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 xmlns:p14="http://schemas.microsoft.com/office/powerpoint/2010/main" val="23993728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1184B6-AB37-4291-8EFD-7AF0FE916ECA}"/>
              </a:ext>
            </a:extLst>
          </p:cNvPr>
          <p:cNvSpPr>
            <a:spLocks noGrp="1"/>
          </p:cNvSpPr>
          <p:nvPr>
            <p:ph type="title"/>
          </p:nvPr>
        </p:nvSpPr>
        <p:spPr>
          <a:xfrm>
            <a:off x="869105" y="-196497"/>
            <a:ext cx="7200900" cy="1142385"/>
          </a:xfrm>
        </p:spPr>
        <p:txBody>
          <a:bodyPr>
            <a:normAutofit/>
          </a:bodyPr>
          <a:lstStyle/>
          <a:p>
            <a:r>
              <a:rPr lang="en-MY" sz="3200" dirty="0"/>
              <a:t>Max Weber</a:t>
            </a:r>
          </a:p>
        </p:txBody>
      </p:sp>
      <p:pic>
        <p:nvPicPr>
          <p:cNvPr id="5" name="Picture 4">
            <a:extLst>
              <a:ext uri="{FF2B5EF4-FFF2-40B4-BE49-F238E27FC236}">
                <a16:creationId xmlns="" xmlns:a16="http://schemas.microsoft.com/office/drawing/2014/main" id="{2EC77BE5-9F20-429E-B7DC-DF9A7CB0A39B}"/>
              </a:ext>
            </a:extLst>
          </p:cNvPr>
          <p:cNvPicPr>
            <a:picLocks noChangeAspect="1"/>
          </p:cNvPicPr>
          <p:nvPr/>
        </p:nvPicPr>
        <p:blipFill>
          <a:blip r:embed="rId2"/>
          <a:stretch>
            <a:fillRect/>
          </a:stretch>
        </p:blipFill>
        <p:spPr>
          <a:xfrm>
            <a:off x="864590" y="1156558"/>
            <a:ext cx="1757257" cy="2219018"/>
          </a:xfrm>
          <a:prstGeom prst="rect">
            <a:avLst/>
          </a:prstGeom>
        </p:spPr>
      </p:pic>
      <p:sp>
        <p:nvSpPr>
          <p:cNvPr id="6" name="TextBox 5">
            <a:extLst>
              <a:ext uri="{FF2B5EF4-FFF2-40B4-BE49-F238E27FC236}">
                <a16:creationId xmlns="" xmlns:a16="http://schemas.microsoft.com/office/drawing/2014/main" id="{7FC5FA81-1F46-4BE2-80C5-EB1EDEFDF3C4}"/>
              </a:ext>
            </a:extLst>
          </p:cNvPr>
          <p:cNvSpPr txBox="1"/>
          <p:nvPr/>
        </p:nvSpPr>
        <p:spPr>
          <a:xfrm>
            <a:off x="107504" y="3401580"/>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 xmlns:a16="http://schemas.microsoft.com/office/drawing/2014/main" id="{970455C8-FD5B-4E2B-8A42-74EE43CE6052}"/>
              </a:ext>
            </a:extLst>
          </p:cNvPr>
          <p:cNvSpPr txBox="1"/>
          <p:nvPr/>
        </p:nvSpPr>
        <p:spPr>
          <a:xfrm>
            <a:off x="2915816" y="1156558"/>
            <a:ext cx="5554960" cy="1938992"/>
          </a:xfrm>
          <a:prstGeom prst="rect">
            <a:avLst/>
          </a:prstGeom>
          <a:noFill/>
        </p:spPr>
        <p:txBody>
          <a:bodyPr wrap="square" rtlCol="0">
            <a:spAutoFit/>
          </a:bodyPr>
          <a:lstStyle/>
          <a:p>
            <a:pPr marL="285750" indent="-285750">
              <a:buFont typeface="Wingdings" panose="05000000000000000000" pitchFamily="2" charset="2"/>
              <a:buChar char="§"/>
            </a:pPr>
            <a:r>
              <a:rPr lang="en-MY" sz="2000" dirty="0"/>
              <a:t> German sociologist, jurist, and political economist</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He is regarded today as one of the most important theorists on the development of modern Western society.</a:t>
            </a:r>
          </a:p>
        </p:txBody>
      </p:sp>
      <p:sp>
        <p:nvSpPr>
          <p:cNvPr id="8" name="TextBox 7">
            <a:extLst>
              <a:ext uri="{FF2B5EF4-FFF2-40B4-BE49-F238E27FC236}">
                <a16:creationId xmlns="" xmlns:a16="http://schemas.microsoft.com/office/drawing/2014/main" id="{00807F63-397A-4B8A-9054-024B6C1E87CB}"/>
              </a:ext>
            </a:extLst>
          </p:cNvPr>
          <p:cNvSpPr txBox="1"/>
          <p:nvPr/>
        </p:nvSpPr>
        <p:spPr>
          <a:xfrm>
            <a:off x="829312" y="3796916"/>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 xmlns:p14="http://schemas.microsoft.com/office/powerpoint/2010/main" val="2843680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19F031-5B4A-40BF-8534-98F4A45416E3}"/>
              </a:ext>
            </a:extLst>
          </p:cNvPr>
          <p:cNvSpPr>
            <a:spLocks noGrp="1"/>
          </p:cNvSpPr>
          <p:nvPr>
            <p:ph type="title"/>
          </p:nvPr>
        </p:nvSpPr>
        <p:spPr>
          <a:xfrm>
            <a:off x="914400" y="-178828"/>
            <a:ext cx="7200900" cy="1142385"/>
          </a:xfrm>
        </p:spPr>
        <p:txBody>
          <a:bodyPr>
            <a:normAutofit/>
          </a:bodyPr>
          <a:lstStyle/>
          <a:p>
            <a:r>
              <a:rPr lang="en-MY" sz="3200" dirty="0"/>
              <a:t>Bureaucracy</a:t>
            </a:r>
          </a:p>
        </p:txBody>
      </p:sp>
      <p:sp>
        <p:nvSpPr>
          <p:cNvPr id="3" name="Content Placeholder 2">
            <a:extLst>
              <a:ext uri="{FF2B5EF4-FFF2-40B4-BE49-F238E27FC236}">
                <a16:creationId xmlns="" xmlns:a16="http://schemas.microsoft.com/office/drawing/2014/main" id="{93248790-2D3F-4A65-AEC9-3B2554706858}"/>
              </a:ext>
            </a:extLst>
          </p:cNvPr>
          <p:cNvSpPr>
            <a:spLocks noGrp="1"/>
          </p:cNvSpPr>
          <p:nvPr>
            <p:ph idx="1"/>
          </p:nvPr>
        </p:nvSpPr>
        <p:spPr>
          <a:xfrm>
            <a:off x="827584" y="1124744"/>
            <a:ext cx="7772400" cy="2476872"/>
          </a:xfrm>
        </p:spPr>
        <p:txBody>
          <a:bodyPr/>
          <a:lstStyle/>
          <a:p>
            <a:r>
              <a:rPr lang="en-US" sz="1800" dirty="0">
                <a:latin typeface="Arial" panose="020B0604020202020204" pitchFamily="34" charset="0"/>
                <a:cs typeface="Arial" panose="020B0604020202020204" pitchFamily="34" charset="0"/>
              </a:rPr>
              <a:t>Authority is the right or power assigned to a job holder in order to achieve certain organizational objectives</a:t>
            </a:r>
          </a:p>
          <a:p>
            <a:r>
              <a:rPr lang="en-US" sz="1800" dirty="0">
                <a:latin typeface="Arial" panose="020B0604020202020204" pitchFamily="34" charset="0"/>
                <a:cs typeface="Arial" panose="020B0604020202020204" pitchFamily="34" charset="0"/>
              </a:rPr>
              <a:t>Responsibility indicates the duty assigned to a position. </a:t>
            </a:r>
          </a:p>
          <a:p>
            <a:r>
              <a:rPr lang="en-US" sz="1800" dirty="0">
                <a:latin typeface="Arial" panose="020B0604020202020204" pitchFamily="34" charset="0"/>
                <a:cs typeface="Arial" panose="020B0604020202020204" pitchFamily="34" charset="0"/>
              </a:rPr>
              <a:t> Accountability is the liability created for the use of authority</a:t>
            </a:r>
          </a:p>
          <a:p>
            <a:endParaRPr lang="en-US" sz="1800" dirty="0">
              <a:latin typeface="Arial" panose="020B0604020202020204" pitchFamily="34" charset="0"/>
              <a:cs typeface="Arial" panose="020B0604020202020204" pitchFamily="34" charset="0"/>
            </a:endParaRPr>
          </a:p>
          <a:p>
            <a:pPr marL="0" indent="0">
              <a:buNone/>
            </a:pPr>
            <a:r>
              <a:rPr lang="en-US" sz="1800" dirty="0">
                <a:effectLst/>
                <a:latin typeface="Arial" panose="020B0604020202020204" pitchFamily="34" charset="0"/>
                <a:ea typeface="Calibri" panose="020F0502020204030204" pitchFamily="34" charset="0"/>
                <a:cs typeface="Arial" panose="020B0604020202020204" pitchFamily="34" charset="0"/>
              </a:rPr>
              <a:t>Responsibility may be bestowed, but accountability must be taken</a:t>
            </a:r>
            <a:r>
              <a:rPr lang="en-US" sz="1800" dirty="0">
                <a:effectLst/>
                <a:latin typeface="Calibri" panose="020F0502020204030204" pitchFamily="34" charset="0"/>
                <a:ea typeface="Calibri" panose="020F0502020204030204" pitchFamily="34" charset="0"/>
              </a:rPr>
              <a:t>. </a:t>
            </a:r>
            <a:endParaRPr lang="en-MY" dirty="0"/>
          </a:p>
        </p:txBody>
      </p:sp>
      <p:pic>
        <p:nvPicPr>
          <p:cNvPr id="5" name="Picture 4">
            <a:extLst>
              <a:ext uri="{FF2B5EF4-FFF2-40B4-BE49-F238E27FC236}">
                <a16:creationId xmlns="" xmlns:a16="http://schemas.microsoft.com/office/drawing/2014/main" id="{BA3C8838-6849-4889-8BBB-105C9D6A1372}"/>
              </a:ext>
            </a:extLst>
          </p:cNvPr>
          <p:cNvPicPr>
            <a:picLocks noChangeAspect="1"/>
          </p:cNvPicPr>
          <p:nvPr/>
        </p:nvPicPr>
        <p:blipFill>
          <a:blip r:embed="rId2"/>
          <a:stretch>
            <a:fillRect/>
          </a:stretch>
        </p:blipFill>
        <p:spPr>
          <a:xfrm>
            <a:off x="2797533" y="3429000"/>
            <a:ext cx="3548934" cy="2653486"/>
          </a:xfrm>
          <a:prstGeom prst="rect">
            <a:avLst/>
          </a:prstGeom>
        </p:spPr>
      </p:pic>
    </p:spTree>
    <p:extLst>
      <p:ext uri="{BB962C8B-B14F-4D97-AF65-F5344CB8AC3E}">
        <p14:creationId xmlns="" xmlns:p14="http://schemas.microsoft.com/office/powerpoint/2010/main" val="2830697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B0879E-39AE-43D2-AC2E-7FD0B9720CBB}"/>
              </a:ext>
            </a:extLst>
          </p:cNvPr>
          <p:cNvSpPr>
            <a:spLocks noGrp="1"/>
          </p:cNvSpPr>
          <p:nvPr>
            <p:ph type="title"/>
          </p:nvPr>
        </p:nvSpPr>
        <p:spPr>
          <a:xfrm>
            <a:off x="611560" y="-105351"/>
            <a:ext cx="7200900" cy="1142385"/>
          </a:xfrm>
        </p:spPr>
        <p:txBody>
          <a:bodyPr>
            <a:normAutofit/>
          </a:bodyPr>
          <a:lstStyle/>
          <a:p>
            <a:r>
              <a:rPr lang="en-MY" sz="3200" dirty="0"/>
              <a:t>Commonalities of the Theories</a:t>
            </a:r>
          </a:p>
        </p:txBody>
      </p:sp>
      <p:sp>
        <p:nvSpPr>
          <p:cNvPr id="3" name="Content Placeholder 2">
            <a:extLst>
              <a:ext uri="{FF2B5EF4-FFF2-40B4-BE49-F238E27FC236}">
                <a16:creationId xmlns="" xmlns:a16="http://schemas.microsoft.com/office/drawing/2014/main" id="{2653AFB6-302F-40B9-A1F3-7D009CAEAEA8}"/>
              </a:ext>
            </a:extLst>
          </p:cNvPr>
          <p:cNvSpPr>
            <a:spLocks noGrp="1"/>
          </p:cNvSpPr>
          <p:nvPr>
            <p:ph idx="1"/>
          </p:nvPr>
        </p:nvSpPr>
        <p:spPr/>
        <p:txBody>
          <a:bodyPr>
            <a:normAutofit/>
          </a:bodyPr>
          <a:lstStyle/>
          <a:p>
            <a:r>
              <a:rPr lang="en-MY" sz="2800" dirty="0"/>
              <a:t>Hierarchy</a:t>
            </a:r>
          </a:p>
          <a:p>
            <a:r>
              <a:rPr lang="en-MY" sz="2800" dirty="0"/>
              <a:t>Division of Labour</a:t>
            </a:r>
          </a:p>
          <a:p>
            <a:r>
              <a:rPr lang="en-MY" sz="2800" dirty="0"/>
              <a:t>Standardised approach to work</a:t>
            </a:r>
          </a:p>
          <a:p>
            <a:r>
              <a:rPr lang="en-MY" sz="2800" dirty="0"/>
              <a:t>Centralisation of authority</a:t>
            </a:r>
          </a:p>
          <a:p>
            <a:r>
              <a:rPr lang="en-MY" sz="2800" dirty="0"/>
              <a:t>Separation of personal </a:t>
            </a:r>
          </a:p>
        </p:txBody>
      </p:sp>
    </p:spTree>
    <p:extLst>
      <p:ext uri="{BB962C8B-B14F-4D97-AF65-F5344CB8AC3E}">
        <p14:creationId xmlns="" xmlns:p14="http://schemas.microsoft.com/office/powerpoint/2010/main" val="26388276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lstStyle/>
          <a:p>
            <a:r>
              <a:rPr lang="en-US" dirty="0" smtClean="0"/>
              <a:t>Question # 1</a:t>
            </a:r>
            <a:endParaRPr lang="en-US" dirty="0"/>
          </a:p>
        </p:txBody>
      </p:sp>
      <p:sp>
        <p:nvSpPr>
          <p:cNvPr id="3" name="Content Placeholder 2"/>
          <p:cNvSpPr>
            <a:spLocks noGrp="1"/>
          </p:cNvSpPr>
          <p:nvPr>
            <p:ph idx="1"/>
          </p:nvPr>
        </p:nvSpPr>
        <p:spPr>
          <a:xfrm>
            <a:off x="838200" y="990600"/>
            <a:ext cx="7543800" cy="4876800"/>
          </a:xfrm>
        </p:spPr>
        <p:txBody>
          <a:bodyPr>
            <a:normAutofit/>
          </a:bodyPr>
          <a:lstStyle/>
          <a:p>
            <a:pPr>
              <a:buNone/>
            </a:pPr>
            <a:r>
              <a:rPr lang="en-US" sz="2800" dirty="0" smtClean="0"/>
              <a:t>The Global HR Manager creates a project team by assigning staff and resources to the development of this new program. Which one of the four management functions is she likely performing?</a:t>
            </a:r>
          </a:p>
          <a:p>
            <a:pPr>
              <a:buNone/>
            </a:pPr>
            <a:endParaRPr lang="en-US" sz="2800" dirty="0" smtClean="0"/>
          </a:p>
          <a:p>
            <a:pPr marL="342900" indent="-342900">
              <a:buFont typeface="+mj-lt"/>
              <a:buAutoNum type="alphaUcPeriod"/>
            </a:pPr>
            <a:r>
              <a:rPr lang="en-US" sz="2800" dirty="0" smtClean="0"/>
              <a:t>Planning</a:t>
            </a:r>
          </a:p>
          <a:p>
            <a:pPr marL="342900" indent="-342900">
              <a:buFont typeface="+mj-lt"/>
              <a:buAutoNum type="alphaUcPeriod"/>
            </a:pPr>
            <a:r>
              <a:rPr lang="en-US" sz="2800" dirty="0" smtClean="0"/>
              <a:t>Organizing</a:t>
            </a:r>
          </a:p>
          <a:p>
            <a:pPr marL="342900" indent="-342900">
              <a:buFont typeface="+mj-lt"/>
              <a:buAutoNum type="alphaUcPeriod"/>
            </a:pPr>
            <a:r>
              <a:rPr lang="en-US" sz="2800" dirty="0" smtClean="0"/>
              <a:t>Leading</a:t>
            </a:r>
          </a:p>
          <a:p>
            <a:pPr marL="342900" indent="-342900">
              <a:buFont typeface="+mj-lt"/>
              <a:buAutoNum type="alphaUcPeriod"/>
            </a:pPr>
            <a:r>
              <a:rPr lang="en-US" sz="2800" dirty="0" smtClean="0"/>
              <a:t>Controlling</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503239"/>
          </a:xfrm>
        </p:spPr>
        <p:txBody>
          <a:bodyPr/>
          <a:lstStyle/>
          <a:p>
            <a:r>
              <a:rPr lang="en-US" dirty="0" smtClean="0"/>
              <a:t>Answer # 1</a:t>
            </a:r>
            <a:endParaRPr lang="en-US" dirty="0"/>
          </a:p>
        </p:txBody>
      </p:sp>
      <p:sp>
        <p:nvSpPr>
          <p:cNvPr id="3" name="Content Placeholder 2"/>
          <p:cNvSpPr>
            <a:spLocks noGrp="1"/>
          </p:cNvSpPr>
          <p:nvPr>
            <p:ph idx="1"/>
          </p:nvPr>
        </p:nvSpPr>
        <p:spPr>
          <a:xfrm>
            <a:off x="762000" y="1524000"/>
            <a:ext cx="7200900" cy="3809999"/>
          </a:xfrm>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5659708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A9474C-24BF-4F43-A382-273CBEAB9A75}"/>
              </a:ext>
            </a:extLst>
          </p:cNvPr>
          <p:cNvSpPr>
            <a:spLocks noGrp="1"/>
          </p:cNvSpPr>
          <p:nvPr>
            <p:ph type="title"/>
          </p:nvPr>
        </p:nvSpPr>
        <p:spPr>
          <a:xfrm>
            <a:off x="683568" y="-75586"/>
            <a:ext cx="7200900" cy="1142385"/>
          </a:xfrm>
        </p:spPr>
        <p:txBody>
          <a:bodyPr>
            <a:normAutofit/>
          </a:bodyPr>
          <a:lstStyle/>
          <a:p>
            <a:r>
              <a:rPr lang="en-MY" sz="3200" dirty="0"/>
              <a:t>Essentials of Organisation</a:t>
            </a:r>
          </a:p>
        </p:txBody>
      </p:sp>
      <p:sp>
        <p:nvSpPr>
          <p:cNvPr id="3" name="Content Placeholder 2">
            <a:extLst>
              <a:ext uri="{FF2B5EF4-FFF2-40B4-BE49-F238E27FC236}">
                <a16:creationId xmlns="" xmlns:a16="http://schemas.microsoft.com/office/drawing/2014/main" id="{0F6950C5-7A18-431D-864F-9EF5FC504A38}"/>
              </a:ext>
            </a:extLst>
          </p:cNvPr>
          <p:cNvSpPr>
            <a:spLocks noGrp="1"/>
          </p:cNvSpPr>
          <p:nvPr>
            <p:ph idx="1"/>
          </p:nvPr>
        </p:nvSpPr>
        <p:spPr>
          <a:xfrm>
            <a:off x="665914" y="1268760"/>
            <a:ext cx="7200900" cy="3809999"/>
          </a:xfrm>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 xmlns:a16="http://schemas.microsoft.com/office/drawing/2014/main" id="{26FCB76B-43C6-4B04-B159-7986130D52CE}"/>
              </a:ext>
            </a:extLst>
          </p:cNvPr>
          <p:cNvPicPr>
            <a:picLocks noChangeAspect="1"/>
          </p:cNvPicPr>
          <p:nvPr/>
        </p:nvPicPr>
        <p:blipFill>
          <a:blip r:embed="rId2"/>
          <a:stretch>
            <a:fillRect/>
          </a:stretch>
        </p:blipFill>
        <p:spPr>
          <a:xfrm>
            <a:off x="5714950" y="4544754"/>
            <a:ext cx="2753612" cy="1471931"/>
          </a:xfrm>
          <a:prstGeom prst="rect">
            <a:avLst/>
          </a:prstGeom>
        </p:spPr>
      </p:pic>
    </p:spTree>
    <p:extLst>
      <p:ext uri="{BB962C8B-B14F-4D97-AF65-F5344CB8AC3E}">
        <p14:creationId xmlns="" xmlns:p14="http://schemas.microsoft.com/office/powerpoint/2010/main" val="40087683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17EC6B-6676-48F4-B871-1E4876610B9E}"/>
              </a:ext>
            </a:extLst>
          </p:cNvPr>
          <p:cNvSpPr>
            <a:spLocks noGrp="1"/>
          </p:cNvSpPr>
          <p:nvPr>
            <p:ph type="title"/>
          </p:nvPr>
        </p:nvSpPr>
        <p:spPr>
          <a:xfrm>
            <a:off x="611560" y="-315416"/>
            <a:ext cx="7200900" cy="1142385"/>
          </a:xfrm>
        </p:spPr>
        <p:txBody>
          <a:bodyPr>
            <a:normAutofit/>
          </a:bodyPr>
          <a:lstStyle/>
          <a:p>
            <a:r>
              <a:rPr lang="en-MY" sz="3200" dirty="0"/>
              <a:t>Type of Structures</a:t>
            </a:r>
          </a:p>
        </p:txBody>
      </p:sp>
      <p:sp>
        <p:nvSpPr>
          <p:cNvPr id="3" name="Content Placeholder 2">
            <a:extLst>
              <a:ext uri="{FF2B5EF4-FFF2-40B4-BE49-F238E27FC236}">
                <a16:creationId xmlns:a16="http://schemas.microsoft.com/office/drawing/2014/main" xmlns="" id="{EE39F777-C06F-4009-ADDE-783CA1F8B933}"/>
              </a:ext>
            </a:extLst>
          </p:cNvPr>
          <p:cNvSpPr>
            <a:spLocks noGrp="1"/>
          </p:cNvSpPr>
          <p:nvPr>
            <p:ph idx="1"/>
          </p:nvPr>
        </p:nvSpPr>
        <p:spPr>
          <a:xfrm>
            <a:off x="611560" y="1142385"/>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xmlns="" val="31318704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normAutofit/>
          </a:bodyPr>
          <a:lstStyle/>
          <a:p>
            <a:pPr algn="ctr"/>
            <a:r>
              <a:rPr lang="en-US" sz="3200" dirty="0" smtClean="0"/>
              <a:t>Organizational Chart (Org Chart)</a:t>
            </a:r>
            <a:endParaRPr lang="en-US" sz="3200" dirty="0"/>
          </a:p>
        </p:txBody>
      </p:sp>
      <p:sp>
        <p:nvSpPr>
          <p:cNvPr id="3" name="Content Placeholder 2"/>
          <p:cNvSpPr>
            <a:spLocks noGrp="1"/>
          </p:cNvSpPr>
          <p:nvPr>
            <p:ph idx="1"/>
          </p:nvPr>
        </p:nvSpPr>
        <p:spPr>
          <a:xfrm>
            <a:off x="533400" y="1143000"/>
            <a:ext cx="7924800" cy="4876800"/>
          </a:xfrm>
        </p:spPr>
        <p:txBody>
          <a:bodyPr>
            <a:normAutofit/>
          </a:bodyPr>
          <a:lstStyle/>
          <a:p>
            <a:pPr>
              <a:buNone/>
            </a:pPr>
            <a:r>
              <a:rPr lang="en-US" sz="2400" dirty="0" smtClean="0"/>
              <a:t>A graphic representation of how authority and responsibility are distributed within a company; it includes all work processes of the company.</a:t>
            </a:r>
          </a:p>
          <a:p>
            <a:endParaRPr lang="en-US" sz="2400" dirty="0" smtClean="0"/>
          </a:p>
          <a:p>
            <a:pPr>
              <a:buNone/>
            </a:pPr>
            <a:r>
              <a:rPr lang="en-US" sz="2400" dirty="0" smtClean="0"/>
              <a:t>There are four main dimensions of an organizational structure</a:t>
            </a:r>
          </a:p>
          <a:p>
            <a:pPr marL="457200" indent="-457200">
              <a:buFont typeface="+mj-lt"/>
              <a:buAutoNum type="arabicPeriod"/>
            </a:pPr>
            <a:r>
              <a:rPr lang="en-US" sz="2400" dirty="0" smtClean="0"/>
              <a:t>Hierarchy of authority</a:t>
            </a:r>
          </a:p>
          <a:p>
            <a:pPr marL="457200" indent="-457200">
              <a:buFont typeface="+mj-lt"/>
              <a:buAutoNum type="arabicPeriod"/>
            </a:pPr>
            <a:r>
              <a:rPr lang="en-US" sz="2400" dirty="0" smtClean="0"/>
              <a:t>Division of labor</a:t>
            </a:r>
          </a:p>
          <a:p>
            <a:pPr marL="457200" indent="-457200">
              <a:buFont typeface="+mj-lt"/>
              <a:buAutoNum type="arabicPeriod"/>
            </a:pPr>
            <a:r>
              <a:rPr lang="en-US" sz="2400" dirty="0" smtClean="0"/>
              <a:t>Span of control</a:t>
            </a:r>
          </a:p>
          <a:p>
            <a:pPr marL="457200" indent="-457200">
              <a:buFont typeface="+mj-lt"/>
              <a:buAutoNum type="arabicPeriod"/>
            </a:pPr>
            <a:r>
              <a:rPr lang="en-US" sz="2400" dirty="0" smtClean="0"/>
              <a:t>Line and staff position</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5E1E8C-C926-4AEE-B1AB-FD725AF9435E}"/>
              </a:ext>
            </a:extLst>
          </p:cNvPr>
          <p:cNvSpPr>
            <a:spLocks noGrp="1"/>
          </p:cNvSpPr>
          <p:nvPr>
            <p:ph type="title"/>
          </p:nvPr>
        </p:nvSpPr>
        <p:spPr>
          <a:xfrm>
            <a:off x="755576" y="228600"/>
            <a:ext cx="8083624" cy="884020"/>
          </a:xfrm>
        </p:spPr>
        <p:txBody>
          <a:bodyPr>
            <a:normAutofit/>
          </a:bodyPr>
          <a:lstStyle/>
          <a:p>
            <a:r>
              <a:rPr lang="en-MY" sz="3200" dirty="0" smtClean="0"/>
              <a:t>Six Elements of Organisational Structure</a:t>
            </a:r>
            <a:endParaRPr lang="en-MY" sz="3200" dirty="0"/>
          </a:p>
        </p:txBody>
      </p:sp>
      <p:sp>
        <p:nvSpPr>
          <p:cNvPr id="3" name="Content Placeholder 2">
            <a:extLst>
              <a:ext uri="{FF2B5EF4-FFF2-40B4-BE49-F238E27FC236}">
                <a16:creationId xmlns:a16="http://schemas.microsoft.com/office/drawing/2014/main" xmlns="" id="{7BBBE26B-701A-481E-962F-1C6F8E1BC2F8}"/>
              </a:ext>
            </a:extLst>
          </p:cNvPr>
          <p:cNvSpPr>
            <a:spLocks noGrp="1"/>
          </p:cNvSpPr>
          <p:nvPr>
            <p:ph idx="1"/>
          </p:nvPr>
        </p:nvSpPr>
        <p:spPr>
          <a:xfrm>
            <a:off x="533400" y="1600200"/>
            <a:ext cx="7461448" cy="3764632"/>
          </a:xfrm>
        </p:spPr>
        <p:txBody>
          <a:bodyPr>
            <a:normAutofit/>
          </a:bodyPr>
          <a:lstStyle/>
          <a:p>
            <a:pPr marL="457200" indent="-457200">
              <a:buFont typeface="+mj-lt"/>
              <a:buAutoNum type="arabicPeriod"/>
            </a:pPr>
            <a:r>
              <a:rPr lang="en-US" sz="2400" dirty="0" smtClean="0">
                <a:latin typeface="Arial" panose="020B0604020202020204" pitchFamily="34" charset="0"/>
                <a:cs typeface="Arial" panose="020B0604020202020204" pitchFamily="34" charset="0"/>
              </a:rPr>
              <a:t> Work specialization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Departmentalization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Authority and responsibility</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Span of control</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Centralization versus decentralization</a:t>
            </a:r>
          </a:p>
          <a:p>
            <a:pPr marL="457200" indent="-457200">
              <a:buFont typeface="+mj-lt"/>
              <a:buAutoNum type="arabicPeriod"/>
            </a:pPr>
            <a:r>
              <a:rPr lang="en-US" sz="2400" dirty="0" smtClean="0">
                <a:latin typeface="Arial" panose="020B0604020202020204" pitchFamily="34" charset="0"/>
                <a:cs typeface="Arial" panose="020B0604020202020204" pitchFamily="34" charset="0"/>
              </a:rPr>
              <a:t> Formalization</a:t>
            </a: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276609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normAutofit/>
          </a:bodyPr>
          <a:lstStyle/>
          <a:p>
            <a:pPr algn="ctr"/>
            <a:r>
              <a:rPr lang="en-US" sz="3200" dirty="0" smtClean="0"/>
              <a:t>Work Specialization</a:t>
            </a:r>
            <a:endParaRPr lang="en-US" sz="3200" dirty="0"/>
          </a:p>
        </p:txBody>
      </p:sp>
      <p:sp>
        <p:nvSpPr>
          <p:cNvPr id="3" name="Content Placeholder 2"/>
          <p:cNvSpPr>
            <a:spLocks noGrp="1"/>
          </p:cNvSpPr>
          <p:nvPr>
            <p:ph idx="1"/>
          </p:nvPr>
        </p:nvSpPr>
        <p:spPr>
          <a:xfrm>
            <a:off x="609600" y="1447800"/>
            <a:ext cx="8001000" cy="4114800"/>
          </a:xfrm>
        </p:spPr>
        <p:txBody>
          <a:bodyPr>
            <a:normAutofit/>
          </a:bodyPr>
          <a:lstStyle/>
          <a:p>
            <a:r>
              <a:rPr lang="en-US" sz="2400" dirty="0" smtClean="0"/>
              <a:t>Work specialization is dividing work activities into separate job tasks. Individual employees “specialize” in doing part of an activity rather than the entire activity in order to increase work output. It’s also known as division of labor.</a:t>
            </a:r>
          </a:p>
          <a:p>
            <a:endParaRPr lang="en-US" sz="2400" dirty="0" smtClean="0"/>
          </a:p>
          <a:p>
            <a:r>
              <a:rPr lang="en-US" sz="2400" dirty="0" smtClean="0"/>
              <a:t>The hierarchy of authority references people management, the division of labor shows who is responsible for which process</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200900" cy="579439"/>
          </a:xfrm>
        </p:spPr>
        <p:txBody>
          <a:bodyPr>
            <a:normAutofit/>
          </a:bodyPr>
          <a:lstStyle/>
          <a:p>
            <a:pPr algn="ctr"/>
            <a:r>
              <a:rPr lang="en-US" sz="2800" dirty="0" smtClean="0">
                <a:latin typeface="Arial" panose="020B0604020202020204" pitchFamily="34" charset="0"/>
                <a:cs typeface="Arial" panose="020B0604020202020204" pitchFamily="34" charset="0"/>
              </a:rPr>
              <a:t>Departmentalization</a:t>
            </a:r>
            <a:endParaRPr lang="en-US" sz="2800" dirty="0"/>
          </a:p>
        </p:txBody>
      </p:sp>
      <p:sp>
        <p:nvSpPr>
          <p:cNvPr id="3" name="Content Placeholder 2"/>
          <p:cNvSpPr>
            <a:spLocks noGrp="1"/>
          </p:cNvSpPr>
          <p:nvPr>
            <p:ph idx="1"/>
          </p:nvPr>
        </p:nvSpPr>
        <p:spPr>
          <a:xfrm>
            <a:off x="609600" y="1143000"/>
            <a:ext cx="8001000" cy="4876800"/>
          </a:xfrm>
        </p:spPr>
        <p:txBody>
          <a:bodyPr>
            <a:normAutofit fontScale="92500" lnSpcReduction="20000"/>
          </a:bodyPr>
          <a:lstStyle/>
          <a:p>
            <a:pPr>
              <a:buNone/>
            </a:pPr>
            <a:r>
              <a:rPr lang="en-US" sz="2400" dirty="0" smtClean="0"/>
              <a:t>Jobs are grouped together is called departmentalization. There are five common forms of departmentalization although an organization may use its own unique classification</a:t>
            </a:r>
          </a:p>
          <a:p>
            <a:r>
              <a:rPr lang="en-US" sz="2400" b="1" dirty="0" smtClean="0"/>
              <a:t>Functional Groups </a:t>
            </a:r>
            <a:r>
              <a:rPr lang="en-US" sz="2400" dirty="0" smtClean="0"/>
              <a:t>employees based on work performed (e.g., engineering, accounting, information systems, human resources)</a:t>
            </a:r>
          </a:p>
          <a:p>
            <a:r>
              <a:rPr lang="en-US" sz="2400" b="1" dirty="0" smtClean="0"/>
              <a:t>Product Groups </a:t>
            </a:r>
            <a:r>
              <a:rPr lang="en-US" sz="2400" dirty="0" smtClean="0"/>
              <a:t>employees based on major product areas in the corporation (e.g., women’s footwear, men’s footwear, and apparel and accessories)</a:t>
            </a:r>
          </a:p>
          <a:p>
            <a:r>
              <a:rPr lang="en-US" sz="2400" b="1" dirty="0" smtClean="0"/>
              <a:t>Customer Groups </a:t>
            </a:r>
            <a:r>
              <a:rPr lang="en-US" sz="2400" dirty="0" smtClean="0"/>
              <a:t>employees based on customers’ problems and needs (e.g., wholesale, retail, government)</a:t>
            </a:r>
          </a:p>
          <a:p>
            <a:r>
              <a:rPr lang="en-US" sz="2400" b="1" dirty="0" smtClean="0"/>
              <a:t>Geographic Groups </a:t>
            </a:r>
            <a:r>
              <a:rPr lang="en-US" sz="2400" dirty="0" smtClean="0"/>
              <a:t>employees based on location served (e.g., North, South, Midwest, East)</a:t>
            </a:r>
          </a:p>
          <a:p>
            <a:r>
              <a:rPr lang="en-US" sz="2400" b="1" dirty="0" smtClean="0"/>
              <a:t>Process Groups </a:t>
            </a:r>
            <a:r>
              <a:rPr lang="en-US" sz="2400" dirty="0" smtClean="0"/>
              <a:t>employees based on the basis of work or customer flow (e.g., testing, payment)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B8B3A-9254-400A-8277-7264F18DAED5}"/>
              </a:ext>
            </a:extLst>
          </p:cNvPr>
          <p:cNvSpPr>
            <a:spLocks noGrp="1"/>
          </p:cNvSpPr>
          <p:nvPr>
            <p:ph type="title"/>
          </p:nvPr>
        </p:nvSpPr>
        <p:spPr>
          <a:xfrm>
            <a:off x="683568" y="0"/>
            <a:ext cx="7200900" cy="1142385"/>
          </a:xfrm>
        </p:spPr>
        <p:txBody>
          <a:bodyPr>
            <a:normAutofit/>
          </a:bodyPr>
          <a:lstStyle/>
          <a:p>
            <a:r>
              <a:rPr lang="en-MY" sz="3200" dirty="0"/>
              <a:t>Functional Structure</a:t>
            </a:r>
          </a:p>
        </p:txBody>
      </p:sp>
      <p:sp>
        <p:nvSpPr>
          <p:cNvPr id="3" name="Content Placeholder 2">
            <a:extLst>
              <a:ext uri="{FF2B5EF4-FFF2-40B4-BE49-F238E27FC236}">
                <a16:creationId xmlns:a16="http://schemas.microsoft.com/office/drawing/2014/main" xmlns="" id="{856B088F-ACD5-498D-AFE2-4D07B44B6823}"/>
              </a:ext>
            </a:extLst>
          </p:cNvPr>
          <p:cNvSpPr>
            <a:spLocks noGrp="1"/>
          </p:cNvSpPr>
          <p:nvPr>
            <p:ph idx="1"/>
          </p:nvPr>
        </p:nvSpPr>
        <p:spPr>
          <a:xfrm>
            <a:off x="683568" y="1524000"/>
            <a:ext cx="7992888" cy="3809999"/>
          </a:xfrm>
        </p:spPr>
        <p:txBody>
          <a:bodyPr>
            <a:normAutofit fontScale="92500"/>
          </a:bodyPr>
          <a:lstStyle/>
          <a:p>
            <a:r>
              <a:rPr lang="en-MY" sz="2800" dirty="0"/>
              <a:t>A functional organization is a common type of organizational structure in which the organization is divided into smaller groups based on specialized functional areas, such as IT, finance, or marketing.</a:t>
            </a:r>
          </a:p>
          <a:p>
            <a:endParaRPr lang="en-MY" sz="2800" dirty="0"/>
          </a:p>
          <a:p>
            <a:r>
              <a:rPr lang="en-MY" sz="2800" dirty="0"/>
              <a:t>Functional departmentalization allows for greater operational efficiency because employees with shared skills and knowledge are grouped together by function</a:t>
            </a:r>
            <a:r>
              <a:rPr lang="en-MY" dirty="0"/>
              <a:t>.</a:t>
            </a:r>
          </a:p>
        </p:txBody>
      </p:sp>
    </p:spTree>
    <p:extLst>
      <p:ext uri="{BB962C8B-B14F-4D97-AF65-F5344CB8AC3E}">
        <p14:creationId xmlns:p14="http://schemas.microsoft.com/office/powerpoint/2010/main" xmlns="" val="9605572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6D25C-BE85-4608-9A9E-437C3E2FABF9}"/>
              </a:ext>
            </a:extLst>
          </p:cNvPr>
          <p:cNvSpPr>
            <a:spLocks noGrp="1"/>
          </p:cNvSpPr>
          <p:nvPr>
            <p:ph type="title"/>
          </p:nvPr>
        </p:nvSpPr>
        <p:spPr>
          <a:xfrm>
            <a:off x="683568" y="-171400"/>
            <a:ext cx="7200900" cy="1142385"/>
          </a:xfrm>
        </p:spPr>
        <p:txBody>
          <a:bodyPr>
            <a:normAutofit/>
          </a:bodyPr>
          <a:lstStyle/>
          <a:p>
            <a:r>
              <a:rPr lang="en-MY" sz="3200" dirty="0"/>
              <a:t>Divisional Structure</a:t>
            </a:r>
          </a:p>
        </p:txBody>
      </p:sp>
      <p:sp>
        <p:nvSpPr>
          <p:cNvPr id="3" name="Content Placeholder 2">
            <a:extLst>
              <a:ext uri="{FF2B5EF4-FFF2-40B4-BE49-F238E27FC236}">
                <a16:creationId xmlns:a16="http://schemas.microsoft.com/office/drawing/2014/main" xmlns="" id="{8350D070-A3C5-4955-AF78-13FCA8962DC8}"/>
              </a:ext>
            </a:extLst>
          </p:cNvPr>
          <p:cNvSpPr>
            <a:spLocks noGrp="1"/>
          </p:cNvSpPr>
          <p:nvPr>
            <p:ph idx="1"/>
          </p:nvPr>
        </p:nvSpPr>
        <p:spPr>
          <a:xfrm>
            <a:off x="671634" y="1196752"/>
            <a:ext cx="7716790" cy="3809999"/>
          </a:xfrm>
        </p:spPr>
        <p:txBody>
          <a:bodyPr>
            <a:noAutofit/>
          </a:bodyPr>
          <a:lstStyle/>
          <a:p>
            <a:r>
              <a:rPr lang="en-MY" sz="2800" dirty="0"/>
              <a:t>Divisional structure typically is used in larger companies that operate in a wide geographic area or that have separate smaller organizations within the umbrella group to cover different types of products or market areas.</a:t>
            </a:r>
          </a:p>
          <a:p>
            <a:r>
              <a:rPr lang="en-MY" sz="2800"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xmlns="" val="15437362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47559C-32C3-4075-9879-EFE45FBCCE5C}"/>
              </a:ext>
            </a:extLst>
          </p:cNvPr>
          <p:cNvSpPr>
            <a:spLocks noGrp="1"/>
          </p:cNvSpPr>
          <p:nvPr>
            <p:ph type="title"/>
          </p:nvPr>
        </p:nvSpPr>
        <p:spPr>
          <a:xfrm>
            <a:off x="838200" y="228600"/>
            <a:ext cx="7200900" cy="888667"/>
          </a:xfrm>
        </p:spPr>
        <p:txBody>
          <a:bodyPr>
            <a:normAutofit/>
          </a:bodyPr>
          <a:lstStyle/>
          <a:p>
            <a:pPr algn="ctr"/>
            <a:r>
              <a:rPr lang="en-MY" sz="3200" dirty="0"/>
              <a:t>Matrix Structure</a:t>
            </a:r>
          </a:p>
        </p:txBody>
      </p:sp>
      <p:sp>
        <p:nvSpPr>
          <p:cNvPr id="3" name="Content Placeholder 2">
            <a:extLst>
              <a:ext uri="{FF2B5EF4-FFF2-40B4-BE49-F238E27FC236}">
                <a16:creationId xmlns:a16="http://schemas.microsoft.com/office/drawing/2014/main" xmlns="" id="{5F2EA92E-6851-4A8D-BCD0-3A9B75D994E5}"/>
              </a:ext>
            </a:extLst>
          </p:cNvPr>
          <p:cNvSpPr>
            <a:spLocks noGrp="1"/>
          </p:cNvSpPr>
          <p:nvPr>
            <p:ph idx="1"/>
          </p:nvPr>
        </p:nvSpPr>
        <p:spPr>
          <a:xfrm>
            <a:off x="468660" y="1412776"/>
            <a:ext cx="8206680" cy="4530725"/>
          </a:xfrm>
        </p:spPr>
        <p:txBody>
          <a:bodyPr>
            <a:normAutofit/>
          </a:bodyPr>
          <a:lstStyle/>
          <a:p>
            <a:r>
              <a:rPr lang="en-MY" sz="2800" dirty="0"/>
              <a:t>The matrix structure, is a hybrid of divisional and functional structure. It allows for the benefits of functional and divisional structures to exist in one organization. </a:t>
            </a:r>
          </a:p>
          <a:p>
            <a:r>
              <a:rPr lang="en-MY" sz="2800"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xmlns="" val="1480091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737CCA-8235-42A3-9512-7C8938CFC07F}"/>
              </a:ext>
            </a:extLst>
          </p:cNvPr>
          <p:cNvSpPr>
            <a:spLocks noGrp="1"/>
          </p:cNvSpPr>
          <p:nvPr>
            <p:ph type="title"/>
          </p:nvPr>
        </p:nvSpPr>
        <p:spPr>
          <a:xfrm>
            <a:off x="685800" y="152400"/>
            <a:ext cx="7200900" cy="696605"/>
          </a:xfrm>
        </p:spPr>
        <p:txBody>
          <a:bodyPr>
            <a:normAutofit/>
          </a:bodyPr>
          <a:lstStyle/>
          <a:p>
            <a:pPr algn="ctr"/>
            <a:r>
              <a:rPr lang="en-MY" sz="3200" dirty="0"/>
              <a:t>Boundaryless Structure</a:t>
            </a:r>
          </a:p>
        </p:txBody>
      </p:sp>
      <p:sp>
        <p:nvSpPr>
          <p:cNvPr id="3" name="Content Placeholder 2">
            <a:extLst>
              <a:ext uri="{FF2B5EF4-FFF2-40B4-BE49-F238E27FC236}">
                <a16:creationId xmlns:a16="http://schemas.microsoft.com/office/drawing/2014/main" xmlns="" id="{EA6FC62D-A5F8-447E-9699-B24A022945ED}"/>
              </a:ext>
            </a:extLst>
          </p:cNvPr>
          <p:cNvSpPr>
            <a:spLocks noGrp="1"/>
          </p:cNvSpPr>
          <p:nvPr>
            <p:ph idx="1"/>
          </p:nvPr>
        </p:nvSpPr>
        <p:spPr>
          <a:xfrm>
            <a:off x="468660" y="953306"/>
            <a:ext cx="8279804" cy="5211998"/>
          </a:xfrm>
        </p:spPr>
        <p:txBody>
          <a:bodyPr>
            <a:normAutofit fontScale="77500" lnSpcReduction="20000"/>
          </a:bodyPr>
          <a:lstStyle/>
          <a:p>
            <a:pPr marL="0" indent="0" algn="l">
              <a:buNone/>
            </a:pPr>
            <a:endParaRPr lang="en-MY" sz="2400" b="0" i="0" dirty="0">
              <a:effectLst/>
            </a:endParaRPr>
          </a:p>
          <a:p>
            <a:pPr marL="0" indent="0" algn="l">
              <a:buNone/>
            </a:pPr>
            <a:r>
              <a:rPr lang="en-MY" sz="2400" b="0" i="0" dirty="0">
                <a:effectLst/>
              </a:rPr>
              <a:t>To make their organization more efficient and responsive, managers may attempt to reduce or eliminate these barriers and create a boundaryless organization. A </a:t>
            </a:r>
            <a:r>
              <a:rPr lang="en-MY" sz="2400" b="1" i="0" dirty="0">
                <a:effectLst/>
              </a:rPr>
              <a:t>boundaryless organization</a:t>
            </a:r>
            <a:r>
              <a:rPr lang="en-MY" sz="2400" b="0" i="0" dirty="0">
                <a:effectLst/>
              </a:rPr>
              <a:t> seeks to remove vertical, horizontal and external barriers so that employees, managers, customers and suppliers can work together, share ideas and identify the best course for the organization.</a:t>
            </a:r>
          </a:p>
          <a:p>
            <a:pPr marL="0" indent="0" algn="l">
              <a:buNone/>
            </a:pPr>
            <a:r>
              <a:rPr lang="en-MY" sz="2400" b="0" i="0" dirty="0">
                <a:effectLst/>
              </a:rPr>
              <a:t>The structure of an organization can create four different types of boundaries:</a:t>
            </a:r>
          </a:p>
          <a:p>
            <a:pPr marL="0" indent="0" algn="l">
              <a:buNone/>
            </a:pPr>
            <a:r>
              <a:rPr lang="en-MY" sz="2400" b="1" i="0" dirty="0">
                <a:effectLst/>
              </a:rPr>
              <a:t>Vertical boundaries</a:t>
            </a:r>
            <a:r>
              <a:rPr lang="en-MY" sz="2400" b="0" i="0" dirty="0">
                <a:effectLst/>
              </a:rPr>
              <a:t> that impede communication and interaction between organizational members who operate at different levels within the organization</a:t>
            </a:r>
          </a:p>
          <a:p>
            <a:pPr marL="0" indent="0" algn="l">
              <a:buNone/>
            </a:pPr>
            <a:r>
              <a:rPr lang="en-MY" sz="2400" b="1" i="0" dirty="0">
                <a:effectLst/>
              </a:rPr>
              <a:t>Horizontal boundaries</a:t>
            </a:r>
            <a:r>
              <a:rPr lang="en-MY" sz="2400" b="0" i="0" dirty="0">
                <a:effectLst/>
              </a:rPr>
              <a:t> that impede communication and interaction between organizational members who work at different functional departments within the organization</a:t>
            </a:r>
          </a:p>
          <a:p>
            <a:pPr marL="0" indent="0" algn="l">
              <a:buNone/>
            </a:pPr>
            <a:r>
              <a:rPr lang="en-MY" sz="2400" b="1" i="0" dirty="0">
                <a:effectLst/>
              </a:rPr>
              <a:t>External boundaries</a:t>
            </a:r>
            <a:r>
              <a:rPr lang="en-MY" sz="2400" b="0" i="0" dirty="0">
                <a:effectLst/>
              </a:rPr>
              <a:t> that act as barriers between members of the organization and the outside world</a:t>
            </a:r>
          </a:p>
          <a:p>
            <a:pPr marL="0" indent="0" algn="l">
              <a:buNone/>
            </a:pPr>
            <a:r>
              <a:rPr lang="en-MY" sz="2400" b="1" i="0" dirty="0">
                <a:effectLst/>
              </a:rPr>
              <a:t>Geographic boundaries</a:t>
            </a:r>
            <a:r>
              <a:rPr lang="en-MY" sz="2400" b="0" i="0" dirty="0">
                <a:effectLst/>
              </a:rPr>
              <a:t> that function as barriers between members of the same organization who are physically separated</a:t>
            </a:r>
          </a:p>
          <a:p>
            <a:pPr marL="0" indent="0">
              <a:buNone/>
            </a:pPr>
            <a:endParaRPr lang="en-MY" sz="2000" dirty="0"/>
          </a:p>
        </p:txBody>
      </p:sp>
    </p:spTree>
    <p:extLst>
      <p:ext uri="{BB962C8B-B14F-4D97-AF65-F5344CB8AC3E}">
        <p14:creationId xmlns:p14="http://schemas.microsoft.com/office/powerpoint/2010/main" xmlns="" val="17923274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4FC5F-0277-429C-98EA-DD04B8AC0401}"/>
              </a:ext>
            </a:extLst>
          </p:cNvPr>
          <p:cNvSpPr>
            <a:spLocks noGrp="1"/>
          </p:cNvSpPr>
          <p:nvPr>
            <p:ph type="title"/>
          </p:nvPr>
        </p:nvSpPr>
        <p:spPr>
          <a:xfrm>
            <a:off x="899592" y="-171400"/>
            <a:ext cx="7200900" cy="1142385"/>
          </a:xfrm>
        </p:spPr>
        <p:txBody>
          <a:bodyPr>
            <a:normAutofit/>
          </a:bodyPr>
          <a:lstStyle/>
          <a:p>
            <a:r>
              <a:rPr lang="en-MY" sz="3200" dirty="0"/>
              <a:t>Virtual and Network Structure</a:t>
            </a:r>
          </a:p>
        </p:txBody>
      </p:sp>
      <p:sp>
        <p:nvSpPr>
          <p:cNvPr id="3" name="Content Placeholder 2">
            <a:extLst>
              <a:ext uri="{FF2B5EF4-FFF2-40B4-BE49-F238E27FC236}">
                <a16:creationId xmlns:a16="http://schemas.microsoft.com/office/drawing/2014/main" xmlns="" id="{8C7B7373-A972-4C2C-AE5B-33E7B1CFB930}"/>
              </a:ext>
            </a:extLst>
          </p:cNvPr>
          <p:cNvSpPr>
            <a:spLocks noGrp="1"/>
          </p:cNvSpPr>
          <p:nvPr>
            <p:ph idx="1"/>
          </p:nvPr>
        </p:nvSpPr>
        <p:spPr>
          <a:xfrm>
            <a:off x="683568" y="1163637"/>
            <a:ext cx="8190914" cy="4530725"/>
          </a:xfrm>
        </p:spPr>
        <p:txBody>
          <a:bodyPr>
            <a:normAutofit fontScale="85000" lnSpcReduction="10000"/>
          </a:bodyPr>
          <a:lstStyle/>
          <a:p>
            <a:r>
              <a:rPr lang="en-MY" sz="2800" dirty="0"/>
              <a:t>A virtual organization or company is one whose members are geographically apart, usually working by computer e-mail and groupware while appearing to others to be a single, unified organization with a real physical location.</a:t>
            </a:r>
          </a:p>
          <a:p>
            <a:endParaRPr lang="en-MY" sz="2800" dirty="0"/>
          </a:p>
          <a:p>
            <a:r>
              <a:rPr lang="en-MY" sz="2800" dirty="0"/>
              <a:t>A network organizational structure is a decentralized and fluid organizational structure in which there is less hierarchy and managers are responsible for communication with internal and external stakeholders. This flexibility in the structure allows for a bottom-up flow of communication and also increases the scope for innovation. It could, however, also lead to confusion of accountability and reliance on external vendors.</a:t>
            </a:r>
          </a:p>
        </p:txBody>
      </p:sp>
    </p:spTree>
    <p:extLst>
      <p:ext uri="{BB962C8B-B14F-4D97-AF65-F5344CB8AC3E}">
        <p14:creationId xmlns:p14="http://schemas.microsoft.com/office/powerpoint/2010/main" xmlns="" val="13424394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FBB43-1530-9F9E-C752-5E67A007F217}"/>
              </a:ext>
            </a:extLst>
          </p:cNvPr>
          <p:cNvSpPr>
            <a:spLocks noGrp="1"/>
          </p:cNvSpPr>
          <p:nvPr>
            <p:ph type="title"/>
          </p:nvPr>
        </p:nvSpPr>
        <p:spPr>
          <a:xfrm>
            <a:off x="762000" y="228600"/>
            <a:ext cx="7200900" cy="654288"/>
          </a:xfrm>
        </p:spPr>
        <p:txBody>
          <a:bodyPr>
            <a:normAutofit/>
          </a:bodyPr>
          <a:lstStyle/>
          <a:p>
            <a:pPr algn="ctr"/>
            <a:r>
              <a:rPr lang="en-MY" sz="2800" dirty="0"/>
              <a:t>Question # </a:t>
            </a:r>
            <a:r>
              <a:rPr lang="en-MY" sz="2800" dirty="0" smtClean="0"/>
              <a:t>1</a:t>
            </a:r>
            <a:endParaRPr lang="en-MY" sz="2800" dirty="0"/>
          </a:p>
        </p:txBody>
      </p:sp>
      <p:sp>
        <p:nvSpPr>
          <p:cNvPr id="3" name="Content Placeholder 2">
            <a:extLst>
              <a:ext uri="{FF2B5EF4-FFF2-40B4-BE49-F238E27FC236}">
                <a16:creationId xmlns:a16="http://schemas.microsoft.com/office/drawing/2014/main" xmlns="" id="{271D48E1-2C7B-57A0-5EF3-4208E1B31814}"/>
              </a:ext>
            </a:extLst>
          </p:cNvPr>
          <p:cNvSpPr>
            <a:spLocks noGrp="1"/>
          </p:cNvSpPr>
          <p:nvPr>
            <p:ph idx="1"/>
          </p:nvPr>
        </p:nvSpPr>
        <p:spPr>
          <a:xfrm>
            <a:off x="539552" y="1340768"/>
            <a:ext cx="8064896" cy="4824536"/>
          </a:xfrm>
        </p:spPr>
        <p:txBody>
          <a:bodyPr>
            <a:normAutofit lnSpcReduction="10000"/>
          </a:bodyPr>
          <a:lstStyle/>
          <a:p>
            <a:pPr marL="0" indent="0">
              <a:buNone/>
            </a:pPr>
            <a:r>
              <a:rPr lang="en-MY" sz="2800" dirty="0"/>
              <a:t>Why is organizational structure relevant to an organization?</a:t>
            </a:r>
          </a:p>
          <a:p>
            <a:pPr marL="457200" indent="-457200">
              <a:buFont typeface="+mj-lt"/>
              <a:buAutoNum type="alphaUcPeriod"/>
            </a:pPr>
            <a:r>
              <a:rPr lang="en-MY" sz="2800" dirty="0"/>
              <a:t>It establishes the relationship between the organization and foreign aspects of the market.</a:t>
            </a:r>
          </a:p>
          <a:p>
            <a:pPr marL="457200" indent="-457200">
              <a:buFont typeface="+mj-lt"/>
              <a:buAutoNum type="alphaUcPeriod"/>
            </a:pPr>
            <a:r>
              <a:rPr lang="en-MY" sz="2800" dirty="0"/>
              <a:t>It clarifies the roles of organizational members to relevant stakeholders such as the media.</a:t>
            </a:r>
          </a:p>
          <a:p>
            <a:pPr marL="457200" indent="-457200">
              <a:buFont typeface="+mj-lt"/>
              <a:buAutoNum type="alphaUcPeriod"/>
            </a:pPr>
            <a:r>
              <a:rPr lang="en-MY" sz="2800" dirty="0"/>
              <a:t>It defines how tasks are divided, grouped, and coordinated in organizations.</a:t>
            </a:r>
          </a:p>
          <a:p>
            <a:pPr marL="457200" indent="-457200">
              <a:buFont typeface="+mj-lt"/>
              <a:buAutoNum type="alphaUcPeriod"/>
            </a:pPr>
            <a:r>
              <a:rPr lang="en-MY" sz="2800" dirty="0"/>
              <a:t>It allows the leader to always have a traditionally functional work team.</a:t>
            </a:r>
          </a:p>
        </p:txBody>
      </p:sp>
    </p:spTree>
    <p:extLst>
      <p:ext uri="{BB962C8B-B14F-4D97-AF65-F5344CB8AC3E}">
        <p14:creationId xmlns:p14="http://schemas.microsoft.com/office/powerpoint/2010/main" xmlns="" val="14947677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00D7D-48A4-6D83-D5E2-D65017DE2AD4}"/>
              </a:ext>
            </a:extLst>
          </p:cNvPr>
          <p:cNvSpPr>
            <a:spLocks noGrp="1"/>
          </p:cNvSpPr>
          <p:nvPr>
            <p:ph type="title"/>
          </p:nvPr>
        </p:nvSpPr>
        <p:spPr>
          <a:xfrm>
            <a:off x="683568" y="304800"/>
            <a:ext cx="7200900" cy="666185"/>
          </a:xfrm>
        </p:spPr>
        <p:txBody>
          <a:bodyPr>
            <a:normAutofit/>
          </a:bodyPr>
          <a:lstStyle/>
          <a:p>
            <a:pPr algn="ctr"/>
            <a:r>
              <a:rPr lang="en-MY" sz="3200" dirty="0"/>
              <a:t>Answer # </a:t>
            </a:r>
            <a:r>
              <a:rPr lang="en-MY" sz="3200" dirty="0" smtClean="0"/>
              <a:t>1</a:t>
            </a:r>
            <a:endParaRPr lang="en-MY" sz="3200" dirty="0"/>
          </a:p>
        </p:txBody>
      </p:sp>
      <p:sp>
        <p:nvSpPr>
          <p:cNvPr id="3" name="Content Placeholder 2">
            <a:extLst>
              <a:ext uri="{FF2B5EF4-FFF2-40B4-BE49-F238E27FC236}">
                <a16:creationId xmlns:a16="http://schemas.microsoft.com/office/drawing/2014/main" xmlns="" id="{7329DA8B-1F0A-780E-8120-AB3EFFA37C79}"/>
              </a:ext>
            </a:extLst>
          </p:cNvPr>
          <p:cNvSpPr>
            <a:spLocks noGrp="1"/>
          </p:cNvSpPr>
          <p:nvPr>
            <p:ph idx="1"/>
          </p:nvPr>
        </p:nvSpPr>
        <p:spPr>
          <a:xfrm>
            <a:off x="683568" y="1340768"/>
            <a:ext cx="7920880" cy="4536504"/>
          </a:xfrm>
        </p:spPr>
        <p:txBody>
          <a:bodyPr>
            <a:normAutofit/>
          </a:bodyPr>
          <a:lstStyle/>
          <a:p>
            <a:r>
              <a:rPr lang="en-MY" sz="2400" b="1" dirty="0"/>
              <a:t>Option C</a:t>
            </a:r>
          </a:p>
          <a:p>
            <a:endParaRPr lang="en-MY" sz="2400" dirty="0"/>
          </a:p>
          <a:p>
            <a:pPr marL="0" indent="0">
              <a:buNone/>
            </a:pPr>
            <a:r>
              <a:rPr lang="en-MY" sz="2400" b="0" i="0" dirty="0">
                <a:effectLst/>
              </a:rPr>
              <a:t>The structure of an organization defines how tasks are divided, grouped, and coordinated in an organization.</a:t>
            </a:r>
            <a:endParaRPr lang="en-MY" sz="2400" dirty="0"/>
          </a:p>
        </p:txBody>
      </p:sp>
    </p:spTree>
    <p:extLst>
      <p:ext uri="{BB962C8B-B14F-4D97-AF65-F5344CB8AC3E}">
        <p14:creationId xmlns:p14="http://schemas.microsoft.com/office/powerpoint/2010/main" xmlns="" val="1048719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AEA979-5171-AC30-715C-FC6E1E8042E8}"/>
              </a:ext>
            </a:extLst>
          </p:cNvPr>
          <p:cNvSpPr>
            <a:spLocks noGrp="1"/>
          </p:cNvSpPr>
          <p:nvPr>
            <p:ph type="title"/>
          </p:nvPr>
        </p:nvSpPr>
        <p:spPr>
          <a:xfrm>
            <a:off x="706448" y="228600"/>
            <a:ext cx="7200900" cy="620510"/>
          </a:xfrm>
        </p:spPr>
        <p:txBody>
          <a:bodyPr>
            <a:normAutofit/>
          </a:bodyPr>
          <a:lstStyle/>
          <a:p>
            <a:pPr algn="ctr"/>
            <a:r>
              <a:rPr lang="en-MY" sz="3200" dirty="0"/>
              <a:t>Question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77D81EC1-C91B-5366-8B1F-F942BF339A56}"/>
              </a:ext>
            </a:extLst>
          </p:cNvPr>
          <p:cNvSpPr>
            <a:spLocks noGrp="1"/>
          </p:cNvSpPr>
          <p:nvPr>
            <p:ph idx="1"/>
          </p:nvPr>
        </p:nvSpPr>
        <p:spPr>
          <a:xfrm>
            <a:off x="359532" y="910429"/>
            <a:ext cx="8424936" cy="5040560"/>
          </a:xfrm>
        </p:spPr>
        <p:txBody>
          <a:bodyPr>
            <a:noAutofit/>
          </a:bodyPr>
          <a:lstStyle/>
          <a:p>
            <a:pPr marL="0" indent="0">
              <a:buNone/>
            </a:pPr>
            <a:r>
              <a:rPr lang="en-MY" sz="2200" dirty="0"/>
              <a:t>John works in the marketing department of a large human resources company. He needs help with the implementation of their new strategy for reaching millennials and is looking for an expert in that area within the company. He took a look at the company's organizational chart and it did very little to help him. Why did the organizational chart NOT provide John with the information he sought?</a:t>
            </a:r>
          </a:p>
          <a:p>
            <a:pPr marL="457200" indent="-457200">
              <a:buFont typeface="+mj-lt"/>
              <a:buAutoNum type="alphaUcPeriod"/>
            </a:pPr>
            <a:r>
              <a:rPr lang="en-MY" sz="2200" dirty="0"/>
              <a:t>The organizational chart displays the line of authority rather than specific areas of expertise.</a:t>
            </a:r>
          </a:p>
          <a:p>
            <a:pPr marL="457200" indent="-457200">
              <a:buFont typeface="+mj-lt"/>
              <a:buAutoNum type="alphaUcPeriod"/>
            </a:pPr>
            <a:r>
              <a:rPr lang="en-MY" sz="2200" dirty="0"/>
              <a:t>There were errors within the chart.</a:t>
            </a:r>
          </a:p>
          <a:p>
            <a:pPr marL="457200" indent="-457200">
              <a:buFont typeface="+mj-lt"/>
              <a:buAutoNum type="alphaUcPeriod"/>
            </a:pPr>
            <a:r>
              <a:rPr lang="en-MY" sz="2200" dirty="0"/>
              <a:t>The organizational chart displays how processes operate, it doesn't display functions or names.</a:t>
            </a:r>
          </a:p>
          <a:p>
            <a:pPr marL="457200" indent="-457200">
              <a:buFont typeface="+mj-lt"/>
              <a:buAutoNum type="alphaUcPeriod"/>
            </a:pPr>
            <a:r>
              <a:rPr lang="en-MY" sz="2200" dirty="0"/>
              <a:t>The organizational chart only displays the allocation of funds, not the specific tasks of each member.</a:t>
            </a:r>
          </a:p>
        </p:txBody>
      </p:sp>
    </p:spTree>
    <p:extLst>
      <p:ext uri="{BB962C8B-B14F-4D97-AF65-F5344CB8AC3E}">
        <p14:creationId xmlns:p14="http://schemas.microsoft.com/office/powerpoint/2010/main" xmlns="" val="8925965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D0D64D-80EA-2E50-07DD-E17D49B3AEEF}"/>
              </a:ext>
            </a:extLst>
          </p:cNvPr>
          <p:cNvSpPr>
            <a:spLocks noGrp="1"/>
          </p:cNvSpPr>
          <p:nvPr>
            <p:ph type="title"/>
          </p:nvPr>
        </p:nvSpPr>
        <p:spPr>
          <a:xfrm>
            <a:off x="653052" y="381000"/>
            <a:ext cx="7200900" cy="761385"/>
          </a:xfrm>
        </p:spPr>
        <p:txBody>
          <a:bodyPr>
            <a:normAutofit/>
          </a:bodyPr>
          <a:lstStyle/>
          <a:p>
            <a:pPr algn="ctr"/>
            <a:r>
              <a:rPr lang="en-MY" sz="3200" dirty="0"/>
              <a:t>Answer # </a:t>
            </a:r>
            <a:r>
              <a:rPr lang="en-MY" sz="3200" dirty="0" smtClean="0"/>
              <a:t>2</a:t>
            </a:r>
            <a:endParaRPr lang="en-MY" sz="3200" dirty="0"/>
          </a:p>
        </p:txBody>
      </p:sp>
      <p:sp>
        <p:nvSpPr>
          <p:cNvPr id="3" name="Content Placeholder 2">
            <a:extLst>
              <a:ext uri="{FF2B5EF4-FFF2-40B4-BE49-F238E27FC236}">
                <a16:creationId xmlns:a16="http://schemas.microsoft.com/office/drawing/2014/main" xmlns="" id="{6D7940B5-0E9F-0B62-ED76-2F3C2AE4B729}"/>
              </a:ext>
            </a:extLst>
          </p:cNvPr>
          <p:cNvSpPr>
            <a:spLocks noGrp="1"/>
          </p:cNvSpPr>
          <p:nvPr>
            <p:ph idx="1"/>
          </p:nvPr>
        </p:nvSpPr>
        <p:spPr>
          <a:xfrm>
            <a:off x="683568" y="1524000"/>
            <a:ext cx="7920880" cy="4497288"/>
          </a:xfrm>
        </p:spPr>
        <p:txBody>
          <a:bodyPr>
            <a:noAutofit/>
          </a:bodyPr>
          <a:lstStyle/>
          <a:p>
            <a:r>
              <a:rPr lang="en-MY" sz="2400" b="1" dirty="0"/>
              <a:t>Option A</a:t>
            </a:r>
          </a:p>
          <a:p>
            <a:pPr marL="0" indent="0">
              <a:buNone/>
            </a:pPr>
            <a:endParaRPr lang="en-MY" sz="2400" dirty="0"/>
          </a:p>
          <a:p>
            <a:pPr marL="0" indent="0">
              <a:buNone/>
            </a:pPr>
            <a:r>
              <a:rPr lang="en-MY" sz="2400" b="0" i="0" dirty="0">
                <a:effectLst/>
              </a:rPr>
              <a:t>The organizational chart is a diagram used by organizations to display the structure of an organization and show the relationships between organizational members and the ranks of all of the positions in the organization. The chain of command only shows the line of authority between organizational members.</a:t>
            </a:r>
            <a:endParaRPr lang="en-MY" sz="2400" dirty="0"/>
          </a:p>
        </p:txBody>
      </p:sp>
    </p:spTree>
    <p:extLst>
      <p:ext uri="{BB962C8B-B14F-4D97-AF65-F5344CB8AC3E}">
        <p14:creationId xmlns:p14="http://schemas.microsoft.com/office/powerpoint/2010/main" xmlns="" val="930776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4087ED-DEE8-7A64-C8C4-7C62DB534FFA}"/>
              </a:ext>
            </a:extLst>
          </p:cNvPr>
          <p:cNvSpPr>
            <a:spLocks noGrp="1"/>
          </p:cNvSpPr>
          <p:nvPr>
            <p:ph type="title"/>
          </p:nvPr>
        </p:nvSpPr>
        <p:spPr>
          <a:xfrm>
            <a:off x="533400" y="228600"/>
            <a:ext cx="7200900" cy="602347"/>
          </a:xfrm>
        </p:spPr>
        <p:txBody>
          <a:bodyPr>
            <a:normAutofit/>
          </a:bodyPr>
          <a:lstStyle/>
          <a:p>
            <a:pPr algn="ctr"/>
            <a:r>
              <a:rPr lang="en-MY" sz="3200" dirty="0"/>
              <a:t>Question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E4D12E4D-FE50-CD2A-BCF2-926517A81E16}"/>
              </a:ext>
            </a:extLst>
          </p:cNvPr>
          <p:cNvSpPr>
            <a:spLocks noGrp="1"/>
          </p:cNvSpPr>
          <p:nvPr>
            <p:ph idx="1"/>
          </p:nvPr>
        </p:nvSpPr>
        <p:spPr>
          <a:xfrm>
            <a:off x="509965" y="1412776"/>
            <a:ext cx="7950467" cy="4320480"/>
          </a:xfrm>
        </p:spPr>
        <p:txBody>
          <a:bodyPr>
            <a:noAutofit/>
          </a:bodyPr>
          <a:lstStyle/>
          <a:p>
            <a:pPr marL="0" indent="0">
              <a:buNone/>
            </a:pPr>
            <a:r>
              <a:rPr lang="en-MY" sz="2400" dirty="0"/>
              <a:t>Why are functional structures used by an organization?</a:t>
            </a:r>
          </a:p>
          <a:p>
            <a:pPr marL="0" indent="0">
              <a:buNone/>
            </a:pPr>
            <a:endParaRPr lang="en-MY" sz="2400" dirty="0"/>
          </a:p>
          <a:p>
            <a:pPr marL="457200" indent="-457200">
              <a:buFont typeface="+mj-lt"/>
              <a:buAutoNum type="alphaUcPeriod"/>
            </a:pPr>
            <a:r>
              <a:rPr lang="en-MY" sz="2400" dirty="0"/>
              <a:t>To have specialized work units that maximize functionality.</a:t>
            </a:r>
          </a:p>
          <a:p>
            <a:pPr marL="457200" indent="-457200">
              <a:buFont typeface="+mj-lt"/>
              <a:buAutoNum type="alphaUcPeriod"/>
            </a:pPr>
            <a:r>
              <a:rPr lang="en-MY" sz="2400" dirty="0"/>
              <a:t>To focus on brainstorming and creating new ideas.</a:t>
            </a:r>
          </a:p>
          <a:p>
            <a:pPr marL="457200" indent="-457200">
              <a:buFont typeface="+mj-lt"/>
              <a:buAutoNum type="alphaUcPeriod"/>
            </a:pPr>
            <a:r>
              <a:rPr lang="en-MY" sz="2400" dirty="0"/>
              <a:t>To have mixed work groups that focus on innovative concepts.</a:t>
            </a:r>
          </a:p>
          <a:p>
            <a:pPr marL="457200" indent="-457200">
              <a:buFont typeface="+mj-lt"/>
              <a:buAutoNum type="alphaUcPeriod"/>
            </a:pPr>
            <a:r>
              <a:rPr lang="en-MY" sz="2400" dirty="0"/>
              <a:t>To have an incoherent structure where everyone does what they do best.</a:t>
            </a:r>
          </a:p>
        </p:txBody>
      </p:sp>
    </p:spTree>
    <p:extLst>
      <p:ext uri="{BB962C8B-B14F-4D97-AF65-F5344CB8AC3E}">
        <p14:creationId xmlns:p14="http://schemas.microsoft.com/office/powerpoint/2010/main" xmlns="" val="3868451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208006-6273-6D6A-2B59-380A830AFCB7}"/>
              </a:ext>
            </a:extLst>
          </p:cNvPr>
          <p:cNvSpPr>
            <a:spLocks noGrp="1"/>
          </p:cNvSpPr>
          <p:nvPr>
            <p:ph type="title"/>
          </p:nvPr>
        </p:nvSpPr>
        <p:spPr>
          <a:xfrm>
            <a:off x="1066800" y="381000"/>
            <a:ext cx="7200900" cy="579439"/>
          </a:xfrm>
        </p:spPr>
        <p:txBody>
          <a:bodyPr>
            <a:normAutofit/>
          </a:bodyPr>
          <a:lstStyle/>
          <a:p>
            <a:pPr algn="ctr"/>
            <a:r>
              <a:rPr lang="en-MY" sz="3200" dirty="0"/>
              <a:t>Answer # </a:t>
            </a:r>
            <a:r>
              <a:rPr lang="en-MY" sz="3200" dirty="0" smtClean="0"/>
              <a:t>3</a:t>
            </a:r>
            <a:endParaRPr lang="en-MY" sz="3200" dirty="0"/>
          </a:p>
        </p:txBody>
      </p:sp>
      <p:sp>
        <p:nvSpPr>
          <p:cNvPr id="3" name="Content Placeholder 2">
            <a:extLst>
              <a:ext uri="{FF2B5EF4-FFF2-40B4-BE49-F238E27FC236}">
                <a16:creationId xmlns:a16="http://schemas.microsoft.com/office/drawing/2014/main" xmlns="" id="{651C2A7C-CA25-6C9C-4AD3-D20E9FAC2AB0}"/>
              </a:ext>
            </a:extLst>
          </p:cNvPr>
          <p:cNvSpPr>
            <a:spLocks noGrp="1"/>
          </p:cNvSpPr>
          <p:nvPr>
            <p:ph idx="1"/>
          </p:nvPr>
        </p:nvSpPr>
        <p:spPr/>
        <p:txBody>
          <a:bodyPr>
            <a:normAutofit/>
          </a:bodyPr>
          <a:lstStyle/>
          <a:p>
            <a:r>
              <a:rPr lang="en-MY" sz="2400" b="1" dirty="0"/>
              <a:t>Option A</a:t>
            </a:r>
          </a:p>
          <a:p>
            <a:endParaRPr lang="en-MY" sz="2800" dirty="0"/>
          </a:p>
          <a:p>
            <a:pPr marL="0" indent="0">
              <a:buNone/>
            </a:pPr>
            <a:r>
              <a:rPr lang="en-MY" sz="2800" dirty="0"/>
              <a:t>Explicit job titles, chain of command, reporting relationships and a well-defined channel of communication exist within these specialized work units in order to maximize their functionality.</a:t>
            </a:r>
          </a:p>
        </p:txBody>
      </p:sp>
    </p:spTree>
    <p:extLst>
      <p:ext uri="{BB962C8B-B14F-4D97-AF65-F5344CB8AC3E}">
        <p14:creationId xmlns:p14="http://schemas.microsoft.com/office/powerpoint/2010/main" xmlns="" val="24799755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F20D81-2E14-3D82-B14C-8BC26558CF6F}"/>
              </a:ext>
            </a:extLst>
          </p:cNvPr>
          <p:cNvSpPr>
            <a:spLocks noGrp="1"/>
          </p:cNvSpPr>
          <p:nvPr>
            <p:ph type="title"/>
          </p:nvPr>
        </p:nvSpPr>
        <p:spPr>
          <a:xfrm>
            <a:off x="827584" y="304800"/>
            <a:ext cx="7200900" cy="666185"/>
          </a:xfrm>
        </p:spPr>
        <p:txBody>
          <a:bodyPr>
            <a:normAutofit/>
          </a:bodyPr>
          <a:lstStyle/>
          <a:p>
            <a:pPr algn="ctr"/>
            <a:r>
              <a:rPr lang="en-MY" sz="3200" dirty="0"/>
              <a:t>Question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958BF02B-6092-C5E7-75B1-5D66A93EEF15}"/>
              </a:ext>
            </a:extLst>
          </p:cNvPr>
          <p:cNvSpPr>
            <a:spLocks noGrp="1"/>
          </p:cNvSpPr>
          <p:nvPr>
            <p:ph idx="1"/>
          </p:nvPr>
        </p:nvSpPr>
        <p:spPr>
          <a:xfrm>
            <a:off x="827584" y="1268760"/>
            <a:ext cx="7776864" cy="4752528"/>
          </a:xfrm>
        </p:spPr>
        <p:txBody>
          <a:bodyPr>
            <a:normAutofit/>
          </a:bodyPr>
          <a:lstStyle/>
          <a:p>
            <a:pPr marL="0" indent="0">
              <a:buNone/>
            </a:pPr>
            <a:r>
              <a:rPr lang="en-MY" sz="2400" dirty="0"/>
              <a:t>Why is a divisional design structure used?</a:t>
            </a:r>
          </a:p>
          <a:p>
            <a:pPr marL="0" indent="0">
              <a:buNone/>
            </a:pPr>
            <a:endParaRPr lang="en-MY" sz="2400" dirty="0"/>
          </a:p>
          <a:p>
            <a:pPr marL="342900" indent="-342900">
              <a:buFont typeface="+mj-lt"/>
              <a:buAutoNum type="alphaUcPeriod"/>
            </a:pPr>
            <a:r>
              <a:rPr lang="en-MY" sz="2400" dirty="0"/>
              <a:t>To create several semi-autonomous units that focus on a narrow sector of business.</a:t>
            </a:r>
          </a:p>
          <a:p>
            <a:pPr marL="342900" indent="-342900">
              <a:buFont typeface="+mj-lt"/>
              <a:buAutoNum type="alphaUcPeriod"/>
            </a:pPr>
            <a:r>
              <a:rPr lang="en-MY" sz="2400" dirty="0"/>
              <a:t>To make sure that there is a proper hierarchy and that there are small groups.</a:t>
            </a:r>
          </a:p>
          <a:p>
            <a:pPr marL="342900" indent="-342900">
              <a:buFont typeface="+mj-lt"/>
              <a:buAutoNum type="alphaUcPeriod"/>
            </a:pPr>
            <a:r>
              <a:rPr lang="en-MY" sz="2400" dirty="0"/>
              <a:t>To create a business organization where the entire workforce is one group that doesn't have a hierarchy.</a:t>
            </a:r>
          </a:p>
          <a:p>
            <a:pPr marL="342900" indent="-342900">
              <a:buFont typeface="+mj-lt"/>
              <a:buAutoNum type="alphaUcPeriod"/>
            </a:pPr>
            <a:r>
              <a:rPr lang="en-MY" sz="2400" dirty="0"/>
              <a:t>To make sure that each work group focuses on only one narrow aspect of production</a:t>
            </a:r>
          </a:p>
        </p:txBody>
      </p:sp>
    </p:spTree>
    <p:extLst>
      <p:ext uri="{BB962C8B-B14F-4D97-AF65-F5344CB8AC3E}">
        <p14:creationId xmlns:p14="http://schemas.microsoft.com/office/powerpoint/2010/main" xmlns="" val="2332014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7A4C0-65BB-B49D-E76B-350B3D298816}"/>
              </a:ext>
            </a:extLst>
          </p:cNvPr>
          <p:cNvSpPr>
            <a:spLocks noGrp="1"/>
          </p:cNvSpPr>
          <p:nvPr>
            <p:ph type="title"/>
          </p:nvPr>
        </p:nvSpPr>
        <p:spPr>
          <a:xfrm>
            <a:off x="914400" y="228600"/>
            <a:ext cx="7200900" cy="655639"/>
          </a:xfrm>
        </p:spPr>
        <p:txBody>
          <a:bodyPr>
            <a:normAutofit/>
          </a:bodyPr>
          <a:lstStyle/>
          <a:p>
            <a:pPr algn="ctr"/>
            <a:r>
              <a:rPr lang="en-MY" sz="3200" dirty="0"/>
              <a:t>Answer # </a:t>
            </a:r>
            <a:r>
              <a:rPr lang="en-MY" sz="3200" dirty="0" smtClean="0"/>
              <a:t>5</a:t>
            </a:r>
            <a:endParaRPr lang="en-MY" sz="3200" dirty="0"/>
          </a:p>
        </p:txBody>
      </p:sp>
      <p:sp>
        <p:nvSpPr>
          <p:cNvPr id="3" name="Content Placeholder 2">
            <a:extLst>
              <a:ext uri="{FF2B5EF4-FFF2-40B4-BE49-F238E27FC236}">
                <a16:creationId xmlns:a16="http://schemas.microsoft.com/office/drawing/2014/main" xmlns="" id="{2735731C-CF97-EDF3-A984-47E8E0372288}"/>
              </a:ext>
            </a:extLst>
          </p:cNvPr>
          <p:cNvSpPr>
            <a:spLocks noGrp="1"/>
          </p:cNvSpPr>
          <p:nvPr>
            <p:ph idx="1"/>
          </p:nvPr>
        </p:nvSpPr>
        <p:spPr/>
        <p:txBody>
          <a:bodyPr>
            <a:normAutofit/>
          </a:bodyPr>
          <a:lstStyle/>
          <a:p>
            <a:r>
              <a:rPr lang="en-MY" sz="2400" b="1" dirty="0"/>
              <a:t>Option A</a:t>
            </a:r>
          </a:p>
          <a:p>
            <a:endParaRPr lang="en-MY" sz="2400" dirty="0"/>
          </a:p>
          <a:p>
            <a:pPr marL="0" indent="0">
              <a:buNone/>
            </a:pPr>
            <a:r>
              <a:rPr lang="en-MY" sz="2400" dirty="0"/>
              <a:t>A divisional design structure gives larger companies the capacity to separate large sections of the business into semi-autonomous units or divisions.</a:t>
            </a:r>
          </a:p>
        </p:txBody>
      </p:sp>
    </p:spTree>
    <p:extLst>
      <p:ext uri="{BB962C8B-B14F-4D97-AF65-F5344CB8AC3E}">
        <p14:creationId xmlns:p14="http://schemas.microsoft.com/office/powerpoint/2010/main" xmlns="" val="30813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pPr algn="ctr"/>
            <a:r>
              <a:rPr lang="en-US" sz="3200" dirty="0" smtClean="0">
                <a:latin typeface="Arial" panose="020B0604020202020204" pitchFamily="34" charset="0"/>
                <a:cs typeface="Arial" panose="020B0604020202020204" pitchFamily="34" charset="0"/>
              </a:rPr>
              <a:t>Authority and responsibility</a:t>
            </a:r>
            <a:endParaRPr lang="en-US" sz="3200" dirty="0"/>
          </a:p>
        </p:txBody>
      </p:sp>
      <p:sp>
        <p:nvSpPr>
          <p:cNvPr id="3" name="Content Placeholder 2"/>
          <p:cNvSpPr>
            <a:spLocks noGrp="1"/>
          </p:cNvSpPr>
          <p:nvPr>
            <p:ph idx="1"/>
          </p:nvPr>
        </p:nvSpPr>
        <p:spPr>
          <a:xfrm>
            <a:off x="762000" y="1295400"/>
            <a:ext cx="7848600" cy="3810000"/>
          </a:xfrm>
        </p:spPr>
        <p:txBody>
          <a:bodyPr>
            <a:normAutofit/>
          </a:bodyPr>
          <a:lstStyle/>
          <a:p>
            <a:r>
              <a:rPr lang="en-US" sz="2400" b="1" dirty="0" smtClean="0"/>
              <a:t>Authority </a:t>
            </a:r>
            <a:r>
              <a:rPr lang="en-US" sz="2400" dirty="0" smtClean="0"/>
              <a:t>refers to the rights inherent in a managerial position to give orders and expect the orders to be obeyed</a:t>
            </a:r>
          </a:p>
          <a:p>
            <a:r>
              <a:rPr lang="en-US" sz="2400" b="1" dirty="0" smtClean="0"/>
              <a:t>Responsibility</a:t>
            </a:r>
            <a:r>
              <a:rPr lang="en-US" sz="2400" dirty="0" smtClean="0"/>
              <a:t> - An obligation to perform assigned duties</a:t>
            </a:r>
          </a:p>
          <a:p>
            <a:r>
              <a:rPr lang="en-US" sz="2400" b="1" dirty="0" smtClean="0"/>
              <a:t>Chain of command </a:t>
            </a:r>
            <a:r>
              <a:rPr lang="en-US" sz="2400" dirty="0" smtClean="0"/>
              <a:t>- The line of authority extending from upper organizational levels to lower levels, which clarifies who reports to whom</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8B3A0-EA0E-4157-94AB-106BEC8E5EA5}"/>
              </a:ext>
            </a:extLst>
          </p:cNvPr>
          <p:cNvSpPr>
            <a:spLocks noGrp="1"/>
          </p:cNvSpPr>
          <p:nvPr>
            <p:ph type="title"/>
          </p:nvPr>
        </p:nvSpPr>
        <p:spPr>
          <a:xfrm>
            <a:off x="611560" y="304800"/>
            <a:ext cx="7200900" cy="758014"/>
          </a:xfrm>
        </p:spPr>
        <p:txBody>
          <a:bodyPr>
            <a:normAutofit/>
          </a:bodyPr>
          <a:lstStyle/>
          <a:p>
            <a:r>
              <a:rPr lang="en-MY" sz="3200" dirty="0" smtClean="0"/>
              <a:t>Centralization </a:t>
            </a:r>
            <a:r>
              <a:rPr lang="en-MY" sz="3200" dirty="0" err="1" smtClean="0"/>
              <a:t>vs</a:t>
            </a:r>
            <a:r>
              <a:rPr lang="en-MY" sz="3200" dirty="0" smtClean="0"/>
              <a:t> Decentralization</a:t>
            </a:r>
            <a:endParaRPr lang="en-MY" sz="3200" dirty="0"/>
          </a:p>
        </p:txBody>
      </p:sp>
      <p:pic>
        <p:nvPicPr>
          <p:cNvPr id="5" name="Content Placeholder 4">
            <a:extLst>
              <a:ext uri="{FF2B5EF4-FFF2-40B4-BE49-F238E27FC236}">
                <a16:creationId xmlns="" xmlns:a16="http://schemas.microsoft.com/office/drawing/2014/main" id="{339A54F7-D390-4BBD-9802-5A5DF31EDB5C}"/>
              </a:ext>
            </a:extLst>
          </p:cNvPr>
          <p:cNvPicPr>
            <a:picLocks noGrp="1" noChangeAspect="1"/>
          </p:cNvPicPr>
          <p:nvPr>
            <p:ph idx="1"/>
          </p:nvPr>
        </p:nvPicPr>
        <p:blipFill>
          <a:blip r:embed="rId2"/>
          <a:stretch>
            <a:fillRect/>
          </a:stretch>
        </p:blipFill>
        <p:spPr>
          <a:xfrm>
            <a:off x="1980134" y="3460543"/>
            <a:ext cx="4463752" cy="2457669"/>
          </a:xfrm>
        </p:spPr>
      </p:pic>
      <p:sp>
        <p:nvSpPr>
          <p:cNvPr id="7" name="TextBox 6">
            <a:extLst>
              <a:ext uri="{FF2B5EF4-FFF2-40B4-BE49-F238E27FC236}">
                <a16:creationId xmlns="" xmlns:a16="http://schemas.microsoft.com/office/drawing/2014/main" id="{3AFA0CAA-792D-404A-9C29-6CC614C8150C}"/>
              </a:ext>
            </a:extLst>
          </p:cNvPr>
          <p:cNvSpPr txBox="1"/>
          <p:nvPr/>
        </p:nvSpPr>
        <p:spPr>
          <a:xfrm>
            <a:off x="467594" y="1422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 xmlns:p14="http://schemas.microsoft.com/office/powerpoint/2010/main" val="2655236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03239"/>
          </a:xfrm>
        </p:spPr>
        <p:txBody>
          <a:bodyPr>
            <a:noAutofit/>
          </a:bodyPr>
          <a:lstStyle/>
          <a:p>
            <a:pPr algn="ctr"/>
            <a:r>
              <a:rPr lang="en-US" sz="3200" dirty="0" smtClean="0"/>
              <a:t>Question # 6</a:t>
            </a:r>
            <a:endParaRPr lang="en-US" sz="3200" dirty="0"/>
          </a:p>
        </p:txBody>
      </p:sp>
      <p:sp>
        <p:nvSpPr>
          <p:cNvPr id="3" name="Content Placeholder 2"/>
          <p:cNvSpPr>
            <a:spLocks noGrp="1"/>
          </p:cNvSpPr>
          <p:nvPr>
            <p:ph idx="1"/>
          </p:nvPr>
        </p:nvSpPr>
        <p:spPr>
          <a:xfrm>
            <a:off x="838200" y="990600"/>
            <a:ext cx="7696200" cy="4876800"/>
          </a:xfrm>
        </p:spPr>
        <p:txBody>
          <a:bodyPr>
            <a:normAutofit/>
          </a:bodyPr>
          <a:lstStyle/>
          <a:p>
            <a:pPr>
              <a:buNone/>
            </a:pPr>
            <a:r>
              <a:rPr lang="en-US" sz="2800" dirty="0" smtClean="0"/>
              <a:t>An MNC, in which almost all decisions of any importance are made by the Global CEO, would be MOST likely to have which organizational structure?</a:t>
            </a:r>
          </a:p>
          <a:p>
            <a:pPr>
              <a:buNone/>
            </a:pPr>
            <a:endParaRPr lang="en-US" sz="2800" dirty="0" smtClean="0"/>
          </a:p>
          <a:p>
            <a:pPr marL="342900" indent="-342900">
              <a:buFont typeface="+mj-lt"/>
              <a:buAutoNum type="alphaUcPeriod"/>
            </a:pPr>
            <a:r>
              <a:rPr lang="en-US" sz="2800" dirty="0" smtClean="0"/>
              <a:t>Hierarchical</a:t>
            </a:r>
          </a:p>
          <a:p>
            <a:pPr marL="342900" indent="-342900">
              <a:buFont typeface="+mj-lt"/>
              <a:buAutoNum type="alphaUcPeriod"/>
            </a:pPr>
            <a:r>
              <a:rPr lang="en-US" sz="2800" dirty="0" smtClean="0"/>
              <a:t>Centralized</a:t>
            </a:r>
          </a:p>
          <a:p>
            <a:pPr marL="342900" indent="-342900">
              <a:buFont typeface="+mj-lt"/>
              <a:buAutoNum type="alphaUcPeriod"/>
            </a:pPr>
            <a:r>
              <a:rPr lang="en-US" sz="2800" dirty="0" smtClean="0"/>
              <a:t>Functional</a:t>
            </a:r>
          </a:p>
          <a:p>
            <a:pPr marL="342900" indent="-342900">
              <a:buFont typeface="+mj-lt"/>
              <a:buAutoNum type="alphaUcPeriod"/>
            </a:pPr>
            <a:r>
              <a:rPr lang="en-US" sz="2800" dirty="0" smtClean="0"/>
              <a:t>Matrix</a:t>
            </a:r>
          </a:p>
          <a:p>
            <a:pPr marL="342900" indent="-342900">
              <a:buFont typeface="+mj-lt"/>
              <a:buAutoNum type="alphaUcPeriod"/>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normAutofit/>
          </a:bodyPr>
          <a:lstStyle/>
          <a:p>
            <a:pPr algn="ctr"/>
            <a:r>
              <a:rPr lang="en-US" sz="3200" dirty="0" smtClean="0"/>
              <a:t>Answer # 6</a:t>
            </a:r>
            <a:endParaRPr lang="en-US" sz="3200" dirty="0"/>
          </a:p>
        </p:txBody>
      </p:sp>
      <p:sp>
        <p:nvSpPr>
          <p:cNvPr id="3" name="Content Placeholder 2"/>
          <p:cNvSpPr>
            <a:spLocks noGrp="1"/>
          </p:cNvSpPr>
          <p:nvPr>
            <p:ph idx="1"/>
          </p:nvPr>
        </p:nvSpPr>
        <p:spPr>
          <a:xfrm>
            <a:off x="838200" y="1447800"/>
            <a:ext cx="7200900" cy="3809999"/>
          </a:xfrm>
        </p:spPr>
        <p:txBody>
          <a:bodyPr>
            <a:normAutofit/>
          </a:bodyPr>
          <a:lstStyle/>
          <a:p>
            <a:r>
              <a:rPr lang="en-US" sz="2800" b="1" dirty="0" smtClean="0"/>
              <a:t>Option B</a:t>
            </a:r>
            <a:endParaRPr lang="en-US" sz="28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D2B96-98DD-4B2D-8D15-D99465A3383C}"/>
              </a:ext>
            </a:extLst>
          </p:cNvPr>
          <p:cNvSpPr>
            <a:spLocks noGrp="1"/>
          </p:cNvSpPr>
          <p:nvPr>
            <p:ph type="title"/>
          </p:nvPr>
        </p:nvSpPr>
        <p:spPr>
          <a:xfrm>
            <a:off x="611560" y="304800"/>
            <a:ext cx="7200900" cy="837585"/>
          </a:xfrm>
        </p:spPr>
        <p:txBody>
          <a:bodyPr>
            <a:normAutofit/>
          </a:bodyPr>
          <a:lstStyle/>
          <a:p>
            <a:pPr algn="ctr"/>
            <a:r>
              <a:rPr lang="en-MY" sz="3200" dirty="0"/>
              <a:t>Span of Control</a:t>
            </a:r>
          </a:p>
        </p:txBody>
      </p:sp>
      <p:sp>
        <p:nvSpPr>
          <p:cNvPr id="3" name="Content Placeholder 2">
            <a:extLst>
              <a:ext uri="{FF2B5EF4-FFF2-40B4-BE49-F238E27FC236}">
                <a16:creationId xmlns="" xmlns:a16="http://schemas.microsoft.com/office/drawing/2014/main" id="{29754022-6A3C-4E92-AE2A-A6C669779805}"/>
              </a:ext>
            </a:extLst>
          </p:cNvPr>
          <p:cNvSpPr>
            <a:spLocks noGrp="1"/>
          </p:cNvSpPr>
          <p:nvPr>
            <p:ph idx="1"/>
          </p:nvPr>
        </p:nvSpPr>
        <p:spPr>
          <a:xfrm>
            <a:off x="827584" y="1524000"/>
            <a:ext cx="7200900" cy="3809999"/>
          </a:xfrm>
        </p:spPr>
        <p:txBody>
          <a:bodyPr/>
          <a:lstStyle/>
          <a:p>
            <a:r>
              <a:rPr lang="en-MY" sz="2800" dirty="0"/>
              <a:t>The number of people who report to one manager in a hierarchy</a:t>
            </a:r>
          </a:p>
          <a:p>
            <a:r>
              <a:rPr lang="en-MY" sz="2800" dirty="0"/>
              <a:t>The more people under the control of one manager – wider span of control</a:t>
            </a:r>
          </a:p>
          <a:p>
            <a:endParaRPr lang="en-MY" dirty="0"/>
          </a:p>
        </p:txBody>
      </p:sp>
      <p:pic>
        <p:nvPicPr>
          <p:cNvPr id="5" name="Picture 4">
            <a:extLst>
              <a:ext uri="{FF2B5EF4-FFF2-40B4-BE49-F238E27FC236}">
                <a16:creationId xmlns="" xmlns:a16="http://schemas.microsoft.com/office/drawing/2014/main" id="{04512FF4-4F81-4CDA-85D0-9C7C4CD72515}"/>
              </a:ext>
            </a:extLst>
          </p:cNvPr>
          <p:cNvPicPr>
            <a:picLocks noChangeAspect="1"/>
          </p:cNvPicPr>
          <p:nvPr/>
        </p:nvPicPr>
        <p:blipFill>
          <a:blip r:embed="rId2"/>
          <a:stretch>
            <a:fillRect/>
          </a:stretch>
        </p:blipFill>
        <p:spPr>
          <a:xfrm>
            <a:off x="1602160" y="3284985"/>
            <a:ext cx="4986064" cy="2793288"/>
          </a:xfrm>
          <a:prstGeom prst="rect">
            <a:avLst/>
          </a:prstGeom>
        </p:spPr>
      </p:pic>
    </p:spTree>
    <p:extLst>
      <p:ext uri="{BB962C8B-B14F-4D97-AF65-F5344CB8AC3E}">
        <p14:creationId xmlns="" xmlns:p14="http://schemas.microsoft.com/office/powerpoint/2010/main" val="38086202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 xmlns:p14="http://schemas.microsoft.com/office/powerpoint/2010/main" val="2232337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C16F54-10AD-45DD-8C0A-48317D8A76D7}"/>
              </a:ext>
            </a:extLst>
          </p:cNvPr>
          <p:cNvSpPr>
            <a:spLocks noGrp="1"/>
          </p:cNvSpPr>
          <p:nvPr>
            <p:ph type="title"/>
          </p:nvPr>
        </p:nvSpPr>
        <p:spPr>
          <a:xfrm>
            <a:off x="914400" y="228600"/>
            <a:ext cx="7200900" cy="649417"/>
          </a:xfrm>
        </p:spPr>
        <p:txBody>
          <a:bodyPr>
            <a:normAutofit/>
          </a:bodyPr>
          <a:lstStyle/>
          <a:p>
            <a:pPr algn="ctr"/>
            <a:r>
              <a:rPr lang="en-MY" sz="3200" dirty="0"/>
              <a:t>Question # </a:t>
            </a:r>
            <a:r>
              <a:rPr lang="en-MY" sz="3200" dirty="0" smtClean="0"/>
              <a:t>7</a:t>
            </a:r>
            <a:endParaRPr lang="en-MY" sz="3200" dirty="0"/>
          </a:p>
        </p:txBody>
      </p:sp>
      <p:sp>
        <p:nvSpPr>
          <p:cNvPr id="3" name="Content Placeholder 2">
            <a:extLst>
              <a:ext uri="{FF2B5EF4-FFF2-40B4-BE49-F238E27FC236}">
                <a16:creationId xmlns:a16="http://schemas.microsoft.com/office/drawing/2014/main" xmlns="" id="{A74C1478-EBC9-403D-BA9D-45A52A4E8EC6}"/>
              </a:ext>
            </a:extLst>
          </p:cNvPr>
          <p:cNvSpPr>
            <a:spLocks noGrp="1"/>
          </p:cNvSpPr>
          <p:nvPr>
            <p:ph idx="1"/>
          </p:nvPr>
        </p:nvSpPr>
        <p:spPr>
          <a:xfrm>
            <a:off x="827584" y="1524000"/>
            <a:ext cx="7920880" cy="4209256"/>
          </a:xfrm>
        </p:spPr>
        <p:txBody>
          <a:bodyPr>
            <a:noAutofit/>
          </a:bodyPr>
          <a:lstStyle/>
          <a:p>
            <a:pPr marL="0" indent="0">
              <a:buNone/>
            </a:pPr>
            <a:r>
              <a:rPr lang="en-MY" sz="2400" dirty="0"/>
              <a:t>If a company has managers with large spans of control, it is likely there are _____.</a:t>
            </a:r>
          </a:p>
          <a:p>
            <a:pPr marL="0" indent="0">
              <a:buNone/>
            </a:pPr>
            <a:endParaRPr lang="en-MY" sz="2400" dirty="0"/>
          </a:p>
          <a:p>
            <a:pPr marL="457200" indent="-457200">
              <a:buFont typeface="+mj-lt"/>
              <a:buAutoNum type="alphaUcPeriod"/>
            </a:pPr>
            <a:r>
              <a:rPr lang="en-MY" sz="2400" dirty="0"/>
              <a:t>a more complicated organizational chart and less centralization</a:t>
            </a:r>
          </a:p>
          <a:p>
            <a:pPr marL="457200" indent="-457200">
              <a:buFont typeface="+mj-lt"/>
              <a:buAutoNum type="alphaUcPeriod"/>
            </a:pPr>
            <a:r>
              <a:rPr lang="en-MY" sz="2400" dirty="0"/>
              <a:t>a more complicated chain of command</a:t>
            </a:r>
          </a:p>
          <a:p>
            <a:pPr marL="457200" indent="-457200">
              <a:buFont typeface="+mj-lt"/>
              <a:buAutoNum type="alphaUcPeriod"/>
            </a:pPr>
            <a:r>
              <a:rPr lang="en-MY" sz="2400" dirty="0"/>
              <a:t>a small number of managers who are all efficient</a:t>
            </a:r>
          </a:p>
          <a:p>
            <a:pPr marL="457200" indent="-457200">
              <a:buFont typeface="+mj-lt"/>
              <a:buAutoNum type="alphaUcPeriod"/>
            </a:pPr>
            <a:r>
              <a:rPr lang="en-MY" sz="2400" dirty="0"/>
              <a:t>a larger number of managers and potentially too many leaders</a:t>
            </a:r>
          </a:p>
        </p:txBody>
      </p:sp>
    </p:spTree>
    <p:extLst>
      <p:ext uri="{BB962C8B-B14F-4D97-AF65-F5344CB8AC3E}">
        <p14:creationId xmlns:p14="http://schemas.microsoft.com/office/powerpoint/2010/main" xmlns="" val="2995106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89049-07A3-4DE4-9B95-BCB3CAC6C290}"/>
              </a:ext>
            </a:extLst>
          </p:cNvPr>
          <p:cNvSpPr>
            <a:spLocks noGrp="1"/>
          </p:cNvSpPr>
          <p:nvPr>
            <p:ph type="title"/>
          </p:nvPr>
        </p:nvSpPr>
        <p:spPr>
          <a:xfrm>
            <a:off x="539552" y="304800"/>
            <a:ext cx="7200900" cy="872439"/>
          </a:xfrm>
        </p:spPr>
        <p:txBody>
          <a:bodyPr>
            <a:normAutofit/>
          </a:bodyPr>
          <a:lstStyle/>
          <a:p>
            <a:pPr algn="ctr"/>
            <a:r>
              <a:rPr lang="en-MY" sz="3200" dirty="0"/>
              <a:t>Answer # </a:t>
            </a:r>
            <a:r>
              <a:rPr lang="en-MY" sz="3200" dirty="0" smtClean="0"/>
              <a:t>7</a:t>
            </a:r>
            <a:endParaRPr lang="en-MY" sz="3200" dirty="0"/>
          </a:p>
        </p:txBody>
      </p:sp>
      <p:sp>
        <p:nvSpPr>
          <p:cNvPr id="3" name="Content Placeholder 2">
            <a:extLst>
              <a:ext uri="{FF2B5EF4-FFF2-40B4-BE49-F238E27FC236}">
                <a16:creationId xmlns:a16="http://schemas.microsoft.com/office/drawing/2014/main" xmlns="" id="{ADEE9C12-6B19-4883-97EB-118EE7CF1200}"/>
              </a:ext>
            </a:extLst>
          </p:cNvPr>
          <p:cNvSpPr>
            <a:spLocks noGrp="1"/>
          </p:cNvSpPr>
          <p:nvPr>
            <p:ph idx="1"/>
          </p:nvPr>
        </p:nvSpPr>
        <p:spPr>
          <a:xfrm>
            <a:off x="539552" y="1628800"/>
            <a:ext cx="8064896" cy="4968552"/>
          </a:xfrm>
        </p:spPr>
        <p:txBody>
          <a:bodyPr>
            <a:noAutofit/>
          </a:bodyPr>
          <a:lstStyle/>
          <a:p>
            <a:r>
              <a:rPr lang="en-MY" sz="2400" b="1" dirty="0"/>
              <a:t>Option C</a:t>
            </a:r>
          </a:p>
          <a:p>
            <a:pPr marL="0" indent="0">
              <a:buNone/>
            </a:pPr>
            <a:endParaRPr lang="en-MY" sz="2400" b="0" i="0" dirty="0">
              <a:effectLst/>
            </a:endParaRPr>
          </a:p>
          <a:p>
            <a:pPr marL="0" indent="0">
              <a:buNone/>
            </a:pPr>
            <a:r>
              <a:rPr lang="en-MY" sz="2400" b="0" i="0" dirty="0">
                <a:effectLst/>
              </a:rPr>
              <a:t>The span of control and determines how many individuals a manager can efficiently and effectively manage. Companies with wider spans of control require fewer managers and are more efficient than companies with narrow spans of control, but if the span of control becomes too large, employees may not receive adequate leadership and support from their managers.</a:t>
            </a:r>
            <a:endParaRPr lang="en-MY" sz="2400" dirty="0"/>
          </a:p>
        </p:txBody>
      </p:sp>
    </p:spTree>
    <p:extLst>
      <p:ext uri="{BB962C8B-B14F-4D97-AF65-F5344CB8AC3E}">
        <p14:creationId xmlns:p14="http://schemas.microsoft.com/office/powerpoint/2010/main" xmlns="" val="1463889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normAutofit/>
          </a:bodyPr>
          <a:lstStyle/>
          <a:p>
            <a:pPr algn="ctr"/>
            <a:r>
              <a:rPr lang="en-US" sz="3200" dirty="0" smtClean="0"/>
              <a:t>Question # 8</a:t>
            </a:r>
            <a:endParaRPr lang="en-US" sz="3200" dirty="0"/>
          </a:p>
        </p:txBody>
      </p:sp>
      <p:sp>
        <p:nvSpPr>
          <p:cNvPr id="3" name="Content Placeholder 2"/>
          <p:cNvSpPr>
            <a:spLocks noGrp="1"/>
          </p:cNvSpPr>
          <p:nvPr>
            <p:ph idx="1"/>
          </p:nvPr>
        </p:nvSpPr>
        <p:spPr>
          <a:xfrm>
            <a:off x="609600" y="990600"/>
            <a:ext cx="8001000" cy="4876800"/>
          </a:xfrm>
        </p:spPr>
        <p:txBody>
          <a:bodyPr>
            <a:noAutofit/>
          </a:bodyPr>
          <a:lstStyle/>
          <a:p>
            <a:pPr>
              <a:buNone/>
            </a:pPr>
            <a:r>
              <a:rPr lang="en-US" sz="2800" dirty="0" smtClean="0"/>
              <a:t>The optimal level of this/these depends primarily on organizational structure, available technology, the functions being performed, and the competencies of the employees as well as the leader.</a:t>
            </a:r>
          </a:p>
          <a:p>
            <a:pPr>
              <a:buNone/>
            </a:pPr>
            <a:endParaRPr lang="en-US" sz="2800" dirty="0" smtClean="0"/>
          </a:p>
          <a:p>
            <a:pPr marL="342900" indent="-342900">
              <a:buFont typeface="+mj-lt"/>
              <a:buAutoNum type="alphaUcPeriod"/>
            </a:pPr>
            <a:r>
              <a:rPr lang="en-US" sz="2800" dirty="0" smtClean="0"/>
              <a:t>Unity of command</a:t>
            </a:r>
          </a:p>
          <a:p>
            <a:pPr marL="342900" indent="-342900">
              <a:buFont typeface="+mj-lt"/>
              <a:buAutoNum type="alphaUcPeriod"/>
            </a:pPr>
            <a:r>
              <a:rPr lang="en-US" sz="2800" dirty="0" smtClean="0"/>
              <a:t>Delegation of authority</a:t>
            </a:r>
          </a:p>
          <a:p>
            <a:pPr marL="342900" indent="-342900">
              <a:buFont typeface="+mj-lt"/>
              <a:buAutoNum type="alphaUcPeriod"/>
            </a:pPr>
            <a:r>
              <a:rPr lang="en-US" sz="2800" dirty="0" smtClean="0"/>
              <a:t>Span of control</a:t>
            </a:r>
          </a:p>
          <a:p>
            <a:pPr marL="342900" indent="-342900">
              <a:buFont typeface="+mj-lt"/>
              <a:buAutoNum type="alphaUcPeriod"/>
            </a:pPr>
            <a:r>
              <a:rPr lang="en-US" sz="2800" dirty="0" err="1" smtClean="0"/>
              <a:t>Decentralisation</a:t>
            </a:r>
            <a:endParaRPr lang="en-US" sz="2800" dirty="0" smtClean="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200900" cy="503239"/>
          </a:xfrm>
        </p:spPr>
        <p:txBody>
          <a:bodyPr>
            <a:noAutofit/>
          </a:bodyPr>
          <a:lstStyle/>
          <a:p>
            <a:pPr algn="ctr"/>
            <a:r>
              <a:rPr lang="en-US" sz="3200" dirty="0" smtClean="0"/>
              <a:t>Answer # 8</a:t>
            </a:r>
            <a:endParaRPr lang="en-US" sz="3200" dirty="0"/>
          </a:p>
        </p:txBody>
      </p:sp>
      <p:sp>
        <p:nvSpPr>
          <p:cNvPr id="3" name="Content Placeholder 2"/>
          <p:cNvSpPr>
            <a:spLocks noGrp="1"/>
          </p:cNvSpPr>
          <p:nvPr>
            <p:ph idx="1"/>
          </p:nvPr>
        </p:nvSpPr>
        <p:spPr>
          <a:xfrm>
            <a:off x="914400" y="1447800"/>
            <a:ext cx="7200900" cy="3809999"/>
          </a:xfrm>
        </p:spPr>
        <p:txBody>
          <a:bodyPr>
            <a:normAutofit/>
          </a:bodyPr>
          <a:lstStyle/>
          <a:p>
            <a:r>
              <a:rPr lang="en-US" sz="2800" dirty="0" smtClean="0"/>
              <a:t>Option C</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2803910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5F5FCE-B04E-AA79-2CE3-DA1B4CB41D4C}"/>
              </a:ext>
            </a:extLst>
          </p:cNvPr>
          <p:cNvSpPr>
            <a:spLocks noGrp="1"/>
          </p:cNvSpPr>
          <p:nvPr>
            <p:ph type="title"/>
          </p:nvPr>
        </p:nvSpPr>
        <p:spPr>
          <a:xfrm>
            <a:off x="539552" y="0"/>
            <a:ext cx="7200900" cy="1142385"/>
          </a:xfrm>
        </p:spPr>
        <p:txBody>
          <a:bodyPr>
            <a:normAutofit/>
          </a:bodyPr>
          <a:lstStyle/>
          <a:p>
            <a:r>
              <a:rPr lang="en-MY" sz="2800" dirty="0"/>
              <a:t>What is a Group?</a:t>
            </a:r>
          </a:p>
        </p:txBody>
      </p:sp>
      <p:sp>
        <p:nvSpPr>
          <p:cNvPr id="3" name="Content Placeholder 2">
            <a:extLst>
              <a:ext uri="{FF2B5EF4-FFF2-40B4-BE49-F238E27FC236}">
                <a16:creationId xmlns="" xmlns:a16="http://schemas.microsoft.com/office/drawing/2014/main" id="{721E2D1F-1308-FAA8-8203-6BF6602E41F5}"/>
              </a:ext>
            </a:extLst>
          </p:cNvPr>
          <p:cNvSpPr>
            <a:spLocks noGrp="1"/>
          </p:cNvSpPr>
          <p:nvPr>
            <p:ph idx="1"/>
          </p:nvPr>
        </p:nvSpPr>
        <p:spPr>
          <a:xfrm>
            <a:off x="391895" y="1412776"/>
            <a:ext cx="8356569" cy="4032448"/>
          </a:xfrm>
        </p:spPr>
        <p:txBody>
          <a:bodyPr>
            <a:noAutofit/>
          </a:bodyPr>
          <a:lstStyle/>
          <a:p>
            <a:r>
              <a:rPr lang="en-MY" sz="2400" dirty="0"/>
              <a:t>A group is defined as a number of individuals forming a unit for a certain reason or cause. In an organization, a work group consists of two or more individuals who work towards the same objective and may sometimes function as a team but work independently. </a:t>
            </a:r>
          </a:p>
          <a:p>
            <a:endParaRPr lang="en-MY" sz="2400" dirty="0"/>
          </a:p>
          <a:p>
            <a:r>
              <a:rPr lang="en-MY" sz="2400" dirty="0"/>
              <a:t>Groups at the workplace are essentially formed as there are similarities to the work being done, but each individual is working separately; some may work in the same departments, while other groups may have members from different departments. People within groups can relate but don't necessarily use their skills to work together.</a:t>
            </a:r>
          </a:p>
        </p:txBody>
      </p:sp>
    </p:spTree>
    <p:extLst>
      <p:ext uri="{BB962C8B-B14F-4D97-AF65-F5344CB8AC3E}">
        <p14:creationId xmlns="" xmlns:p14="http://schemas.microsoft.com/office/powerpoint/2010/main" val="2778314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534CA6-FDEF-54BD-900A-EB762499A46C}"/>
              </a:ext>
            </a:extLst>
          </p:cNvPr>
          <p:cNvSpPr>
            <a:spLocks noGrp="1"/>
          </p:cNvSpPr>
          <p:nvPr>
            <p:ph type="title"/>
          </p:nvPr>
        </p:nvSpPr>
        <p:spPr>
          <a:xfrm>
            <a:off x="755576" y="-77216"/>
            <a:ext cx="7200900" cy="1142385"/>
          </a:xfrm>
        </p:spPr>
        <p:txBody>
          <a:bodyPr>
            <a:normAutofit/>
          </a:bodyPr>
          <a:lstStyle/>
          <a:p>
            <a:r>
              <a:rPr lang="en-MY" sz="2800" dirty="0"/>
              <a:t>What is a Team?</a:t>
            </a:r>
          </a:p>
        </p:txBody>
      </p:sp>
      <p:sp>
        <p:nvSpPr>
          <p:cNvPr id="3" name="Content Placeholder 2">
            <a:extLst>
              <a:ext uri="{FF2B5EF4-FFF2-40B4-BE49-F238E27FC236}">
                <a16:creationId xmlns="" xmlns:a16="http://schemas.microsoft.com/office/drawing/2014/main" id="{70FB9C59-459C-3B1B-8D77-6403523E6CD7}"/>
              </a:ext>
            </a:extLst>
          </p:cNvPr>
          <p:cNvSpPr>
            <a:spLocks noGrp="1"/>
          </p:cNvSpPr>
          <p:nvPr>
            <p:ph idx="1"/>
          </p:nvPr>
        </p:nvSpPr>
        <p:spPr>
          <a:xfrm>
            <a:off x="750074" y="1340768"/>
            <a:ext cx="7854374" cy="4752528"/>
          </a:xfrm>
        </p:spPr>
        <p:txBody>
          <a:bodyPr>
            <a:normAutofit fontScale="92500"/>
          </a:bodyPr>
          <a:lstStyle/>
          <a:p>
            <a:r>
              <a:rPr lang="en-MY" sz="2400" dirty="0"/>
              <a:t>A team is defined as a group of accomplished individuals who work together toward a common goal that needs completion. Team members in an organization rely on each other to accomplish certain tasks required of the work. Individuals within a team usually complement one another, meaning some may bring certain skills while others bring different needed skills.</a:t>
            </a:r>
          </a:p>
          <a:p>
            <a:endParaRPr lang="en-MY" sz="2400" dirty="0"/>
          </a:p>
          <a:p>
            <a:r>
              <a:rPr lang="en-MY" sz="2400" dirty="0"/>
              <a:t>For example, a work team might be a group of people responsible for organizing a corporate event. While one team member can organize the marketing aspect, another can work on booking, while others can work on the setup. This team uses different skills from different members.</a:t>
            </a:r>
          </a:p>
        </p:txBody>
      </p:sp>
    </p:spTree>
    <p:extLst>
      <p:ext uri="{BB962C8B-B14F-4D97-AF65-F5344CB8AC3E}">
        <p14:creationId xmlns="" xmlns:p14="http://schemas.microsoft.com/office/powerpoint/2010/main" val="21670856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8195C1-DB96-2507-A3BF-31E2E94A4BD4}"/>
              </a:ext>
            </a:extLst>
          </p:cNvPr>
          <p:cNvSpPr>
            <a:spLocks noGrp="1"/>
          </p:cNvSpPr>
          <p:nvPr>
            <p:ph type="title"/>
          </p:nvPr>
        </p:nvSpPr>
        <p:spPr>
          <a:xfrm>
            <a:off x="611560" y="-228616"/>
            <a:ext cx="7200900" cy="1142385"/>
          </a:xfrm>
        </p:spPr>
        <p:txBody>
          <a:bodyPr>
            <a:normAutofit/>
          </a:bodyPr>
          <a:lstStyle/>
          <a:p>
            <a:r>
              <a:rPr lang="en-MY" sz="2800" dirty="0"/>
              <a:t>Types of Teams</a:t>
            </a:r>
          </a:p>
        </p:txBody>
      </p:sp>
      <p:sp>
        <p:nvSpPr>
          <p:cNvPr id="3" name="Content Placeholder 2">
            <a:extLst>
              <a:ext uri="{FF2B5EF4-FFF2-40B4-BE49-F238E27FC236}">
                <a16:creationId xmlns="" xmlns:a16="http://schemas.microsoft.com/office/drawing/2014/main" id="{5AF8330A-4276-962B-28FB-C9997C8BBA21}"/>
              </a:ext>
            </a:extLst>
          </p:cNvPr>
          <p:cNvSpPr>
            <a:spLocks noGrp="1"/>
          </p:cNvSpPr>
          <p:nvPr>
            <p:ph idx="1"/>
          </p:nvPr>
        </p:nvSpPr>
        <p:spPr>
          <a:xfrm>
            <a:off x="287524" y="1124744"/>
            <a:ext cx="8568952" cy="4896544"/>
          </a:xfrm>
        </p:spPr>
        <p:txBody>
          <a:bodyPr>
            <a:noAutofit/>
          </a:bodyPr>
          <a:lstStyle/>
          <a:p>
            <a:r>
              <a:rPr lang="en-MY" sz="2200" b="1" dirty="0"/>
              <a:t>Virtual team: </a:t>
            </a:r>
            <a:r>
              <a:rPr lang="en-MY" sz="2200" dirty="0"/>
              <a:t>A virtual team consists of members who are located in different locations. They connect through technology, such as email, video conferencing, and other online messaging systems.</a:t>
            </a:r>
          </a:p>
          <a:p>
            <a:r>
              <a:rPr lang="en-MY" sz="2200" b="1" dirty="0"/>
              <a:t>Project team: </a:t>
            </a:r>
            <a:r>
              <a:rPr lang="en-MY" sz="2200" dirty="0"/>
              <a:t>A project team works together temporarily towards a specific project. Generally, project team members are joined together due to the specific tasks they bring that can benefit the project.</a:t>
            </a:r>
          </a:p>
          <a:p>
            <a:r>
              <a:rPr lang="en-MY" sz="2200" b="1" dirty="0"/>
              <a:t>Management team: </a:t>
            </a:r>
            <a:r>
              <a:rPr lang="en-MY" sz="2200" dirty="0"/>
              <a:t>A management team refers to the managers who are responsible for leading the organization and supervising the employees. This is typically the top management team that consists of directors, CEO, COO, and other top managers.</a:t>
            </a:r>
          </a:p>
          <a:p>
            <a:r>
              <a:rPr lang="en-MY" sz="2200" b="1" dirty="0"/>
              <a:t>Cross-functional team: </a:t>
            </a:r>
            <a:r>
              <a:rPr lang="en-MY" sz="2200" dirty="0"/>
              <a:t>A cross-functional team consists of members with specialized skills or expertise. It uses the different skills of members to complete complex tasks.</a:t>
            </a:r>
          </a:p>
        </p:txBody>
      </p:sp>
    </p:spTree>
    <p:extLst>
      <p:ext uri="{BB962C8B-B14F-4D97-AF65-F5344CB8AC3E}">
        <p14:creationId xmlns="" xmlns:p14="http://schemas.microsoft.com/office/powerpoint/2010/main" val="6957590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0604AF-3BC0-4450-81CC-367AF3C4015F}"/>
              </a:ext>
            </a:extLst>
          </p:cNvPr>
          <p:cNvSpPr>
            <a:spLocks noGrp="1"/>
          </p:cNvSpPr>
          <p:nvPr>
            <p:ph type="title"/>
          </p:nvPr>
        </p:nvSpPr>
        <p:spPr>
          <a:xfrm>
            <a:off x="971550" y="-99392"/>
            <a:ext cx="7200900" cy="1142385"/>
          </a:xfrm>
        </p:spPr>
        <p:txBody>
          <a:bodyPr>
            <a:normAutofit/>
          </a:bodyPr>
          <a:lstStyle/>
          <a:p>
            <a:r>
              <a:rPr lang="en-MY" sz="3200" dirty="0"/>
              <a:t>Group vs. Team</a:t>
            </a:r>
          </a:p>
        </p:txBody>
      </p:sp>
      <p:sp>
        <p:nvSpPr>
          <p:cNvPr id="3" name="Content Placeholder 2">
            <a:extLst>
              <a:ext uri="{FF2B5EF4-FFF2-40B4-BE49-F238E27FC236}">
                <a16:creationId xmlns="" xmlns:a16="http://schemas.microsoft.com/office/drawing/2014/main" id="{803B1F3C-4758-4621-B6BC-084EAC089F83}"/>
              </a:ext>
            </a:extLst>
          </p:cNvPr>
          <p:cNvSpPr>
            <a:spLocks noGrp="1"/>
          </p:cNvSpPr>
          <p:nvPr>
            <p:ph idx="1"/>
          </p:nvPr>
        </p:nvSpPr>
        <p:spPr>
          <a:xfrm>
            <a:off x="377534" y="1163637"/>
            <a:ext cx="8154906" cy="4530725"/>
          </a:xfrm>
        </p:spPr>
        <p:txBody>
          <a:bodyPr>
            <a:noAutofit/>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 xmlns:p14="http://schemas.microsoft.com/office/powerpoint/2010/main" val="12369711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E5FFA-948E-43E1-AFBE-00E79B7AD9DC}"/>
              </a:ext>
            </a:extLst>
          </p:cNvPr>
          <p:cNvSpPr>
            <a:spLocks noGrp="1"/>
          </p:cNvSpPr>
          <p:nvPr>
            <p:ph type="title"/>
          </p:nvPr>
        </p:nvSpPr>
        <p:spPr>
          <a:xfrm>
            <a:off x="755576" y="-171400"/>
            <a:ext cx="7200900" cy="1142385"/>
          </a:xfrm>
        </p:spPr>
        <p:txBody>
          <a:bodyPr>
            <a:normAutofit/>
          </a:bodyPr>
          <a:lstStyle/>
          <a:p>
            <a:r>
              <a:rPr lang="en-MY" sz="3200" dirty="0"/>
              <a:t>Group vs. Team</a:t>
            </a:r>
          </a:p>
        </p:txBody>
      </p:sp>
      <p:sp>
        <p:nvSpPr>
          <p:cNvPr id="3" name="Content Placeholder 2">
            <a:extLst>
              <a:ext uri="{FF2B5EF4-FFF2-40B4-BE49-F238E27FC236}">
                <a16:creationId xmlns="" xmlns:a16="http://schemas.microsoft.com/office/drawing/2014/main" id="{49D153BA-AA20-4511-A6B2-F069E54128EF}"/>
              </a:ext>
            </a:extLst>
          </p:cNvPr>
          <p:cNvSpPr>
            <a:spLocks noGrp="1"/>
          </p:cNvSpPr>
          <p:nvPr>
            <p:ph idx="1"/>
          </p:nvPr>
        </p:nvSpPr>
        <p:spPr>
          <a:xfrm>
            <a:off x="539552" y="1163637"/>
            <a:ext cx="8064896" cy="4530725"/>
          </a:xfrm>
        </p:spPr>
        <p:txBody>
          <a:bodyPr>
            <a:noAutofit/>
          </a:bodyPr>
          <a:lstStyle/>
          <a:p>
            <a:pPr marL="0" indent="0">
              <a:buNone/>
            </a:pPr>
            <a:r>
              <a:rPr lang="en-MY" sz="2800" dirty="0"/>
              <a:t>3. Purpose : Teams are formed for a particular reason and can be short- or long-lived. Groups can exist as a matter of fact; for example, a group can be comprised of people of the same race or ethnic background.</a:t>
            </a:r>
          </a:p>
          <a:p>
            <a:pPr marL="0" indent="0">
              <a:buNone/>
            </a:pPr>
            <a:endParaRPr lang="en-MY" sz="2800" dirty="0"/>
          </a:p>
          <a:p>
            <a:pPr marL="0" indent="0">
              <a:buNone/>
            </a:pPr>
            <a:r>
              <a:rPr lang="en-MY" sz="2800" dirty="0"/>
              <a:t>4. Degree of formal structure : Team members' individual roles and duties are specified and their ways of working together are defined. Groups are generally much more informal; roles do not need to be assigned and norms of </a:t>
            </a:r>
            <a:r>
              <a:rPr lang="en-MY" sz="2800" dirty="0" err="1"/>
              <a:t>behavior</a:t>
            </a:r>
            <a:r>
              <a:rPr lang="en-MY" sz="2800" dirty="0"/>
              <a:t> do not need to develop.</a:t>
            </a:r>
          </a:p>
        </p:txBody>
      </p:sp>
    </p:spTree>
    <p:extLst>
      <p:ext uri="{BB962C8B-B14F-4D97-AF65-F5344CB8AC3E}">
        <p14:creationId xmlns="" xmlns:p14="http://schemas.microsoft.com/office/powerpoint/2010/main" val="22391818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02E907-9225-4F88-93E2-0E9A7D3A86E5}"/>
              </a:ext>
            </a:extLst>
          </p:cNvPr>
          <p:cNvSpPr>
            <a:spLocks noGrp="1"/>
          </p:cNvSpPr>
          <p:nvPr>
            <p:ph type="title"/>
          </p:nvPr>
        </p:nvSpPr>
        <p:spPr/>
        <p:txBody>
          <a:bodyPr>
            <a:normAutofit/>
          </a:bodyPr>
          <a:lstStyle/>
          <a:p>
            <a:r>
              <a:rPr lang="en-MY" sz="3200" dirty="0"/>
              <a:t>Group vs. Team</a:t>
            </a:r>
          </a:p>
        </p:txBody>
      </p:sp>
      <p:sp>
        <p:nvSpPr>
          <p:cNvPr id="3" name="Content Placeholder 2">
            <a:extLst>
              <a:ext uri="{FF2B5EF4-FFF2-40B4-BE49-F238E27FC236}">
                <a16:creationId xmlns="" xmlns:a16="http://schemas.microsoft.com/office/drawing/2014/main" id="{E5688196-9BD4-4B98-A9A0-E5B486FB9784}"/>
              </a:ext>
            </a:extLst>
          </p:cNvPr>
          <p:cNvSpPr>
            <a:spLocks noGrp="1"/>
          </p:cNvSpPr>
          <p:nvPr>
            <p:ph idx="1"/>
          </p:nvPr>
        </p:nvSpPr>
        <p:spPr>
          <a:xfrm>
            <a:off x="755576" y="1916832"/>
            <a:ext cx="7772400" cy="3196952"/>
          </a:xfrm>
        </p:spPr>
        <p:txBody>
          <a:bodyPr>
            <a:normAutofit/>
          </a:bodyPr>
          <a:lstStyle/>
          <a:p>
            <a:pPr marL="0" indent="0">
              <a:buNone/>
            </a:pPr>
            <a:r>
              <a:rPr lang="en-MY" sz="2800"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 xmlns:p14="http://schemas.microsoft.com/office/powerpoint/2010/main" val="303730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C74C4F-D1E4-DDEA-DD18-4821F7BEB760}"/>
              </a:ext>
            </a:extLst>
          </p:cNvPr>
          <p:cNvSpPr>
            <a:spLocks noGrp="1"/>
          </p:cNvSpPr>
          <p:nvPr>
            <p:ph type="title"/>
          </p:nvPr>
        </p:nvSpPr>
        <p:spPr>
          <a:xfrm>
            <a:off x="683568" y="-105351"/>
            <a:ext cx="7200900" cy="1142385"/>
          </a:xfrm>
        </p:spPr>
        <p:txBody>
          <a:bodyPr/>
          <a:lstStyle/>
          <a:p>
            <a:r>
              <a:rPr lang="en-MY" dirty="0"/>
              <a:t>When Does a Group Become a Team?</a:t>
            </a:r>
          </a:p>
        </p:txBody>
      </p:sp>
      <p:sp>
        <p:nvSpPr>
          <p:cNvPr id="3" name="Content Placeholder 2">
            <a:extLst>
              <a:ext uri="{FF2B5EF4-FFF2-40B4-BE49-F238E27FC236}">
                <a16:creationId xmlns="" xmlns:a16="http://schemas.microsoft.com/office/drawing/2014/main" id="{0C1EBF9E-ACDB-3BA9-C047-9BE8D622EEA2}"/>
              </a:ext>
            </a:extLst>
          </p:cNvPr>
          <p:cNvSpPr>
            <a:spLocks noGrp="1"/>
          </p:cNvSpPr>
          <p:nvPr>
            <p:ph idx="1"/>
          </p:nvPr>
        </p:nvSpPr>
        <p:spPr>
          <a:xfrm>
            <a:off x="683568" y="1196752"/>
            <a:ext cx="7920880" cy="4752528"/>
          </a:xfrm>
        </p:spPr>
        <p:txBody>
          <a:bodyPr>
            <a:noAutofit/>
          </a:bodyPr>
          <a:lstStyle/>
          <a:p>
            <a:r>
              <a:rPr lang="en-MY" sz="2400" dirty="0"/>
              <a:t>A group can work towards becoming a team as they become a cohesive unit that begins to work together and share their skills. As a group begins to share their ideas and opinions about the work or tasks, they can start to help each other with the work. With the sharing of ideas comes collective participation that allows the group to consistently provide feedback and ideas.</a:t>
            </a:r>
          </a:p>
          <a:p>
            <a:endParaRPr lang="en-MY" sz="2400" dirty="0"/>
          </a:p>
          <a:p>
            <a:r>
              <a:rPr lang="en-MY" sz="2400" dirty="0"/>
              <a:t>Once a group builds collaborative and cohesive abilities, they can begin to share responsibilities with the work, giving certain projects to those with certain skills. With this mutual understanding of dividing the work, the group can now function as a team.</a:t>
            </a:r>
          </a:p>
        </p:txBody>
      </p:sp>
    </p:spTree>
    <p:extLst>
      <p:ext uri="{BB962C8B-B14F-4D97-AF65-F5344CB8AC3E}">
        <p14:creationId xmlns="" xmlns:p14="http://schemas.microsoft.com/office/powerpoint/2010/main" val="17952485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C1FF37-BF62-40E8-9916-E5D2FD92F716}"/>
              </a:ext>
            </a:extLst>
          </p:cNvPr>
          <p:cNvSpPr>
            <a:spLocks noGrp="1"/>
          </p:cNvSpPr>
          <p:nvPr>
            <p:ph type="title"/>
          </p:nvPr>
        </p:nvSpPr>
        <p:spPr>
          <a:xfrm>
            <a:off x="899592" y="533400"/>
            <a:ext cx="7200900" cy="725617"/>
          </a:xfrm>
        </p:spPr>
        <p:txBody>
          <a:bodyPr>
            <a:normAutofit/>
          </a:bodyPr>
          <a:lstStyle/>
          <a:p>
            <a:pPr algn="ctr"/>
            <a:r>
              <a:rPr lang="en-MY" sz="3200" dirty="0"/>
              <a:t>Question # </a:t>
            </a:r>
            <a:r>
              <a:rPr lang="en-MY" sz="3200" dirty="0" smtClean="0"/>
              <a:t>9</a:t>
            </a:r>
            <a:endParaRPr lang="en-MY" sz="3200" dirty="0"/>
          </a:p>
        </p:txBody>
      </p:sp>
      <p:sp>
        <p:nvSpPr>
          <p:cNvPr id="3" name="Content Placeholder 2">
            <a:extLst>
              <a:ext uri="{FF2B5EF4-FFF2-40B4-BE49-F238E27FC236}">
                <a16:creationId xmlns="" xmlns:a16="http://schemas.microsoft.com/office/drawing/2014/main" id="{17A69B79-A01D-45DA-95B3-B4A932618E96}"/>
              </a:ext>
            </a:extLst>
          </p:cNvPr>
          <p:cNvSpPr>
            <a:spLocks noGrp="1"/>
          </p:cNvSpPr>
          <p:nvPr>
            <p:ph idx="1"/>
          </p:nvPr>
        </p:nvSpPr>
        <p:spPr>
          <a:xfrm>
            <a:off x="755576" y="1524000"/>
            <a:ext cx="7776864" cy="4353272"/>
          </a:xfrm>
        </p:spPr>
        <p:txBody>
          <a:bodyPr>
            <a:noAutofit/>
          </a:bodyPr>
          <a:lstStyle/>
          <a:p>
            <a:pPr marL="0" indent="0">
              <a:buNone/>
            </a:pPr>
            <a:r>
              <a:rPr lang="en-MY" sz="2400" dirty="0"/>
              <a:t>Judy has been assigned to work on a project with several </a:t>
            </a:r>
            <a:r>
              <a:rPr lang="en-MY" sz="2400" dirty="0" err="1"/>
              <a:t>coworkers</a:t>
            </a:r>
            <a:r>
              <a:rPr lang="en-MY" sz="2400" dirty="0"/>
              <a:t>. Project members are interdependent on one another and all work towards the same end goal. Judy is a member of a _____</a:t>
            </a:r>
          </a:p>
          <a:p>
            <a:pPr marL="0" indent="0">
              <a:buNone/>
            </a:pPr>
            <a:endParaRPr lang="en-MY" sz="2400" dirty="0"/>
          </a:p>
          <a:p>
            <a:pPr marL="457200" indent="-457200">
              <a:buFont typeface="+mj-lt"/>
              <a:buAutoNum type="alphaUcPeriod"/>
            </a:pPr>
            <a:r>
              <a:rPr lang="en-MY" sz="2400" dirty="0"/>
              <a:t>work team</a:t>
            </a:r>
          </a:p>
          <a:p>
            <a:pPr marL="457200" indent="-457200">
              <a:buFont typeface="+mj-lt"/>
              <a:buAutoNum type="alphaUcPeriod"/>
            </a:pPr>
            <a:r>
              <a:rPr lang="en-MY" sz="2400" dirty="0"/>
              <a:t>informal group</a:t>
            </a:r>
          </a:p>
          <a:p>
            <a:pPr marL="457200" indent="-457200">
              <a:buFont typeface="+mj-lt"/>
              <a:buAutoNum type="alphaUcPeriod"/>
            </a:pPr>
            <a:r>
              <a:rPr lang="en-MY" sz="2400" dirty="0"/>
              <a:t>work group</a:t>
            </a:r>
          </a:p>
          <a:p>
            <a:pPr marL="457200" indent="-457200">
              <a:buFont typeface="+mj-lt"/>
              <a:buAutoNum type="alphaUcPeriod"/>
            </a:pPr>
            <a:r>
              <a:rPr lang="en-MY" sz="2400" dirty="0"/>
              <a:t>team group</a:t>
            </a:r>
          </a:p>
        </p:txBody>
      </p:sp>
    </p:spTree>
    <p:extLst>
      <p:ext uri="{BB962C8B-B14F-4D97-AF65-F5344CB8AC3E}">
        <p14:creationId xmlns="" xmlns:p14="http://schemas.microsoft.com/office/powerpoint/2010/main" val="29462352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260E0C-FEF2-4520-B25D-448CAE36B446}"/>
              </a:ext>
            </a:extLst>
          </p:cNvPr>
          <p:cNvSpPr>
            <a:spLocks noGrp="1"/>
          </p:cNvSpPr>
          <p:nvPr>
            <p:ph type="title"/>
          </p:nvPr>
        </p:nvSpPr>
        <p:spPr>
          <a:xfrm>
            <a:off x="990600" y="228600"/>
            <a:ext cx="7200900" cy="731839"/>
          </a:xfrm>
        </p:spPr>
        <p:txBody>
          <a:bodyPr>
            <a:normAutofit/>
          </a:bodyPr>
          <a:lstStyle/>
          <a:p>
            <a:pPr algn="ctr"/>
            <a:r>
              <a:rPr lang="en-MY" sz="3200" dirty="0"/>
              <a:t>Answer # </a:t>
            </a:r>
            <a:r>
              <a:rPr lang="en-MY" sz="3200" dirty="0" smtClean="0"/>
              <a:t>9</a:t>
            </a:r>
            <a:endParaRPr lang="en-MY" sz="3200" dirty="0"/>
          </a:p>
        </p:txBody>
      </p:sp>
      <p:sp>
        <p:nvSpPr>
          <p:cNvPr id="3" name="Content Placeholder 2">
            <a:extLst>
              <a:ext uri="{FF2B5EF4-FFF2-40B4-BE49-F238E27FC236}">
                <a16:creationId xmlns="" xmlns:a16="http://schemas.microsoft.com/office/drawing/2014/main" id="{75CEE2CE-8458-43A8-9326-B650B447EB07}"/>
              </a:ext>
            </a:extLst>
          </p:cNvPr>
          <p:cNvSpPr>
            <a:spLocks noGrp="1"/>
          </p:cNvSpPr>
          <p:nvPr>
            <p:ph idx="1"/>
          </p:nvPr>
        </p:nvSpPr>
        <p:spPr/>
        <p:txBody>
          <a:bodyPr/>
          <a:lstStyle/>
          <a:p>
            <a:r>
              <a:rPr lang="en-MY" sz="2800" b="1" dirty="0"/>
              <a:t>Option A</a:t>
            </a:r>
          </a:p>
          <a:p>
            <a:endParaRPr lang="en-MY" sz="2800" dirty="0"/>
          </a:p>
          <a:p>
            <a:pPr marL="0" indent="0">
              <a:buNone/>
            </a:pPr>
            <a:r>
              <a:rPr lang="en-MY" sz="2400" b="0" i="0" dirty="0">
                <a:effectLst/>
              </a:rPr>
              <a:t>Judy is a member of a work team that has members who work interdependently on a specific, common goal to produce an end result for their business.</a:t>
            </a:r>
            <a:endParaRPr lang="en-MY" sz="2400" dirty="0"/>
          </a:p>
        </p:txBody>
      </p:sp>
    </p:spTree>
    <p:extLst>
      <p:ext uri="{BB962C8B-B14F-4D97-AF65-F5344CB8AC3E}">
        <p14:creationId xmlns="" xmlns:p14="http://schemas.microsoft.com/office/powerpoint/2010/main" val="33052801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2570</TotalTime>
  <Words>3109</Words>
  <Application>Microsoft Office PowerPoint</Application>
  <PresentationFormat>On-screen Show (4:3)</PresentationFormat>
  <Paragraphs>298</Paragraphs>
  <Slides>58</Slides>
  <Notes>2</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Diamond Grid 16x9</vt:lpstr>
      <vt:lpstr>BUSINESS LEADERSHIP - I</vt:lpstr>
      <vt:lpstr>Key Points</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The P-O-L-C Framework</vt:lpstr>
      <vt:lpstr>Frederick Taylor</vt:lpstr>
      <vt:lpstr>Max Weber</vt:lpstr>
      <vt:lpstr>Bureaucracy</vt:lpstr>
      <vt:lpstr>Commonalities of the Theories</vt:lpstr>
      <vt:lpstr>Question # 1</vt:lpstr>
      <vt:lpstr>Answer # 1</vt:lpstr>
      <vt:lpstr>Slide 18</vt:lpstr>
      <vt:lpstr>Essentials of Organisation</vt:lpstr>
      <vt:lpstr>Type of Structures</vt:lpstr>
      <vt:lpstr>Organizational Chart (Org Chart)</vt:lpstr>
      <vt:lpstr>Six Elements of Organisational Structure</vt:lpstr>
      <vt:lpstr>Work Specialization</vt:lpstr>
      <vt:lpstr>Departmentalization</vt:lpstr>
      <vt:lpstr>Functional Structure</vt:lpstr>
      <vt:lpstr>Divisional Structure</vt:lpstr>
      <vt:lpstr>Matrix Structure</vt:lpstr>
      <vt:lpstr>Boundaryless Structure</vt:lpstr>
      <vt:lpstr>Virtual and Network Structure</vt:lpstr>
      <vt:lpstr>Question # 1</vt:lpstr>
      <vt:lpstr>Answer # 1</vt:lpstr>
      <vt:lpstr>Question # 2</vt:lpstr>
      <vt:lpstr>Answer # 2</vt:lpstr>
      <vt:lpstr>Question # 3</vt:lpstr>
      <vt:lpstr>Answer # 3</vt:lpstr>
      <vt:lpstr>Question # 5</vt:lpstr>
      <vt:lpstr>Answer # 5</vt:lpstr>
      <vt:lpstr>Authority and responsibility</vt:lpstr>
      <vt:lpstr>Centralization vs Decentralization</vt:lpstr>
      <vt:lpstr>Question # 6</vt:lpstr>
      <vt:lpstr>Answer # 6</vt:lpstr>
      <vt:lpstr>Span of Control</vt:lpstr>
      <vt:lpstr>Levels of Management</vt:lpstr>
      <vt:lpstr>Question # 7</vt:lpstr>
      <vt:lpstr>Answer # 7</vt:lpstr>
      <vt:lpstr>Question # 8</vt:lpstr>
      <vt:lpstr>Answer # 8</vt:lpstr>
      <vt:lpstr>Slide 48</vt:lpstr>
      <vt:lpstr>What is a Group?</vt:lpstr>
      <vt:lpstr>What is a Team?</vt:lpstr>
      <vt:lpstr>Types of Teams</vt:lpstr>
      <vt:lpstr>Group vs. Team</vt:lpstr>
      <vt:lpstr>Group vs. Team</vt:lpstr>
      <vt:lpstr>Group vs. Team</vt:lpstr>
      <vt:lpstr>When Does a Group Become a Team?</vt:lpstr>
      <vt:lpstr>Question # 9</vt:lpstr>
      <vt:lpstr>Answer # 9</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111</cp:revision>
  <cp:lastPrinted>1601-01-01T00:00:00Z</cp:lastPrinted>
  <dcterms:created xsi:type="dcterms:W3CDTF">2020-07-09T15:12:46Z</dcterms:created>
  <dcterms:modified xsi:type="dcterms:W3CDTF">2023-06-10T16:03:49Z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