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77" r:id="rId4"/>
    <p:sldId id="278" r:id="rId5"/>
    <p:sldId id="280" r:id="rId6"/>
    <p:sldId id="281" r:id="rId7"/>
    <p:sldId id="282" r:id="rId8"/>
    <p:sldId id="283" r:id="rId9"/>
    <p:sldId id="259" r:id="rId10"/>
    <p:sldId id="279" r:id="rId11"/>
    <p:sldId id="260" r:id="rId12"/>
    <p:sldId id="284" r:id="rId13"/>
    <p:sldId id="285" r:id="rId14"/>
    <p:sldId id="261" r:id="rId15"/>
    <p:sldId id="286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76" r:id="rId24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291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0" lvl="2" indent="-228600">
              <a:spcAft>
                <a:spcPts val="0"/>
              </a:spcAft>
              <a:buSzPts val="1200"/>
              <a:buFont typeface="+mj-lt"/>
              <a:buAutoNum type="arabicPeriod"/>
              <a:tabLst>
                <a:tab pos="1453515" algn="l"/>
              </a:tabLst>
            </a:pPr>
            <a:r>
              <a:rPr lang="en-US" spc="-1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Planning</a:t>
            </a:r>
            <a:r>
              <a:rPr lang="en-MY" spc="-10" dirty="0"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where the organization wants to be in the future and how to get there.</a:t>
            </a:r>
          </a:p>
          <a:p>
            <a:pPr marL="1143000" lvl="2" indent="-228600">
              <a:spcAft>
                <a:spcPts val="0"/>
              </a:spcAft>
              <a:buSzPts val="1200"/>
              <a:buFont typeface="+mj-lt"/>
              <a:buAutoNum type="arabicPeriod"/>
              <a:tabLst>
                <a:tab pos="1453515" algn="l"/>
              </a:tabLst>
            </a:pPr>
            <a:endParaRPr lang="en-MY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>
              <a:spcAft>
                <a:spcPts val="0"/>
              </a:spcAft>
              <a:buSzPts val="1200"/>
              <a:buFont typeface="+mj-lt"/>
              <a:buAutoNum type="arabicPeriod"/>
              <a:tabLst>
                <a:tab pos="1453515" algn="l"/>
              </a:tabLst>
            </a:pPr>
            <a:r>
              <a:rPr lang="en-US" spc="-1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Organizing</a:t>
            </a:r>
            <a:r>
              <a:rPr lang="en-MY" spc="-10" dirty="0"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how the organization tries to accomplish the plan. Organizing involves assigning tasks, grouping tasks into departments, delegating authority and allocating resources across the organization.</a:t>
            </a:r>
          </a:p>
          <a:p>
            <a:pPr marL="1143000" lvl="2" indent="-228600">
              <a:spcAft>
                <a:spcPts val="0"/>
              </a:spcAft>
              <a:buSzPts val="1200"/>
              <a:buFont typeface="+mj-lt"/>
              <a:buAutoNum type="arabicPeriod"/>
              <a:tabLst>
                <a:tab pos="1453515" algn="l"/>
              </a:tabLst>
            </a:pPr>
            <a:endParaRPr lang="en-MY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>
              <a:spcAft>
                <a:spcPts val="0"/>
              </a:spcAft>
              <a:buSzPts val="1200"/>
              <a:buFont typeface="+mj-lt"/>
              <a:buAutoNum type="arabicPeriod"/>
              <a:tabLst>
                <a:tab pos="1453515" algn="l"/>
              </a:tabLst>
            </a:pPr>
            <a:r>
              <a:rPr lang="en-US" spc="-1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Leading</a:t>
            </a:r>
            <a:r>
              <a:rPr lang="en-MY" spc="-10" dirty="0"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use of influence to motivate employees to achieve organizational goals. Leading means creating a shared culture and values, communicating goals to employees throughout the organization, and infusing employees with the desire to perform at a high level.</a:t>
            </a:r>
          </a:p>
          <a:p>
            <a:pPr marL="1143000" lvl="2" indent="-228600">
              <a:spcAft>
                <a:spcPts val="0"/>
              </a:spcAft>
              <a:buSzPts val="1200"/>
              <a:buFont typeface="+mj-lt"/>
              <a:buAutoNum type="arabicPeriod"/>
              <a:tabLst>
                <a:tab pos="1453515" algn="l"/>
              </a:tabLst>
            </a:pPr>
            <a:endParaRPr lang="en-MY" spc="-1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>
              <a:spcAft>
                <a:spcPts val="0"/>
              </a:spcAft>
              <a:buSzPts val="1200"/>
              <a:buFont typeface="+mj-lt"/>
              <a:buAutoNum type="arabicPeriod"/>
              <a:tabLst>
                <a:tab pos="1453515" algn="l"/>
              </a:tabLst>
            </a:pP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Controlling is monitoring employees’ activities, determining whether the organization is on target toward its goals, and making corrections as necessary.</a:t>
            </a:r>
            <a:endParaRPr lang="en-MY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F03E6-D93C-4673-B38F-723B55140C03}" type="slidenum">
              <a:rPr lang="en-MY" altLang="en-US" smtClean="0"/>
              <a:pPr/>
              <a:t>11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67459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F03E6-D93C-4673-B38F-723B55140C03}" type="slidenum">
              <a:rPr lang="en-MY" altLang="en-US" smtClean="0"/>
              <a:pPr/>
              <a:t>21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984479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BUSINESS LEADERSHIP - 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6753944" cy="4133055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Management</a:t>
            </a:r>
          </a:p>
          <a:p>
            <a:endParaRPr lang="en-MY" dirty="0"/>
          </a:p>
          <a:p>
            <a:r>
              <a:rPr lang="en-MY" dirty="0"/>
              <a:t>Organisational Structure</a:t>
            </a:r>
          </a:p>
          <a:p>
            <a:pPr marL="0" indent="0">
              <a:buNone/>
            </a:pPr>
            <a:endParaRPr lang="en-MY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79750-DB61-4105-B8EC-BF4EB9B7C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Changing Roles of HRM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1D4B6D-7E1C-4C27-AC18-531012F53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772815"/>
            <a:ext cx="6624736" cy="477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4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1933B-34F4-4FE9-8B53-19918A450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Transformation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95FCB3-DDB9-4905-B9BF-417FBD6B5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916832"/>
            <a:ext cx="6696744" cy="514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53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F3203-DB6E-48B2-9553-61972279E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Historical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CEC52-80E1-4631-A61A-AF8E18DED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979987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Management Theories came as a reaction to Industrial Revolution from late 1700 to late 1800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Industry </a:t>
            </a:r>
            <a:r>
              <a:rPr lang="en-MY" i="1" dirty="0"/>
              <a:t>means</a:t>
            </a:r>
            <a:r>
              <a:rPr lang="en-MY" dirty="0"/>
              <a:t> work</a:t>
            </a:r>
          </a:p>
          <a:p>
            <a:pPr marL="0" indent="0">
              <a:buNone/>
            </a:pPr>
            <a:r>
              <a:rPr lang="en-MY" dirty="0"/>
              <a:t>Revolution </a:t>
            </a:r>
            <a:r>
              <a:rPr lang="en-MY" i="1" dirty="0"/>
              <a:t>means</a:t>
            </a:r>
            <a:r>
              <a:rPr lang="en-MY" dirty="0"/>
              <a:t> rapid change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Rapid explosion of big factories. That was what happening at that time. People were moving from Farms to factories from small shops to large companies.</a:t>
            </a:r>
          </a:p>
        </p:txBody>
      </p:sp>
    </p:spTree>
    <p:extLst>
      <p:ext uri="{BB962C8B-B14F-4D97-AF65-F5344CB8AC3E}">
        <p14:creationId xmlns:p14="http://schemas.microsoft.com/office/powerpoint/2010/main" val="4042215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A5247-5FD5-4762-B25E-C3638D9D7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Reason for rapid expansion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B2C6D-1126-43DA-B11E-858C7D64F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800" dirty="0"/>
              <a:t>Power</a:t>
            </a:r>
          </a:p>
          <a:p>
            <a:r>
              <a:rPr lang="en-MY" sz="2800" dirty="0"/>
              <a:t>Machinery Innovations</a:t>
            </a:r>
          </a:p>
          <a:p>
            <a:r>
              <a:rPr lang="en-MY" sz="2800" dirty="0"/>
              <a:t>Transportation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One of the major reason was power - steam power and hydro power specifically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Then came machinery innovation, example cotton gin which separated cotton from seeds.</a:t>
            </a:r>
          </a:p>
        </p:txBody>
      </p:sp>
    </p:spTree>
    <p:extLst>
      <p:ext uri="{BB962C8B-B14F-4D97-AF65-F5344CB8AC3E}">
        <p14:creationId xmlns:p14="http://schemas.microsoft.com/office/powerpoint/2010/main" val="438824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E79B9-EF47-48B1-BAAB-EBAD40713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Cotton Gin Machine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49CF74-5495-4C54-A8A8-27F06ED3D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1828800"/>
            <a:ext cx="523875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83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AD87F-ED7B-419C-BFCF-D377B2776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Industrial Revolution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583C5-16F7-42C4-B732-5DACF1768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Transportation even kept booming at that time for example : Railways, Steam boats and roads were improving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Due to the rapid expansion companies were looking for solution to their problems.</a:t>
            </a:r>
          </a:p>
          <a:p>
            <a:pPr marL="0" indent="0">
              <a:buNone/>
            </a:pPr>
            <a:endParaRPr lang="en-MY" dirty="0"/>
          </a:p>
          <a:p>
            <a:pPr>
              <a:buFont typeface="Wingdings" panose="05000000000000000000" pitchFamily="2" charset="2"/>
              <a:buChar char="§"/>
            </a:pPr>
            <a:r>
              <a:rPr lang="en-MY" dirty="0"/>
              <a:t> How are we going to maximise productivity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dirty="0"/>
              <a:t> How are we going to manage all of these people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888597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DF977-A64D-4ABD-86F2-AFB59939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Three Primary Theories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78AEA4-AEDB-4398-868A-49B79BDFB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1927465"/>
            <a:ext cx="1757257" cy="22190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87F0C6-08B7-4CA3-B5E2-405674282291}"/>
              </a:ext>
            </a:extLst>
          </p:cNvPr>
          <p:cNvSpPr txBox="1"/>
          <p:nvPr/>
        </p:nvSpPr>
        <p:spPr>
          <a:xfrm>
            <a:off x="6778930" y="446846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Max Weber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DF084C-CEB9-4E01-B97B-844841BC9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927465"/>
            <a:ext cx="1757257" cy="21870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E7A109-0EB0-4365-8CBC-D0EDA1340DDF}"/>
              </a:ext>
            </a:extLst>
          </p:cNvPr>
          <p:cNvSpPr txBox="1"/>
          <p:nvPr/>
        </p:nvSpPr>
        <p:spPr>
          <a:xfrm>
            <a:off x="914400" y="4468469"/>
            <a:ext cx="175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Henri Fayol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7AD351-9C01-40E3-8DCA-A5D9F3E2D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435" y="1927465"/>
            <a:ext cx="1651661" cy="22229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E615952-6A3E-49EC-BEB4-DB7F0EA3A11E}"/>
              </a:ext>
            </a:extLst>
          </p:cNvPr>
          <p:cNvSpPr txBox="1"/>
          <p:nvPr/>
        </p:nvSpPr>
        <p:spPr>
          <a:xfrm>
            <a:off x="3609169" y="454047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Frederick Taylor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8820F1-D62F-4526-9F5B-6CD2C64EE2DB}"/>
              </a:ext>
            </a:extLst>
          </p:cNvPr>
          <p:cNvSpPr txBox="1"/>
          <p:nvPr/>
        </p:nvSpPr>
        <p:spPr>
          <a:xfrm>
            <a:off x="878271" y="5519366"/>
            <a:ext cx="8340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>
                <a:latin typeface="+mn-lt"/>
              </a:rPr>
              <a:t>These are the founding fathers of the classical management theories</a:t>
            </a:r>
          </a:p>
        </p:txBody>
      </p:sp>
    </p:spTree>
    <p:extLst>
      <p:ext uri="{BB962C8B-B14F-4D97-AF65-F5344CB8AC3E}">
        <p14:creationId xmlns:p14="http://schemas.microsoft.com/office/powerpoint/2010/main" val="1836696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845E-B49C-4679-BAB1-D0322936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Henry Fayol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039B9DD-0910-4D8D-8FE0-6C98556AF9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751192"/>
            <a:ext cx="1323975" cy="16478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4EC59F-4D37-4483-9147-AFF6BBDD1936}"/>
              </a:ext>
            </a:extLst>
          </p:cNvPr>
          <p:cNvSpPr txBox="1"/>
          <p:nvPr/>
        </p:nvSpPr>
        <p:spPr>
          <a:xfrm>
            <a:off x="2525013" y="1921689"/>
            <a:ext cx="61310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MY" dirty="0">
                <a:latin typeface="+mn-lt"/>
              </a:rPr>
              <a:t>French Mining Engineer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MY" dirty="0">
              <a:latin typeface="+mn-lt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MY" dirty="0">
                <a:latin typeface="+mn-lt"/>
              </a:rPr>
              <a:t>Henri Fayol wrote the book - </a:t>
            </a:r>
            <a:r>
              <a:rPr lang="en-MY" i="1" dirty="0">
                <a:latin typeface="+mn-lt"/>
              </a:rPr>
              <a:t>General and Industrial Management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MY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81646B-133C-4AF3-B9EA-7CEFE2760C37}"/>
              </a:ext>
            </a:extLst>
          </p:cNvPr>
          <p:cNvSpPr txBox="1"/>
          <p:nvPr/>
        </p:nvSpPr>
        <p:spPr>
          <a:xfrm>
            <a:off x="876164" y="4437112"/>
            <a:ext cx="78488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During early part of the twentieth century, Henri Fayol French industrialist proposed that all managers perform five management activities that are: </a:t>
            </a:r>
          </a:p>
          <a:p>
            <a:endParaRPr lang="en-MY" dirty="0"/>
          </a:p>
          <a:p>
            <a:r>
              <a:rPr lang="en-MY" dirty="0"/>
              <a:t>Plan, Organize, Command, Coordinate, and Control.	</a:t>
            </a:r>
          </a:p>
          <a:p>
            <a:endParaRPr lang="en-MY" dirty="0"/>
          </a:p>
          <a:p>
            <a:r>
              <a:rPr lang="en-MY" dirty="0"/>
              <a:t>But nowadays there management functions have been condensed to four: Planning, Organizing, Leading, and Controlling.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1065E1-7896-4640-9235-061890F147CA}"/>
              </a:ext>
            </a:extLst>
          </p:cNvPr>
          <p:cNvSpPr txBox="1"/>
          <p:nvPr/>
        </p:nvSpPr>
        <p:spPr>
          <a:xfrm>
            <a:off x="683568" y="354473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(29 July 1841 – 19 November 1925)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508486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44350-AA28-4D53-941C-6A58CE53C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Functions of Management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F58960-39E0-4B1E-A986-8703D9FCD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348" y="1556792"/>
            <a:ext cx="4676775" cy="3143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5AC68C-C437-408F-A404-B1EE0BD62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435" y="3264395"/>
            <a:ext cx="3592053" cy="340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6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A4153-1E71-4C21-9A28-0596E8321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Frederick Taylor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26EFD0-D908-4183-AEFD-9CD73F39E9B1}"/>
              </a:ext>
            </a:extLst>
          </p:cNvPr>
          <p:cNvSpPr txBox="1"/>
          <p:nvPr/>
        </p:nvSpPr>
        <p:spPr>
          <a:xfrm>
            <a:off x="2843808" y="1809694"/>
            <a:ext cx="58429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American mechanical engineer who sought to improve industrial efficiency.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Used </a:t>
            </a:r>
            <a:r>
              <a:rPr lang="en-MY" i="1" dirty="0"/>
              <a:t>time and motion </a:t>
            </a:r>
            <a:r>
              <a:rPr lang="en-MY" dirty="0"/>
              <a:t>study to improve productivity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Taylor summed up his efficiency techniques in his book </a:t>
            </a:r>
            <a:r>
              <a:rPr lang="en-MY" i="1" dirty="0"/>
              <a:t>The Principles of Scientific Management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7B611D-2B1E-46F8-B403-B1E3E221D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6281"/>
            <a:ext cx="1651661" cy="22229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D141EE-6E10-4402-A30D-8ED50BBC0232}"/>
              </a:ext>
            </a:extLst>
          </p:cNvPr>
          <p:cNvSpPr txBox="1"/>
          <p:nvPr/>
        </p:nvSpPr>
        <p:spPr>
          <a:xfrm>
            <a:off x="683568" y="4246487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(March 20, 1856 – March 21, 1915)</a:t>
            </a:r>
          </a:p>
        </p:txBody>
      </p:sp>
    </p:spTree>
    <p:extLst>
      <p:ext uri="{BB962C8B-B14F-4D97-AF65-F5344CB8AC3E}">
        <p14:creationId xmlns:p14="http://schemas.microsoft.com/office/powerpoint/2010/main" val="2399372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184B6-AB37-4291-8EFD-7AF0FE916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Max Weber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77BE5-9F20-429E-B7DC-DF9A7CB0A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454" y="1628800"/>
            <a:ext cx="1757257" cy="22190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C5FA81-1F46-4BE2-80C5-EB1EDEFDF3C4}"/>
              </a:ext>
            </a:extLst>
          </p:cNvPr>
          <p:cNvSpPr txBox="1"/>
          <p:nvPr/>
        </p:nvSpPr>
        <p:spPr>
          <a:xfrm>
            <a:off x="539552" y="3861048"/>
            <a:ext cx="3441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(21 April 1864 – 14 June 1920)</a:t>
            </a:r>
            <a:endParaRPr lang="en-MY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0455C8-FD5B-4E2B-8A42-74EE43CE6052}"/>
              </a:ext>
            </a:extLst>
          </p:cNvPr>
          <p:cNvSpPr txBox="1"/>
          <p:nvPr/>
        </p:nvSpPr>
        <p:spPr>
          <a:xfrm>
            <a:off x="3131840" y="1916832"/>
            <a:ext cx="5554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 German sociologist, jurist, and political economist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He is regarded today as one of the most important theorists on the development of modern Western society.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807F63-397A-4B8A-9054-024B6C1E87CB}"/>
              </a:ext>
            </a:extLst>
          </p:cNvPr>
          <p:cNvSpPr txBox="1"/>
          <p:nvPr/>
        </p:nvSpPr>
        <p:spPr>
          <a:xfrm>
            <a:off x="775556" y="4365104"/>
            <a:ext cx="81169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Max Weber's theory of bureaucracy, also known as the "rational-legal" model</a:t>
            </a:r>
          </a:p>
          <a:p>
            <a:endParaRPr lang="en-MY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A rigid division of </a:t>
            </a:r>
            <a:r>
              <a:rPr lang="en-MY" dirty="0" err="1"/>
              <a:t>labor</a:t>
            </a:r>
            <a:r>
              <a:rPr lang="en-MY" dirty="0"/>
              <a:t> is established that clearly identifies regular tasks and duties of the particular bureaucratic system.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Regulations describe firmly established chains of command and the duties and capacity to coerce others to comply.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dirty="0"/>
              <a:t>Hiring people with particular, certified qualifications supports regular and continuous execution of the assigned duties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843680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9F031-5B4A-40BF-8534-98F4A4541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Bureaucracy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48790-2D3F-4A65-AEC9-3B2554706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1"/>
            <a:ext cx="7772400" cy="2476872"/>
          </a:xfrm>
        </p:spPr>
        <p:txBody>
          <a:bodyPr/>
          <a:lstStyle/>
          <a:p>
            <a:r>
              <a:rPr lang="en-US" sz="1800" dirty="0"/>
              <a:t>Authority is the right or power assigned to a job holder in order to achieve certain organizational objectives</a:t>
            </a:r>
          </a:p>
          <a:p>
            <a:r>
              <a:rPr lang="en-US" sz="1800" dirty="0"/>
              <a:t>Responsibility indicates the duty assigned to a position. </a:t>
            </a:r>
          </a:p>
          <a:p>
            <a:r>
              <a:rPr lang="en-US" sz="1800" dirty="0"/>
              <a:t> Accountability is the liability created for the use of authority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Responsibility may be bestowed, but accountability must be taken. </a:t>
            </a:r>
            <a:endParaRPr lang="en-MY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3C8838-6849-4889-8BBB-105C9D6A1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719512"/>
            <a:ext cx="3600400" cy="26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9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0879E-39AE-43D2-AC2E-7FD0B972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Commonalities of the Theories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3AFB6-302F-40B9-A1F3-7D009CAEA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Hierarchy</a:t>
            </a:r>
          </a:p>
          <a:p>
            <a:r>
              <a:rPr lang="en-MY" dirty="0"/>
              <a:t>Division of Labour</a:t>
            </a:r>
          </a:p>
          <a:p>
            <a:r>
              <a:rPr lang="en-MY" dirty="0"/>
              <a:t>Standardised approach to work</a:t>
            </a:r>
          </a:p>
          <a:p>
            <a:r>
              <a:rPr lang="en-MY" dirty="0"/>
              <a:t>Centralisation of authority</a:t>
            </a:r>
          </a:p>
          <a:p>
            <a:r>
              <a:rPr lang="en-MY" dirty="0"/>
              <a:t>Separation of personal </a:t>
            </a:r>
          </a:p>
        </p:txBody>
      </p:sp>
    </p:spTree>
    <p:extLst>
      <p:ext uri="{BB962C8B-B14F-4D97-AF65-F5344CB8AC3E}">
        <p14:creationId xmlns:p14="http://schemas.microsoft.com/office/powerpoint/2010/main" val="2638827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9474C-24BF-4F43-A382-273CBEAB9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Essentials of Organisation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950C5-7A18-431D-864F-9EF5FC504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000" dirty="0"/>
              <a:t>Goals of Management - </a:t>
            </a:r>
            <a:r>
              <a:rPr lang="en-US" sz="2000" dirty="0"/>
              <a:t>attainment of organizational goals in an effective and efficient manner through planning, organizing, leading and controlling organizational resources.</a:t>
            </a:r>
          </a:p>
          <a:p>
            <a:r>
              <a:rPr lang="en-US" sz="2000" dirty="0"/>
              <a:t>Organizational effectiveness is the degree to which the organization achieves a stated goal, or succeeds in accomplishing what it tries to do</a:t>
            </a:r>
          </a:p>
          <a:p>
            <a:r>
              <a:rPr lang="en-US" sz="2000" dirty="0"/>
              <a:t>Organizational efficiency refers to the amount of resources used to achieve an organizational goal. It is based on how much raw materials, money and people are necessary for producing a given volume of output</a:t>
            </a:r>
            <a:endParaRPr lang="en-MY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FCB76B-43C6-4B04-B159-7986130D5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962" y="4581128"/>
            <a:ext cx="3682778" cy="196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68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39AB9-16D5-49D6-8AA8-1ABDEA0ED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Levels of Management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D757A1D-1221-4D30-85E9-4F50CEA4AE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772816"/>
            <a:ext cx="5904656" cy="4108161"/>
          </a:xfrm>
        </p:spPr>
      </p:pic>
    </p:spTree>
    <p:extLst>
      <p:ext uri="{BB962C8B-B14F-4D97-AF65-F5344CB8AC3E}">
        <p14:creationId xmlns:p14="http://schemas.microsoft.com/office/powerpoint/2010/main" val="2232337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57EF2-3B3F-4AA4-8360-C5BF754D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Organisational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F62D1-3B6F-466B-AE34-31DDFD715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9945" marR="858520">
              <a:spcBef>
                <a:spcPts val="915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Structure is all the people, positions, procedures, processes, culture, technology and related elements that comprise the organization.</a:t>
            </a:r>
          </a:p>
          <a:p>
            <a:pPr marL="829945" marR="858520">
              <a:spcBef>
                <a:spcPts val="915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 It defines how all the pieces, parts and processes work together . </a:t>
            </a:r>
          </a:p>
          <a:p>
            <a:pPr marL="829945" marR="858520">
              <a:spcBef>
                <a:spcPts val="915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This structure must be totally aligned with strategy for the organization to achieve its mission and goals. Structure supports strategy.</a:t>
            </a:r>
            <a:endParaRPr lang="en-MY" sz="2000" dirty="0">
              <a:effectLst/>
              <a:ea typeface="Calibri" panose="020F0502020204030204" pitchFamily="34" charset="0"/>
            </a:endParaRPr>
          </a:p>
          <a:p>
            <a:pPr marL="0" indent="0"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ea typeface="Calibri" panose="020F0502020204030204" pitchFamily="34" charset="0"/>
              </a:rPr>
              <a:t> </a:t>
            </a:r>
            <a:endParaRPr lang="en-MY" sz="2000" dirty="0">
              <a:effectLst/>
              <a:ea typeface="Calibri" panose="020F0502020204030204" pitchFamily="34" charset="0"/>
            </a:endParaRPr>
          </a:p>
          <a:p>
            <a:pPr marL="829945"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If an organization changes its strategy, it must change its structure to support the new</a:t>
            </a:r>
            <a:r>
              <a:rPr lang="en-MY" sz="2000" dirty="0">
                <a:ea typeface="Calibri" panose="020F0502020204030204" pitchFamily="34" charset="0"/>
              </a:rPr>
              <a:t> </a:t>
            </a:r>
            <a:r>
              <a:rPr lang="en-US" sz="2000" dirty="0">
                <a:effectLst/>
                <a:ea typeface="Calibri" panose="020F0502020204030204" pitchFamily="34" charset="0"/>
              </a:rPr>
              <a:t>strategy</a:t>
            </a:r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881000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2B96-98DD-4B2D-8D15-D99465A3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Span of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54022-6A3C-4E92-AE2A-A6C669779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The number of people who report to one manager in a hierarchy</a:t>
            </a:r>
          </a:p>
          <a:p>
            <a:r>
              <a:rPr lang="en-MY" dirty="0"/>
              <a:t>The more people under the control of one manager – wider span of control</a:t>
            </a:r>
          </a:p>
          <a:p>
            <a:endParaRPr lang="en-MY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512FF4-4F81-4CDA-85D0-9C7C4CD72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3795712"/>
            <a:ext cx="521970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20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8B3A0-EA0E-4157-94AB-106BEC8E5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Chain of Command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9A54F7-D390-4BBD-9802-5A5DF31EDB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3721491"/>
            <a:ext cx="4895850" cy="269557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FA0CAA-792D-404A-9C29-6CC614C8150C}"/>
              </a:ext>
            </a:extLst>
          </p:cNvPr>
          <p:cNvSpPr txBox="1"/>
          <p:nvPr/>
        </p:nvSpPr>
        <p:spPr>
          <a:xfrm>
            <a:off x="827584" y="1601656"/>
            <a:ext cx="74888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latin typeface="+mn-lt"/>
                <a:ea typeface="Calibri" panose="020F0502020204030204" pitchFamily="34" charset="0"/>
              </a:rPr>
              <a:t>Centralization is the retention of decision-making authority by a high-level manager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effectLst/>
                <a:latin typeface="+mn-lt"/>
                <a:ea typeface="Calibri" panose="020F0502020204030204" pitchFamily="34" charset="0"/>
              </a:rPr>
              <a:t>Decentralization is the process of distributing authority throughout an organization</a:t>
            </a:r>
            <a:endParaRPr lang="en-MY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523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D2E2F-EAC7-4281-B4A0-C5DF79B5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Organisational Structure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8E7DD5-2A56-414E-8537-796233F45E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5616" y="1844824"/>
            <a:ext cx="7390660" cy="4104456"/>
          </a:xfrm>
        </p:spPr>
      </p:pic>
    </p:spTree>
    <p:extLst>
      <p:ext uri="{BB962C8B-B14F-4D97-AF65-F5344CB8AC3E}">
        <p14:creationId xmlns:p14="http://schemas.microsoft.com/office/powerpoint/2010/main" val="1361298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57037-9AB3-4E7F-8911-10F9A4EE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Geographic Structure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EC2F5F-CF76-4EF5-984F-08A7AE0E6C7A}"/>
              </a:ext>
            </a:extLst>
          </p:cNvPr>
          <p:cNvSpPr txBox="1"/>
          <p:nvPr/>
        </p:nvSpPr>
        <p:spPr>
          <a:xfrm>
            <a:off x="683568" y="1536174"/>
            <a:ext cx="8208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MY" sz="2000" dirty="0"/>
              <a:t>Ethnocentric approach – fill key positions with parent country nationals</a:t>
            </a:r>
          </a:p>
          <a:p>
            <a:pPr marL="457200" indent="-457200">
              <a:buAutoNum type="arabicPeriod"/>
            </a:pPr>
            <a:r>
              <a:rPr lang="en-MY" sz="2000" dirty="0"/>
              <a:t>Polycentric approach – Recruit host country nationals to manage subsidiaries in their own country and parent country nationals for positions at headquarters</a:t>
            </a:r>
          </a:p>
          <a:p>
            <a:pPr marL="457200" indent="-457200">
              <a:buAutoNum type="arabicPeriod"/>
            </a:pPr>
            <a:r>
              <a:rPr lang="en-MY" sz="2000" dirty="0"/>
              <a:t>Geocentric approach seek the best people regardless of nationality</a:t>
            </a:r>
          </a:p>
          <a:p>
            <a:pPr marL="457200" indent="-457200">
              <a:buAutoNum type="arabicPeriod"/>
            </a:pPr>
            <a:r>
              <a:rPr lang="en-US" sz="2000" dirty="0"/>
              <a:t>Regio centric staffing is a lot like polycentric staffing in that host-country nationals staff each foreign subsidiary to a high degree</a:t>
            </a:r>
            <a:endParaRPr lang="en-MY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862BD4-1F4F-4EA5-8567-F70EC0EC5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4104310"/>
            <a:ext cx="463867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27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F9A34-3D8B-4C5D-9BB2-CE913FA4B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688" y="2348880"/>
            <a:ext cx="3945632" cy="1324743"/>
          </a:xfrm>
        </p:spPr>
        <p:txBody>
          <a:bodyPr/>
          <a:lstStyle/>
          <a:p>
            <a:pPr marL="0" indent="0">
              <a:buNone/>
            </a:pPr>
            <a:r>
              <a:rPr lang="en-MY" sz="40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111276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1361</TotalTime>
  <Words>886</Words>
  <Application>Microsoft Office PowerPoint</Application>
  <PresentationFormat>On-screen Show (4:3)</PresentationFormat>
  <Paragraphs>111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Office Theme</vt:lpstr>
      <vt:lpstr>BUSINESS LEADERSHIP - I</vt:lpstr>
      <vt:lpstr>Contents</vt:lpstr>
      <vt:lpstr>Changing Roles of HRM</vt:lpstr>
      <vt:lpstr>HR Transformation</vt:lpstr>
      <vt:lpstr>Historical Context</vt:lpstr>
      <vt:lpstr>Reason for rapid expansion</vt:lpstr>
      <vt:lpstr>Cotton Gin Machine</vt:lpstr>
      <vt:lpstr>Industrial Revolution</vt:lpstr>
      <vt:lpstr>Three Primary Theories</vt:lpstr>
      <vt:lpstr>Henry Fayol</vt:lpstr>
      <vt:lpstr>Functions of Management</vt:lpstr>
      <vt:lpstr>Frederick Taylor</vt:lpstr>
      <vt:lpstr>Max Weber</vt:lpstr>
      <vt:lpstr>Bureaucracy</vt:lpstr>
      <vt:lpstr>Commonalities of the Theories</vt:lpstr>
      <vt:lpstr>Essentials of Organisation</vt:lpstr>
      <vt:lpstr>Levels of Management</vt:lpstr>
      <vt:lpstr>Organisational Structure</vt:lpstr>
      <vt:lpstr>Span of Control</vt:lpstr>
      <vt:lpstr>Chain of Command</vt:lpstr>
      <vt:lpstr>Organisational Structure</vt:lpstr>
      <vt:lpstr>Geographic Structure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58</cp:revision>
  <cp:lastPrinted>1601-01-01T00:00:00Z</cp:lastPrinted>
  <dcterms:created xsi:type="dcterms:W3CDTF">2020-07-09T15:12:46Z</dcterms:created>
  <dcterms:modified xsi:type="dcterms:W3CDTF">2020-11-02T13:24:06Z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