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414" r:id="rId2"/>
    <p:sldId id="404" r:id="rId3"/>
    <p:sldId id="711" r:id="rId4"/>
    <p:sldId id="712" r:id="rId5"/>
    <p:sldId id="406" r:id="rId6"/>
    <p:sldId id="411" r:id="rId7"/>
    <p:sldId id="408" r:id="rId8"/>
    <p:sldId id="409" r:id="rId9"/>
    <p:sldId id="713" r:id="rId10"/>
    <p:sldId id="410" r:id="rId11"/>
    <p:sldId id="710" r:id="rId12"/>
    <p:sldId id="412" r:id="rId13"/>
    <p:sldId id="413" r:id="rId14"/>
    <p:sldId id="415" r:id="rId15"/>
    <p:sldId id="416" r:id="rId16"/>
    <p:sldId id="417" r:id="rId17"/>
    <p:sldId id="709" r:id="rId18"/>
    <p:sldId id="419" r:id="rId19"/>
    <p:sldId id="653" r:id="rId20"/>
    <p:sldId id="654" r:id="rId21"/>
    <p:sldId id="656" r:id="rId22"/>
    <p:sldId id="418" r:id="rId23"/>
    <p:sldId id="657" r:id="rId24"/>
    <p:sldId id="420" r:id="rId25"/>
    <p:sldId id="421" r:id="rId26"/>
    <p:sldId id="658" r:id="rId27"/>
    <p:sldId id="422" r:id="rId28"/>
    <p:sldId id="423" r:id="rId29"/>
    <p:sldId id="659" r:id="rId30"/>
    <p:sldId id="426" r:id="rId31"/>
    <p:sldId id="424" r:id="rId32"/>
    <p:sldId id="425" r:id="rId33"/>
    <p:sldId id="550" r:id="rId34"/>
    <p:sldId id="551" r:id="rId35"/>
    <p:sldId id="643" r:id="rId36"/>
    <p:sldId id="660" r:id="rId37"/>
    <p:sldId id="644" r:id="rId38"/>
    <p:sldId id="645" r:id="rId39"/>
    <p:sldId id="310" r:id="rId40"/>
    <p:sldId id="708"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oleObject" Target="file:///F:\e%20learnings\E_learnings\Bond%20valuati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Prof.%20Yogesh%20Chauhan.DESKTOP-BCNV58V\AppData\Local\Temp\Rar$DIa8568.33465\ZCYC_NSS_060919.xls"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tx>
            <c:v>Bond price</c:v>
          </c:tx>
          <c:spPr>
            <a:ln w="28575" cap="rnd">
              <a:solidFill>
                <a:schemeClr val="accent2"/>
              </a:solidFill>
              <a:round/>
            </a:ln>
            <a:effectLst/>
          </c:spPr>
          <c:marker>
            <c:symbol val="none"/>
          </c:marker>
          <c:cat>
            <c:numRef>
              <c:f>'Value of bond'!$E$3:$E$15</c:f>
              <c:numCache>
                <c:formatCode>0%</c:formatCode>
                <c:ptCount val="13"/>
                <c:pt idx="0">
                  <c:v>0.01</c:v>
                </c:pt>
                <c:pt idx="1">
                  <c:v>0.02</c:v>
                </c:pt>
                <c:pt idx="2">
                  <c:v>0.03</c:v>
                </c:pt>
                <c:pt idx="3">
                  <c:v>0.04</c:v>
                </c:pt>
                <c:pt idx="4">
                  <c:v>0.05</c:v>
                </c:pt>
                <c:pt idx="5">
                  <c:v>0.06</c:v>
                </c:pt>
                <c:pt idx="6">
                  <c:v>7.0000000000000007E-2</c:v>
                </c:pt>
                <c:pt idx="7">
                  <c:v>0.08</c:v>
                </c:pt>
                <c:pt idx="8">
                  <c:v>0.09</c:v>
                </c:pt>
                <c:pt idx="9">
                  <c:v>0.1</c:v>
                </c:pt>
                <c:pt idx="10">
                  <c:v>0.11</c:v>
                </c:pt>
                <c:pt idx="11">
                  <c:v>0.12</c:v>
                </c:pt>
                <c:pt idx="12">
                  <c:v>0.13</c:v>
                </c:pt>
              </c:numCache>
            </c:numRef>
          </c:cat>
          <c:val>
            <c:numRef>
              <c:f>'Value of bond'!$F$3:$F$15</c:f>
              <c:numCache>
                <c:formatCode>0.00</c:formatCode>
                <c:ptCount val="13"/>
                <c:pt idx="0">
                  <c:v>130.81928836971446</c:v>
                </c:pt>
                <c:pt idx="1">
                  <c:v>125.2170083704975</c:v>
                </c:pt>
                <c:pt idx="2">
                  <c:v>119.92172626429621</c:v>
                </c:pt>
                <c:pt idx="3">
                  <c:v>114.91360480890431</c:v>
                </c:pt>
                <c:pt idx="4">
                  <c:v>110.17427017598243</c:v>
                </c:pt>
                <c:pt idx="5">
                  <c:v>105.68669111051372</c:v>
                </c:pt>
                <c:pt idx="6">
                  <c:v>101.43506910258165</c:v>
                </c:pt>
                <c:pt idx="7">
                  <c:v>97.404738475899251</c:v>
                </c:pt>
                <c:pt idx="8">
                  <c:v>93.58207541546966</c:v>
                </c:pt>
                <c:pt idx="9">
                  <c:v>89.954415061067607</c:v>
                </c:pt>
                <c:pt idx="10">
                  <c:v>86.509975885579451</c:v>
                </c:pt>
                <c:pt idx="11">
                  <c:v>83.237790659095722</c:v>
                </c:pt>
                <c:pt idx="12">
                  <c:v>80.127643372283728</c:v>
                </c:pt>
              </c:numCache>
            </c:numRef>
          </c:val>
          <c:smooth val="0"/>
          <c:extLst>
            <c:ext xmlns:c16="http://schemas.microsoft.com/office/drawing/2014/chart" uri="{C3380CC4-5D6E-409C-BE32-E72D297353CC}">
              <c16:uniqueId val="{00000000-30DF-454B-A6EA-2BB64105BAAD}"/>
            </c:ext>
          </c:extLst>
        </c:ser>
        <c:dLbls>
          <c:showLegendKey val="0"/>
          <c:showVal val="0"/>
          <c:showCatName val="0"/>
          <c:showSerName val="0"/>
          <c:showPercent val="0"/>
          <c:showBubbleSize val="0"/>
        </c:dLbls>
        <c:smooth val="0"/>
        <c:axId val="507251359"/>
        <c:axId val="1074540527"/>
      </c:lineChart>
      <c:catAx>
        <c:axId val="507251359"/>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dirty="0"/>
                  <a:t>Interest</a:t>
                </a:r>
                <a:r>
                  <a:rPr lang="en-US" sz="2400" baseline="0" dirty="0"/>
                  <a:t> rate</a:t>
                </a:r>
                <a:endParaRPr lang="en-US" sz="2400" dirty="0"/>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074540527"/>
        <c:crosses val="autoZero"/>
        <c:auto val="1"/>
        <c:lblAlgn val="ctr"/>
        <c:lblOffset val="100"/>
        <c:noMultiLvlLbl val="0"/>
      </c:catAx>
      <c:valAx>
        <c:axId val="1074540527"/>
        <c:scaling>
          <c:orientation val="minMax"/>
          <c:min val="7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Bond price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07251359"/>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v>ZCYC</c:v>
          </c:tx>
          <c:spPr>
            <a:ln w="28575" cap="rnd">
              <a:solidFill>
                <a:schemeClr val="accent2"/>
              </a:solidFill>
              <a:round/>
            </a:ln>
            <a:effectLst/>
          </c:spPr>
          <c:marker>
            <c:symbol val="none"/>
          </c:marker>
          <c:cat>
            <c:numRef>
              <c:f>'ZCYC comparison'!$A$9:$A$89</c:f>
              <c:numCache>
                <c:formatCode>0.0</c:formatCode>
                <c:ptCount val="81"/>
                <c:pt idx="0">
                  <c:v>2.7397260273972603E-3</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20</c:v>
                </c:pt>
                <c:pt idx="41">
                  <c:v>20.5</c:v>
                </c:pt>
                <c:pt idx="42">
                  <c:v>21</c:v>
                </c:pt>
                <c:pt idx="43">
                  <c:v>21.5</c:v>
                </c:pt>
                <c:pt idx="44">
                  <c:v>22</c:v>
                </c:pt>
                <c:pt idx="45">
                  <c:v>22.5</c:v>
                </c:pt>
                <c:pt idx="46">
                  <c:v>23</c:v>
                </c:pt>
                <c:pt idx="47">
                  <c:v>23.5</c:v>
                </c:pt>
                <c:pt idx="48">
                  <c:v>24</c:v>
                </c:pt>
                <c:pt idx="49">
                  <c:v>24.5</c:v>
                </c:pt>
                <c:pt idx="50">
                  <c:v>25</c:v>
                </c:pt>
                <c:pt idx="51">
                  <c:v>25.5</c:v>
                </c:pt>
                <c:pt idx="52">
                  <c:v>26</c:v>
                </c:pt>
                <c:pt idx="53">
                  <c:v>26.5</c:v>
                </c:pt>
                <c:pt idx="54">
                  <c:v>27</c:v>
                </c:pt>
                <c:pt idx="55">
                  <c:v>27.5</c:v>
                </c:pt>
                <c:pt idx="56">
                  <c:v>28</c:v>
                </c:pt>
                <c:pt idx="57">
                  <c:v>28.5</c:v>
                </c:pt>
                <c:pt idx="58">
                  <c:v>29</c:v>
                </c:pt>
                <c:pt idx="59">
                  <c:v>29.5</c:v>
                </c:pt>
                <c:pt idx="60">
                  <c:v>30</c:v>
                </c:pt>
                <c:pt idx="61">
                  <c:v>30.5</c:v>
                </c:pt>
                <c:pt idx="62">
                  <c:v>31</c:v>
                </c:pt>
                <c:pt idx="63">
                  <c:v>31.5</c:v>
                </c:pt>
                <c:pt idx="64">
                  <c:v>32</c:v>
                </c:pt>
                <c:pt idx="65">
                  <c:v>32.5</c:v>
                </c:pt>
                <c:pt idx="66">
                  <c:v>33</c:v>
                </c:pt>
                <c:pt idx="67">
                  <c:v>33.5</c:v>
                </c:pt>
                <c:pt idx="68">
                  <c:v>34</c:v>
                </c:pt>
                <c:pt idx="69">
                  <c:v>34.5</c:v>
                </c:pt>
                <c:pt idx="70">
                  <c:v>35</c:v>
                </c:pt>
                <c:pt idx="71">
                  <c:v>35.5</c:v>
                </c:pt>
                <c:pt idx="72">
                  <c:v>36</c:v>
                </c:pt>
                <c:pt idx="73">
                  <c:v>36.5</c:v>
                </c:pt>
                <c:pt idx="74">
                  <c:v>37</c:v>
                </c:pt>
                <c:pt idx="75">
                  <c:v>37.5</c:v>
                </c:pt>
                <c:pt idx="76">
                  <c:v>38</c:v>
                </c:pt>
                <c:pt idx="77">
                  <c:v>38.5</c:v>
                </c:pt>
                <c:pt idx="78">
                  <c:v>39</c:v>
                </c:pt>
                <c:pt idx="79">
                  <c:v>39.5</c:v>
                </c:pt>
                <c:pt idx="80">
                  <c:v>40</c:v>
                </c:pt>
              </c:numCache>
            </c:numRef>
          </c:cat>
          <c:val>
            <c:numRef>
              <c:f>'ZCYC comparison'!$B$9:$B$89</c:f>
              <c:numCache>
                <c:formatCode>0.00</c:formatCode>
                <c:ptCount val="81"/>
                <c:pt idx="0">
                  <c:v>5.3199642410931611</c:v>
                </c:pt>
                <c:pt idx="1">
                  <c:v>5.3931057838457566</c:v>
                </c:pt>
                <c:pt idx="2">
                  <c:v>5.4773749705107955</c:v>
                </c:pt>
                <c:pt idx="3">
                  <c:v>5.5681634764057719</c:v>
                </c:pt>
                <c:pt idx="4">
                  <c:v>5.6621771018650655</c:v>
                </c:pt>
                <c:pt idx="5">
                  <c:v>5.7568923303913433</c:v>
                </c:pt>
                <c:pt idx="6">
                  <c:v>5.8504082200026701</c:v>
                </c:pt>
                <c:pt idx="7">
                  <c:v>5.9413242539193467</c:v>
                </c:pt>
                <c:pt idx="8">
                  <c:v>6.0286398376995241</c:v>
                </c:pt>
                <c:pt idx="9">
                  <c:v>6.1116718218697006</c:v>
                </c:pt>
                <c:pt idx="10">
                  <c:v>6.1899870127175323</c:v>
                </c:pt>
                <c:pt idx="11">
                  <c:v>6.2633471258694389</c:v>
                </c:pt>
                <c:pt idx="12">
                  <c:v>6.3316640516917744</c:v>
                </c:pt>
                <c:pt idx="13">
                  <c:v>6.3949636504110554</c:v>
                </c:pt>
                <c:pt idx="14">
                  <c:v>6.4533565883047395</c:v>
                </c:pt>
                <c:pt idx="15">
                  <c:v>6.5070149729765854</c:v>
                </c:pt>
                <c:pt idx="16">
                  <c:v>6.556153752892329</c:v>
                </c:pt>
                <c:pt idx="17">
                  <c:v>6.6010160201879335</c:v>
                </c:pt>
                <c:pt idx="18">
                  <c:v>6.6418615015003031</c:v>
                </c:pt>
                <c:pt idx="19">
                  <c:v>6.6789576436318772</c:v>
                </c:pt>
                <c:pt idx="20">
                  <c:v>6.712572802985493</c:v>
                </c:pt>
                <c:pt idx="21">
                  <c:v>6.7429711330552173</c:v>
                </c:pt>
                <c:pt idx="22">
                  <c:v>6.7704088355030558</c:v>
                </c:pt>
                <c:pt idx="23">
                  <c:v>6.7951314997453016</c:v>
                </c:pt>
                <c:pt idx="24">
                  <c:v>6.8173723054183348</c:v>
                </c:pt>
                <c:pt idx="25">
                  <c:v>6.837350903196949</c:v>
                </c:pt>
                <c:pt idx="26">
                  <c:v>6.8552728235509903</c:v>
                </c:pt>
                <c:pt idx="27">
                  <c:v>6.8713292912875223</c:v>
                </c:pt>
                <c:pt idx="28">
                  <c:v>6.8856973470949443</c:v>
                </c:pt>
                <c:pt idx="29">
                  <c:v>6.8985401965885824</c:v>
                </c:pt>
                <c:pt idx="30">
                  <c:v>6.9100077232324493</c:v>
                </c:pt>
                <c:pt idx="31">
                  <c:v>6.9202371145479376</c:v>
                </c:pt>
                <c:pt idx="32">
                  <c:v>6.9293535616949651</c:v>
                </c:pt>
                <c:pt idx="33">
                  <c:v>6.9374710012246315</c:v>
                </c:pt>
                <c:pt idx="34">
                  <c:v>6.9446928748900518</c:v>
                </c:pt>
                <c:pt idx="35">
                  <c:v>6.9511128891440155</c:v>
                </c:pt>
                <c:pt idx="36">
                  <c:v>6.9568157605828684</c:v>
                </c:pt>
                <c:pt idx="37">
                  <c:v>6.961877937310911</c:v>
                </c:pt>
                <c:pt idx="38">
                  <c:v>6.9663682891617329</c:v>
                </c:pt>
                <c:pt idx="39">
                  <c:v>6.9703487620577826</c:v>
                </c:pt>
                <c:pt idx="40">
                  <c:v>6.9738749936299476</c:v>
                </c:pt>
                <c:pt idx="41">
                  <c:v>6.976996888648344</c:v>
                </c:pt>
                <c:pt idx="42">
                  <c:v>6.9797591539115018</c:v>
                </c:pt>
                <c:pt idx="43">
                  <c:v>6.982201793067615</c:v>
                </c:pt>
                <c:pt idx="44">
                  <c:v>6.9843605624512648</c:v>
                </c:pt>
                <c:pt idx="45">
                  <c:v>6.9862673894556693</c:v>
                </c:pt>
                <c:pt idx="46">
                  <c:v>6.987950755259412</c:v>
                </c:pt>
                <c:pt idx="47">
                  <c:v>6.9894360439173422</c:v>
                </c:pt>
                <c:pt idx="48">
                  <c:v>6.9907458599313284</c:v>
                </c:pt>
                <c:pt idx="49">
                  <c:v>6.9919003164574907</c:v>
                </c:pt>
                <c:pt idx="50">
                  <c:v>6.9929172962978416</c:v>
                </c:pt>
                <c:pt idx="51">
                  <c:v>6.9938126877787177</c:v>
                </c:pt>
                <c:pt idx="52">
                  <c:v>6.994600597546107</c:v>
                </c:pt>
                <c:pt idx="53">
                  <c:v>6.9952935422167846</c:v>
                </c:pt>
                <c:pt idx="54">
                  <c:v>6.9959026207209156</c:v>
                </c:pt>
                <c:pt idx="55">
                  <c:v>6.9964376690608727</c:v>
                </c:pt>
                <c:pt idx="56">
                  <c:v>6.9969073990968074</c:v>
                </c:pt>
                <c:pt idx="57">
                  <c:v>6.9973195228546876</c:v>
                </c:pt>
                <c:pt idx="58">
                  <c:v>6.9976808637394257</c:v>
                </c:pt>
                <c:pt idx="59">
                  <c:v>6.997997455925856</c:v>
                </c:pt>
                <c:pt idx="60">
                  <c:v>6.9982746330951029</c:v>
                </c:pt>
                <c:pt idx="61">
                  <c:v>6.99851710758373</c:v>
                </c:pt>
                <c:pt idx="62">
                  <c:v>6.998729040918878</c:v>
                </c:pt>
                <c:pt idx="63">
                  <c:v>6.9989141066242926</c:v>
                </c:pt>
                <c:pt idx="64">
                  <c:v>6.9990755461000029</c:v>
                </c:pt>
                <c:pt idx="65">
                  <c:v>6.9992162183023865</c:v>
                </c:pt>
                <c:pt idx="66">
                  <c:v>6.9993386438812033</c:v>
                </c:pt>
                <c:pt idx="67">
                  <c:v>6.999445044365709</c:v>
                </c:pt>
                <c:pt idx="68">
                  <c:v>6.9995373769330618</c:v>
                </c:pt>
                <c:pt idx="69">
                  <c:v>6.9996173652383282</c:v>
                </c:pt>
                <c:pt idx="70">
                  <c:v>6.9996865267364141</c:v>
                </c:pt>
                <c:pt idx="71">
                  <c:v>6.9997461968817722</c:v>
                </c:pt>
                <c:pt idx="72">
                  <c:v>6.9997975505513939</c:v>
                </c:pt>
                <c:pt idx="73">
                  <c:v>6.9998416210001349</c:v>
                </c:pt>
                <c:pt idx="74">
                  <c:v>6.9998793166245692</c:v>
                </c:pt>
                <c:pt idx="75">
                  <c:v>6.999911435781863</c:v>
                </c:pt>
                <c:pt idx="76">
                  <c:v>6.999938679883547</c:v>
                </c:pt>
                <c:pt idx="77">
                  <c:v>6.9999616649600878</c:v>
                </c:pt>
                <c:pt idx="78">
                  <c:v>6.9999809318706427</c:v>
                </c:pt>
                <c:pt idx="79">
                  <c:v>6.9999969553132289</c:v>
                </c:pt>
                <c:pt idx="80">
                  <c:v>7.0000101517731661</c:v>
                </c:pt>
              </c:numCache>
            </c:numRef>
          </c:val>
          <c:smooth val="0"/>
          <c:extLst>
            <c:ext xmlns:c16="http://schemas.microsoft.com/office/drawing/2014/chart" uri="{C3380CC4-5D6E-409C-BE32-E72D297353CC}">
              <c16:uniqueId val="{00000000-7505-40B4-9849-038C790F3B58}"/>
            </c:ext>
          </c:extLst>
        </c:ser>
        <c:dLbls>
          <c:showLegendKey val="0"/>
          <c:showVal val="0"/>
          <c:showCatName val="0"/>
          <c:showSerName val="0"/>
          <c:showPercent val="0"/>
          <c:showBubbleSize val="0"/>
        </c:dLbls>
        <c:smooth val="0"/>
        <c:axId val="68908032"/>
        <c:axId val="2083146176"/>
      </c:lineChart>
      <c:catAx>
        <c:axId val="68908032"/>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b="1" i="0" u="none" strike="noStrike" baseline="0" dirty="0">
                    <a:effectLst/>
                  </a:rPr>
                  <a:t>Maturity (Yrs)</a:t>
                </a:r>
                <a:r>
                  <a:rPr lang="en-US" sz="1600" b="0" i="0" u="none" strike="noStrike" baseline="0" dirty="0"/>
                  <a:t> </a:t>
                </a:r>
                <a:endParaRPr lang="en-US" sz="1600" dirty="0"/>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83146176"/>
        <c:crosses val="autoZero"/>
        <c:auto val="1"/>
        <c:lblAlgn val="ctr"/>
        <c:lblOffset val="100"/>
        <c:noMultiLvlLbl val="0"/>
      </c:catAx>
      <c:valAx>
        <c:axId val="2083146176"/>
        <c:scaling>
          <c:orientation val="minMax"/>
          <c:min val="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a:t>Yield</a:t>
                </a:r>
              </a:p>
            </c:rich>
          </c:tx>
          <c:layout>
            <c:manualLayout>
              <c:xMode val="edge"/>
              <c:yMode val="edge"/>
              <c:x val="2.5000000000000001E-2"/>
              <c:y val="0.35758457276173805"/>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890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D963A7-CB32-4217-9A3B-4AAEF6170C86}" type="datetimeFigureOut">
              <a:rPr lang="en-US" smtClean="0"/>
              <a:t>4/5/2020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5AEA5A-2AF0-49AF-BFDF-B87E9A331A97}" type="slidenum">
              <a:rPr lang="en-US" smtClean="0"/>
              <a:t>‹#›</a:t>
            </a:fld>
            <a:endParaRPr lang="en-US" dirty="0"/>
          </a:p>
        </p:txBody>
      </p:sp>
    </p:spTree>
    <p:extLst>
      <p:ext uri="{BB962C8B-B14F-4D97-AF65-F5344CB8AC3E}">
        <p14:creationId xmlns:p14="http://schemas.microsoft.com/office/powerpoint/2010/main" val="2173935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1.nseindia.com/products/content/debt/corp_bonds/cbm_reporting_homepage.ht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ountryeconomy.com/bonds/india"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markets.businessinsider.com/bonds/finder?borrower=&amp;maturity=longterm&amp;yield=20&amp;bondtype=&amp;coupon=&amp;currency=&amp;rating=&amp;country="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https://www1.nseindia.com/products/content/debt/corp_bonds/cbm_reporting_homepage.htm</a:t>
            </a:r>
            <a:endParaRPr lang="en-US" dirty="0"/>
          </a:p>
        </p:txBody>
      </p:sp>
      <p:sp>
        <p:nvSpPr>
          <p:cNvPr id="4" name="Slide Number Placeholder 3"/>
          <p:cNvSpPr>
            <a:spLocks noGrp="1"/>
          </p:cNvSpPr>
          <p:nvPr>
            <p:ph type="sldNum" sz="quarter" idx="5"/>
          </p:nvPr>
        </p:nvSpPr>
        <p:spPr/>
        <p:txBody>
          <a:bodyPr/>
          <a:lstStyle/>
          <a:p>
            <a:fld id="{7E3F1FCA-59A3-4DFD-B4F8-2C7343A4FE07}" type="slidenum">
              <a:rPr lang="en-US" smtClean="0"/>
              <a:t>3</a:t>
            </a:fld>
            <a:endParaRPr lang="en-US" dirty="0"/>
          </a:p>
        </p:txBody>
      </p:sp>
    </p:spTree>
    <p:extLst>
      <p:ext uri="{BB962C8B-B14F-4D97-AF65-F5344CB8AC3E}">
        <p14:creationId xmlns:p14="http://schemas.microsoft.com/office/powerpoint/2010/main" val="2318369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https://countryeconomy.com/bonds/india</a:t>
            </a:r>
            <a:r>
              <a:rPr lang="en-US" dirty="0"/>
              <a:t> </a:t>
            </a:r>
          </a:p>
        </p:txBody>
      </p:sp>
      <p:sp>
        <p:nvSpPr>
          <p:cNvPr id="4" name="Slide Number Placeholder 3"/>
          <p:cNvSpPr>
            <a:spLocks noGrp="1"/>
          </p:cNvSpPr>
          <p:nvPr>
            <p:ph type="sldNum" sz="quarter" idx="5"/>
          </p:nvPr>
        </p:nvSpPr>
        <p:spPr/>
        <p:txBody>
          <a:bodyPr/>
          <a:lstStyle/>
          <a:p>
            <a:fld id="{7E3F1FCA-59A3-4DFD-B4F8-2C7343A4FE07}" type="slidenum">
              <a:rPr lang="en-US" smtClean="0"/>
              <a:t>7</a:t>
            </a:fld>
            <a:endParaRPr lang="en-US" dirty="0"/>
          </a:p>
        </p:txBody>
      </p:sp>
    </p:spTree>
    <p:extLst>
      <p:ext uri="{BB962C8B-B14F-4D97-AF65-F5344CB8AC3E}">
        <p14:creationId xmlns:p14="http://schemas.microsoft.com/office/powerpoint/2010/main" val="1367146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https://markets.businessinsider.com/bonds/finder?borrower=&amp;maturity=longterm&amp;yield=20&amp;bondtype=&amp;coupon=&amp;currency=&amp;rating=&amp;country=</a:t>
            </a:r>
            <a:endParaRPr lang="en-US" dirty="0"/>
          </a:p>
        </p:txBody>
      </p:sp>
      <p:sp>
        <p:nvSpPr>
          <p:cNvPr id="4" name="Slide Number Placeholder 3"/>
          <p:cNvSpPr>
            <a:spLocks noGrp="1"/>
          </p:cNvSpPr>
          <p:nvPr>
            <p:ph type="sldNum" sz="quarter" idx="5"/>
          </p:nvPr>
        </p:nvSpPr>
        <p:spPr/>
        <p:txBody>
          <a:bodyPr/>
          <a:lstStyle/>
          <a:p>
            <a:fld id="{7E3F1FCA-59A3-4DFD-B4F8-2C7343A4FE07}" type="slidenum">
              <a:rPr lang="en-US" smtClean="0"/>
              <a:t>11</a:t>
            </a:fld>
            <a:endParaRPr lang="en-US" dirty="0"/>
          </a:p>
        </p:txBody>
      </p:sp>
    </p:spTree>
    <p:extLst>
      <p:ext uri="{BB962C8B-B14F-4D97-AF65-F5344CB8AC3E}">
        <p14:creationId xmlns:p14="http://schemas.microsoft.com/office/powerpoint/2010/main" val="3381454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3F1FCA-59A3-4DFD-B4F8-2C7343A4FE07}" type="slidenum">
              <a:rPr lang="en-US" smtClean="0"/>
              <a:t>15</a:t>
            </a:fld>
            <a:endParaRPr lang="en-US" dirty="0"/>
          </a:p>
        </p:txBody>
      </p:sp>
    </p:spTree>
    <p:extLst>
      <p:ext uri="{BB962C8B-B14F-4D97-AF65-F5344CB8AC3E}">
        <p14:creationId xmlns:p14="http://schemas.microsoft.com/office/powerpoint/2010/main" val="3676628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27997-D916-49B4-8E0E-77D759BB15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75999ED-E9E5-4D39-B33B-871379D508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35FAB9-3B2A-45BD-98E2-39FC3C1DE868}"/>
              </a:ext>
            </a:extLst>
          </p:cNvPr>
          <p:cNvSpPr>
            <a:spLocks noGrp="1"/>
          </p:cNvSpPr>
          <p:nvPr>
            <p:ph type="dt" sz="half" idx="10"/>
          </p:nvPr>
        </p:nvSpPr>
        <p:spPr/>
        <p:txBody>
          <a:bodyPr/>
          <a:lstStyle/>
          <a:p>
            <a:fld id="{A784CB20-A832-4AE9-A3E0-1E65B415B6E1}" type="datetimeFigureOut">
              <a:rPr lang="en-US" smtClean="0"/>
              <a:t>4/5/2020</a:t>
            </a:fld>
            <a:endParaRPr lang="en-US" dirty="0"/>
          </a:p>
        </p:txBody>
      </p:sp>
      <p:sp>
        <p:nvSpPr>
          <p:cNvPr id="5" name="Footer Placeholder 4">
            <a:extLst>
              <a:ext uri="{FF2B5EF4-FFF2-40B4-BE49-F238E27FC236}">
                <a16:creationId xmlns:a16="http://schemas.microsoft.com/office/drawing/2014/main" id="{C911FE7B-7A27-48BA-A101-22F03A6CC3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6A33912-0DBA-4ED5-9938-A0F3EC7CA53C}"/>
              </a:ext>
            </a:extLst>
          </p:cNvPr>
          <p:cNvSpPr>
            <a:spLocks noGrp="1"/>
          </p:cNvSpPr>
          <p:nvPr>
            <p:ph type="sldNum" sz="quarter" idx="12"/>
          </p:nvPr>
        </p:nvSpPr>
        <p:spPr/>
        <p:txBody>
          <a:bodyPr/>
          <a:lstStyle/>
          <a:p>
            <a:fld id="{C465B20F-C9A4-4C67-B2C7-C4B79F81B670}" type="slidenum">
              <a:rPr lang="en-US" smtClean="0"/>
              <a:t>‹#›</a:t>
            </a:fld>
            <a:endParaRPr lang="en-US" dirty="0"/>
          </a:p>
        </p:txBody>
      </p:sp>
    </p:spTree>
    <p:extLst>
      <p:ext uri="{BB962C8B-B14F-4D97-AF65-F5344CB8AC3E}">
        <p14:creationId xmlns:p14="http://schemas.microsoft.com/office/powerpoint/2010/main" val="3462855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BF36B-2C79-451C-9FB7-4BEF140769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D1DE78-D9F4-4ADA-BBB0-D0C950E9CF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A896A6-8D60-4299-8ED2-0625944EA10A}"/>
              </a:ext>
            </a:extLst>
          </p:cNvPr>
          <p:cNvSpPr>
            <a:spLocks noGrp="1"/>
          </p:cNvSpPr>
          <p:nvPr>
            <p:ph type="dt" sz="half" idx="10"/>
          </p:nvPr>
        </p:nvSpPr>
        <p:spPr/>
        <p:txBody>
          <a:bodyPr/>
          <a:lstStyle/>
          <a:p>
            <a:fld id="{A784CB20-A832-4AE9-A3E0-1E65B415B6E1}" type="datetimeFigureOut">
              <a:rPr lang="en-US" smtClean="0"/>
              <a:t>4/5/2020</a:t>
            </a:fld>
            <a:endParaRPr lang="en-US" dirty="0"/>
          </a:p>
        </p:txBody>
      </p:sp>
      <p:sp>
        <p:nvSpPr>
          <p:cNvPr id="5" name="Footer Placeholder 4">
            <a:extLst>
              <a:ext uri="{FF2B5EF4-FFF2-40B4-BE49-F238E27FC236}">
                <a16:creationId xmlns:a16="http://schemas.microsoft.com/office/drawing/2014/main" id="{7DDCD02F-55D9-4F9F-9C7B-9CC90E5DE14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34C5A0D-DD87-4CF8-BC04-0F4E39E15B9C}"/>
              </a:ext>
            </a:extLst>
          </p:cNvPr>
          <p:cNvSpPr>
            <a:spLocks noGrp="1"/>
          </p:cNvSpPr>
          <p:nvPr>
            <p:ph type="sldNum" sz="quarter" idx="12"/>
          </p:nvPr>
        </p:nvSpPr>
        <p:spPr/>
        <p:txBody>
          <a:bodyPr/>
          <a:lstStyle/>
          <a:p>
            <a:fld id="{C465B20F-C9A4-4C67-B2C7-C4B79F81B670}" type="slidenum">
              <a:rPr lang="en-US" smtClean="0"/>
              <a:t>‹#›</a:t>
            </a:fld>
            <a:endParaRPr lang="en-US" dirty="0"/>
          </a:p>
        </p:txBody>
      </p:sp>
      <p:pic>
        <p:nvPicPr>
          <p:cNvPr id="7" name="Picture 4" descr="Image result for iim raipur logo">
            <a:extLst>
              <a:ext uri="{FF2B5EF4-FFF2-40B4-BE49-F238E27FC236}">
                <a16:creationId xmlns:a16="http://schemas.microsoft.com/office/drawing/2014/main" id="{AAFA9D3A-E673-4384-BA7C-D3C35B1F1B7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74086" y="0"/>
            <a:ext cx="1817914" cy="1689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70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4EF36-D28D-405A-AFEA-54CE5F33C4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490E2A-0BFF-4443-A1F5-2FA1A935A1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FE8992-D928-4A1D-8F0C-C6FA6B8BFFE0}"/>
              </a:ext>
            </a:extLst>
          </p:cNvPr>
          <p:cNvSpPr>
            <a:spLocks noGrp="1"/>
          </p:cNvSpPr>
          <p:nvPr>
            <p:ph type="dt" sz="half" idx="10"/>
          </p:nvPr>
        </p:nvSpPr>
        <p:spPr/>
        <p:txBody>
          <a:bodyPr/>
          <a:lstStyle/>
          <a:p>
            <a:fld id="{A784CB20-A832-4AE9-A3E0-1E65B415B6E1}" type="datetimeFigureOut">
              <a:rPr lang="en-US" smtClean="0"/>
              <a:t>4/5/2020</a:t>
            </a:fld>
            <a:endParaRPr lang="en-US" dirty="0"/>
          </a:p>
        </p:txBody>
      </p:sp>
      <p:sp>
        <p:nvSpPr>
          <p:cNvPr id="5" name="Footer Placeholder 4">
            <a:extLst>
              <a:ext uri="{FF2B5EF4-FFF2-40B4-BE49-F238E27FC236}">
                <a16:creationId xmlns:a16="http://schemas.microsoft.com/office/drawing/2014/main" id="{33CFF76F-F76E-483C-9447-B43C5FAA49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C1BC91-797D-4045-AC1B-DC13D98013AD}"/>
              </a:ext>
            </a:extLst>
          </p:cNvPr>
          <p:cNvSpPr>
            <a:spLocks noGrp="1"/>
          </p:cNvSpPr>
          <p:nvPr>
            <p:ph type="sldNum" sz="quarter" idx="12"/>
          </p:nvPr>
        </p:nvSpPr>
        <p:spPr/>
        <p:txBody>
          <a:bodyPr/>
          <a:lstStyle/>
          <a:p>
            <a:fld id="{C465B20F-C9A4-4C67-B2C7-C4B79F81B670}" type="slidenum">
              <a:rPr lang="en-US" smtClean="0"/>
              <a:t>‹#›</a:t>
            </a:fld>
            <a:endParaRPr lang="en-US" dirty="0"/>
          </a:p>
        </p:txBody>
      </p:sp>
    </p:spTree>
    <p:extLst>
      <p:ext uri="{BB962C8B-B14F-4D97-AF65-F5344CB8AC3E}">
        <p14:creationId xmlns:p14="http://schemas.microsoft.com/office/powerpoint/2010/main" val="2901070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ABB08-52E8-445F-A5D4-A5A37422AB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0FB84D-549A-48D4-AE35-4F99860989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70ED270-6DA0-4EDE-861C-AE27F5E955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38A12C-0274-4058-9368-845DAF4E1983}"/>
              </a:ext>
            </a:extLst>
          </p:cNvPr>
          <p:cNvSpPr>
            <a:spLocks noGrp="1"/>
          </p:cNvSpPr>
          <p:nvPr>
            <p:ph type="dt" sz="half" idx="10"/>
          </p:nvPr>
        </p:nvSpPr>
        <p:spPr/>
        <p:txBody>
          <a:bodyPr/>
          <a:lstStyle/>
          <a:p>
            <a:fld id="{A784CB20-A832-4AE9-A3E0-1E65B415B6E1}" type="datetimeFigureOut">
              <a:rPr lang="en-US" smtClean="0"/>
              <a:t>4/5/2020</a:t>
            </a:fld>
            <a:endParaRPr lang="en-US" dirty="0"/>
          </a:p>
        </p:txBody>
      </p:sp>
      <p:sp>
        <p:nvSpPr>
          <p:cNvPr id="6" name="Footer Placeholder 5">
            <a:extLst>
              <a:ext uri="{FF2B5EF4-FFF2-40B4-BE49-F238E27FC236}">
                <a16:creationId xmlns:a16="http://schemas.microsoft.com/office/drawing/2014/main" id="{CB9DCE69-63B4-454F-A044-C7E9A992350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3022B71-30CB-40B6-95F5-E8D78D771BCE}"/>
              </a:ext>
            </a:extLst>
          </p:cNvPr>
          <p:cNvSpPr>
            <a:spLocks noGrp="1"/>
          </p:cNvSpPr>
          <p:nvPr>
            <p:ph type="sldNum" sz="quarter" idx="12"/>
          </p:nvPr>
        </p:nvSpPr>
        <p:spPr/>
        <p:txBody>
          <a:bodyPr/>
          <a:lstStyle/>
          <a:p>
            <a:fld id="{C465B20F-C9A4-4C67-B2C7-C4B79F81B670}" type="slidenum">
              <a:rPr lang="en-US" smtClean="0"/>
              <a:t>‹#›</a:t>
            </a:fld>
            <a:endParaRPr lang="en-US" dirty="0"/>
          </a:p>
        </p:txBody>
      </p:sp>
    </p:spTree>
    <p:extLst>
      <p:ext uri="{BB962C8B-B14F-4D97-AF65-F5344CB8AC3E}">
        <p14:creationId xmlns:p14="http://schemas.microsoft.com/office/powerpoint/2010/main" val="1020022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DABB5-99AF-4D1E-A4D0-F103338AA1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04DE00-8AFF-4100-B667-0C98B1697D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F11CE4-2222-4C47-94A8-C2CCA4A9BB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358842-7154-4A12-B90C-F6BB234845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A9E875-C0EF-48C5-A14F-1B517BB4DA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77B312-F130-4C1A-8C7D-75FA9F629667}"/>
              </a:ext>
            </a:extLst>
          </p:cNvPr>
          <p:cNvSpPr>
            <a:spLocks noGrp="1"/>
          </p:cNvSpPr>
          <p:nvPr>
            <p:ph type="dt" sz="half" idx="10"/>
          </p:nvPr>
        </p:nvSpPr>
        <p:spPr/>
        <p:txBody>
          <a:bodyPr/>
          <a:lstStyle/>
          <a:p>
            <a:fld id="{A784CB20-A832-4AE9-A3E0-1E65B415B6E1}" type="datetimeFigureOut">
              <a:rPr lang="en-US" smtClean="0"/>
              <a:t>4/5/2020</a:t>
            </a:fld>
            <a:endParaRPr lang="en-US" dirty="0"/>
          </a:p>
        </p:txBody>
      </p:sp>
      <p:sp>
        <p:nvSpPr>
          <p:cNvPr id="8" name="Footer Placeholder 7">
            <a:extLst>
              <a:ext uri="{FF2B5EF4-FFF2-40B4-BE49-F238E27FC236}">
                <a16:creationId xmlns:a16="http://schemas.microsoft.com/office/drawing/2014/main" id="{2EA14EF7-8E42-44D4-B15B-75FC2654A81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63FEC97-F4C8-46F8-815F-0306B0B25190}"/>
              </a:ext>
            </a:extLst>
          </p:cNvPr>
          <p:cNvSpPr>
            <a:spLocks noGrp="1"/>
          </p:cNvSpPr>
          <p:nvPr>
            <p:ph type="sldNum" sz="quarter" idx="12"/>
          </p:nvPr>
        </p:nvSpPr>
        <p:spPr/>
        <p:txBody>
          <a:bodyPr/>
          <a:lstStyle/>
          <a:p>
            <a:fld id="{C465B20F-C9A4-4C67-B2C7-C4B79F81B670}" type="slidenum">
              <a:rPr lang="en-US" smtClean="0"/>
              <a:t>‹#›</a:t>
            </a:fld>
            <a:endParaRPr lang="en-US" dirty="0"/>
          </a:p>
        </p:txBody>
      </p:sp>
    </p:spTree>
    <p:extLst>
      <p:ext uri="{BB962C8B-B14F-4D97-AF65-F5344CB8AC3E}">
        <p14:creationId xmlns:p14="http://schemas.microsoft.com/office/powerpoint/2010/main" val="3629386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A09A0-A28D-44C9-9C8E-3A8809012B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979B76-6088-43ED-95F3-BEBDD8C4BA28}"/>
              </a:ext>
            </a:extLst>
          </p:cNvPr>
          <p:cNvSpPr>
            <a:spLocks noGrp="1"/>
          </p:cNvSpPr>
          <p:nvPr>
            <p:ph type="dt" sz="half" idx="10"/>
          </p:nvPr>
        </p:nvSpPr>
        <p:spPr/>
        <p:txBody>
          <a:bodyPr/>
          <a:lstStyle/>
          <a:p>
            <a:fld id="{A784CB20-A832-4AE9-A3E0-1E65B415B6E1}" type="datetimeFigureOut">
              <a:rPr lang="en-US" smtClean="0"/>
              <a:t>4/5/2020</a:t>
            </a:fld>
            <a:endParaRPr lang="en-US" dirty="0"/>
          </a:p>
        </p:txBody>
      </p:sp>
      <p:sp>
        <p:nvSpPr>
          <p:cNvPr id="4" name="Footer Placeholder 3">
            <a:extLst>
              <a:ext uri="{FF2B5EF4-FFF2-40B4-BE49-F238E27FC236}">
                <a16:creationId xmlns:a16="http://schemas.microsoft.com/office/drawing/2014/main" id="{5A52D53D-357B-4088-934E-15631A322D6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E81BEA2-534F-4FCF-B034-6915E48FBBA6}"/>
              </a:ext>
            </a:extLst>
          </p:cNvPr>
          <p:cNvSpPr>
            <a:spLocks noGrp="1"/>
          </p:cNvSpPr>
          <p:nvPr>
            <p:ph type="sldNum" sz="quarter" idx="12"/>
          </p:nvPr>
        </p:nvSpPr>
        <p:spPr/>
        <p:txBody>
          <a:bodyPr/>
          <a:lstStyle/>
          <a:p>
            <a:fld id="{C465B20F-C9A4-4C67-B2C7-C4B79F81B670}" type="slidenum">
              <a:rPr lang="en-US" smtClean="0"/>
              <a:t>‹#›</a:t>
            </a:fld>
            <a:endParaRPr lang="en-US" dirty="0"/>
          </a:p>
        </p:txBody>
      </p:sp>
    </p:spTree>
    <p:extLst>
      <p:ext uri="{BB962C8B-B14F-4D97-AF65-F5344CB8AC3E}">
        <p14:creationId xmlns:p14="http://schemas.microsoft.com/office/powerpoint/2010/main" val="3260350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8EAED9-2500-46EA-9E6B-ADF5A9588854}"/>
              </a:ext>
            </a:extLst>
          </p:cNvPr>
          <p:cNvSpPr>
            <a:spLocks noGrp="1"/>
          </p:cNvSpPr>
          <p:nvPr>
            <p:ph type="dt" sz="half" idx="10"/>
          </p:nvPr>
        </p:nvSpPr>
        <p:spPr/>
        <p:txBody>
          <a:bodyPr/>
          <a:lstStyle/>
          <a:p>
            <a:fld id="{A784CB20-A832-4AE9-A3E0-1E65B415B6E1}" type="datetimeFigureOut">
              <a:rPr lang="en-US" smtClean="0"/>
              <a:t>4/5/2020</a:t>
            </a:fld>
            <a:endParaRPr lang="en-US" dirty="0"/>
          </a:p>
        </p:txBody>
      </p:sp>
      <p:sp>
        <p:nvSpPr>
          <p:cNvPr id="3" name="Footer Placeholder 2">
            <a:extLst>
              <a:ext uri="{FF2B5EF4-FFF2-40B4-BE49-F238E27FC236}">
                <a16:creationId xmlns:a16="http://schemas.microsoft.com/office/drawing/2014/main" id="{80F9FC68-50F8-4876-B7A7-ABB7D4FE6D1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02A7DB8-0110-4DA8-A411-D8CA49E767D3}"/>
              </a:ext>
            </a:extLst>
          </p:cNvPr>
          <p:cNvSpPr>
            <a:spLocks noGrp="1"/>
          </p:cNvSpPr>
          <p:nvPr>
            <p:ph type="sldNum" sz="quarter" idx="12"/>
          </p:nvPr>
        </p:nvSpPr>
        <p:spPr/>
        <p:txBody>
          <a:bodyPr/>
          <a:lstStyle/>
          <a:p>
            <a:fld id="{C465B20F-C9A4-4C67-B2C7-C4B79F81B670}" type="slidenum">
              <a:rPr lang="en-US" smtClean="0"/>
              <a:t>‹#›</a:t>
            </a:fld>
            <a:endParaRPr lang="en-US" dirty="0"/>
          </a:p>
        </p:txBody>
      </p:sp>
    </p:spTree>
    <p:extLst>
      <p:ext uri="{BB962C8B-B14F-4D97-AF65-F5344CB8AC3E}">
        <p14:creationId xmlns:p14="http://schemas.microsoft.com/office/powerpoint/2010/main" val="3289419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9DFC8-5545-43BB-9362-0E3B07962D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9F6A10-240C-4FA5-A166-0B848F5D44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47E265-3494-4588-B36F-340C812B2A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CE2D47-0CF6-430F-A993-14AC620D2766}"/>
              </a:ext>
            </a:extLst>
          </p:cNvPr>
          <p:cNvSpPr>
            <a:spLocks noGrp="1"/>
          </p:cNvSpPr>
          <p:nvPr>
            <p:ph type="dt" sz="half" idx="10"/>
          </p:nvPr>
        </p:nvSpPr>
        <p:spPr/>
        <p:txBody>
          <a:bodyPr/>
          <a:lstStyle/>
          <a:p>
            <a:fld id="{A784CB20-A832-4AE9-A3E0-1E65B415B6E1}" type="datetimeFigureOut">
              <a:rPr lang="en-US" smtClean="0"/>
              <a:t>4/5/2020</a:t>
            </a:fld>
            <a:endParaRPr lang="en-US" dirty="0"/>
          </a:p>
        </p:txBody>
      </p:sp>
      <p:sp>
        <p:nvSpPr>
          <p:cNvPr id="6" name="Footer Placeholder 5">
            <a:extLst>
              <a:ext uri="{FF2B5EF4-FFF2-40B4-BE49-F238E27FC236}">
                <a16:creationId xmlns:a16="http://schemas.microsoft.com/office/drawing/2014/main" id="{CF3986DB-EC4D-43C1-A18E-EEB73FFABD2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575BA23-1ABE-4219-AEFF-E4E9DAFDB0D7}"/>
              </a:ext>
            </a:extLst>
          </p:cNvPr>
          <p:cNvSpPr>
            <a:spLocks noGrp="1"/>
          </p:cNvSpPr>
          <p:nvPr>
            <p:ph type="sldNum" sz="quarter" idx="12"/>
          </p:nvPr>
        </p:nvSpPr>
        <p:spPr/>
        <p:txBody>
          <a:bodyPr/>
          <a:lstStyle/>
          <a:p>
            <a:fld id="{C465B20F-C9A4-4C67-B2C7-C4B79F81B670}" type="slidenum">
              <a:rPr lang="en-US" smtClean="0"/>
              <a:t>‹#›</a:t>
            </a:fld>
            <a:endParaRPr lang="en-US" dirty="0"/>
          </a:p>
        </p:txBody>
      </p:sp>
    </p:spTree>
    <p:extLst>
      <p:ext uri="{BB962C8B-B14F-4D97-AF65-F5344CB8AC3E}">
        <p14:creationId xmlns:p14="http://schemas.microsoft.com/office/powerpoint/2010/main" val="4197490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DDE44-F88D-44B4-A248-AB28D90632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E34958-EAB5-44FC-9D5D-AAB085D8A6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6537600-3D21-4FA4-BF44-11DC8F8568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550AB6-64B2-4AAA-936C-6F42F5C1C739}"/>
              </a:ext>
            </a:extLst>
          </p:cNvPr>
          <p:cNvSpPr>
            <a:spLocks noGrp="1"/>
          </p:cNvSpPr>
          <p:nvPr>
            <p:ph type="dt" sz="half" idx="10"/>
          </p:nvPr>
        </p:nvSpPr>
        <p:spPr/>
        <p:txBody>
          <a:bodyPr/>
          <a:lstStyle/>
          <a:p>
            <a:fld id="{A784CB20-A832-4AE9-A3E0-1E65B415B6E1}" type="datetimeFigureOut">
              <a:rPr lang="en-US" smtClean="0"/>
              <a:t>4/5/2020</a:t>
            </a:fld>
            <a:endParaRPr lang="en-US" dirty="0"/>
          </a:p>
        </p:txBody>
      </p:sp>
      <p:sp>
        <p:nvSpPr>
          <p:cNvPr id="6" name="Footer Placeholder 5">
            <a:extLst>
              <a:ext uri="{FF2B5EF4-FFF2-40B4-BE49-F238E27FC236}">
                <a16:creationId xmlns:a16="http://schemas.microsoft.com/office/drawing/2014/main" id="{94B9CE59-B7AE-47C0-8814-26B6B2C5B6A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B2DF0B5-CEB7-4D4C-BF3B-F3EE312911D5}"/>
              </a:ext>
            </a:extLst>
          </p:cNvPr>
          <p:cNvSpPr>
            <a:spLocks noGrp="1"/>
          </p:cNvSpPr>
          <p:nvPr>
            <p:ph type="sldNum" sz="quarter" idx="12"/>
          </p:nvPr>
        </p:nvSpPr>
        <p:spPr/>
        <p:txBody>
          <a:bodyPr/>
          <a:lstStyle/>
          <a:p>
            <a:fld id="{C465B20F-C9A4-4C67-B2C7-C4B79F81B670}" type="slidenum">
              <a:rPr lang="en-US" smtClean="0"/>
              <a:t>‹#›</a:t>
            </a:fld>
            <a:endParaRPr lang="en-US" dirty="0"/>
          </a:p>
        </p:txBody>
      </p:sp>
    </p:spTree>
    <p:extLst>
      <p:ext uri="{BB962C8B-B14F-4D97-AF65-F5344CB8AC3E}">
        <p14:creationId xmlns:p14="http://schemas.microsoft.com/office/powerpoint/2010/main" val="2028384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32449-2BB5-4BDB-B8FC-0CE382E553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1F21B0-56D8-46B4-8035-EF2DDA16BD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7EA023-1DAD-444B-85D2-8A50C4A165DE}"/>
              </a:ext>
            </a:extLst>
          </p:cNvPr>
          <p:cNvSpPr>
            <a:spLocks noGrp="1"/>
          </p:cNvSpPr>
          <p:nvPr>
            <p:ph type="dt" sz="half" idx="10"/>
          </p:nvPr>
        </p:nvSpPr>
        <p:spPr/>
        <p:txBody>
          <a:bodyPr/>
          <a:lstStyle/>
          <a:p>
            <a:fld id="{A784CB20-A832-4AE9-A3E0-1E65B415B6E1}" type="datetimeFigureOut">
              <a:rPr lang="en-US" smtClean="0"/>
              <a:t>4/5/2020</a:t>
            </a:fld>
            <a:endParaRPr lang="en-US" dirty="0"/>
          </a:p>
        </p:txBody>
      </p:sp>
      <p:sp>
        <p:nvSpPr>
          <p:cNvPr id="5" name="Footer Placeholder 4">
            <a:extLst>
              <a:ext uri="{FF2B5EF4-FFF2-40B4-BE49-F238E27FC236}">
                <a16:creationId xmlns:a16="http://schemas.microsoft.com/office/drawing/2014/main" id="{DC18242C-BCB7-480C-87E6-0C2825FC2C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42653BF-78C3-4331-A2F6-9A6470A5C552}"/>
              </a:ext>
            </a:extLst>
          </p:cNvPr>
          <p:cNvSpPr>
            <a:spLocks noGrp="1"/>
          </p:cNvSpPr>
          <p:nvPr>
            <p:ph type="sldNum" sz="quarter" idx="12"/>
          </p:nvPr>
        </p:nvSpPr>
        <p:spPr/>
        <p:txBody>
          <a:bodyPr/>
          <a:lstStyle/>
          <a:p>
            <a:fld id="{C465B20F-C9A4-4C67-B2C7-C4B79F81B670}" type="slidenum">
              <a:rPr lang="en-US" smtClean="0"/>
              <a:t>‹#›</a:t>
            </a:fld>
            <a:endParaRPr lang="en-US" dirty="0"/>
          </a:p>
        </p:txBody>
      </p:sp>
    </p:spTree>
    <p:extLst>
      <p:ext uri="{BB962C8B-B14F-4D97-AF65-F5344CB8AC3E}">
        <p14:creationId xmlns:p14="http://schemas.microsoft.com/office/powerpoint/2010/main" val="1791126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852676-25E9-4B6A-8D7C-08E3D744E1B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5D2334-DB1A-4AA7-9BF0-0FEA977D5E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19E2E7-3F43-44D4-893A-4666B6D09695}"/>
              </a:ext>
            </a:extLst>
          </p:cNvPr>
          <p:cNvSpPr>
            <a:spLocks noGrp="1"/>
          </p:cNvSpPr>
          <p:nvPr>
            <p:ph type="dt" sz="half" idx="10"/>
          </p:nvPr>
        </p:nvSpPr>
        <p:spPr/>
        <p:txBody>
          <a:bodyPr/>
          <a:lstStyle/>
          <a:p>
            <a:fld id="{A784CB20-A832-4AE9-A3E0-1E65B415B6E1}" type="datetimeFigureOut">
              <a:rPr lang="en-US" smtClean="0"/>
              <a:t>4/5/2020</a:t>
            </a:fld>
            <a:endParaRPr lang="en-US" dirty="0"/>
          </a:p>
        </p:txBody>
      </p:sp>
      <p:sp>
        <p:nvSpPr>
          <p:cNvPr id="5" name="Footer Placeholder 4">
            <a:extLst>
              <a:ext uri="{FF2B5EF4-FFF2-40B4-BE49-F238E27FC236}">
                <a16:creationId xmlns:a16="http://schemas.microsoft.com/office/drawing/2014/main" id="{FBA21E55-DB16-4E7A-9DF3-F6BA87F085B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52FF80E-EC68-4073-8560-476B82BD3F90}"/>
              </a:ext>
            </a:extLst>
          </p:cNvPr>
          <p:cNvSpPr>
            <a:spLocks noGrp="1"/>
          </p:cNvSpPr>
          <p:nvPr>
            <p:ph type="sldNum" sz="quarter" idx="12"/>
          </p:nvPr>
        </p:nvSpPr>
        <p:spPr/>
        <p:txBody>
          <a:bodyPr/>
          <a:lstStyle/>
          <a:p>
            <a:fld id="{C465B20F-C9A4-4C67-B2C7-C4B79F81B670}" type="slidenum">
              <a:rPr lang="en-US" smtClean="0"/>
              <a:t>‹#›</a:t>
            </a:fld>
            <a:endParaRPr lang="en-US" dirty="0"/>
          </a:p>
        </p:txBody>
      </p:sp>
    </p:spTree>
    <p:extLst>
      <p:ext uri="{BB962C8B-B14F-4D97-AF65-F5344CB8AC3E}">
        <p14:creationId xmlns:p14="http://schemas.microsoft.com/office/powerpoint/2010/main" val="619113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C0516E-F451-4729-9F2C-11AA0C552F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116361-5DBD-4330-B5CF-11011F843C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6F9C97-4FFB-475B-840A-7C3B8D6389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84CB20-A832-4AE9-A3E0-1E65B415B6E1}" type="datetimeFigureOut">
              <a:rPr lang="en-US" smtClean="0"/>
              <a:t>4/5/2020</a:t>
            </a:fld>
            <a:endParaRPr lang="en-US" dirty="0"/>
          </a:p>
        </p:txBody>
      </p:sp>
      <p:sp>
        <p:nvSpPr>
          <p:cNvPr id="5" name="Footer Placeholder 4">
            <a:extLst>
              <a:ext uri="{FF2B5EF4-FFF2-40B4-BE49-F238E27FC236}">
                <a16:creationId xmlns:a16="http://schemas.microsoft.com/office/drawing/2014/main" id="{38FE5B14-F30D-4312-BF8F-CEC3B3DF8A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3E74BA5-5089-467B-8745-24BFCE7107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65B20F-C9A4-4C67-B2C7-C4B79F81B670}" type="slidenum">
              <a:rPr lang="en-US" smtClean="0"/>
              <a:t>‹#›</a:t>
            </a:fld>
            <a:endParaRPr lang="en-US" dirty="0"/>
          </a:p>
        </p:txBody>
      </p:sp>
    </p:spTree>
    <p:extLst>
      <p:ext uri="{BB962C8B-B14F-4D97-AF65-F5344CB8AC3E}">
        <p14:creationId xmlns:p14="http://schemas.microsoft.com/office/powerpoint/2010/main" val="1950658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markets.businessinsider.com/bonds/9_000-frontier-communications-Bond-2031-us17453baj08" TargetMode="External"/><Relationship Id="rId13" Type="http://schemas.openxmlformats.org/officeDocument/2006/relationships/hyperlink" Target="https://markets.businessinsider.com/bonds/mexikomn-bonos_201747_serm-Bond-2047-mx0mgo000102" TargetMode="External"/><Relationship Id="rId3" Type="http://schemas.openxmlformats.org/officeDocument/2006/relationships/hyperlink" Target="https://markets.businessinsider.com/bonds/amazoncom_incdl-notes_201717-37_regs-Bond-2037-usu02320ah94" TargetMode="External"/><Relationship Id="rId7" Type="http://schemas.openxmlformats.org/officeDocument/2006/relationships/hyperlink" Target="https://markets.businessinsider.com/bonds/10_000-ecuador-republik-Bond-2030-xs0115743519" TargetMode="External"/><Relationship Id="rId12" Type="http://schemas.openxmlformats.org/officeDocument/2006/relationships/hyperlink" Target="https://markets.businessinsider.com/bonds/6_375-jc-penney-Bond-2036-us708130ac31"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markets.businessinsider.com/bonds/3_859-bank-of-new-york-mellon-luxembourg-the-Bond-2099-xs0357998268" TargetMode="External"/><Relationship Id="rId11" Type="http://schemas.openxmlformats.org/officeDocument/2006/relationships/hyperlink" Target="https://markets.businessinsider.com/bonds/7_400-jc-penney-Bond-2037-us708160bs43" TargetMode="External"/><Relationship Id="rId5" Type="http://schemas.openxmlformats.org/officeDocument/2006/relationships/hyperlink" Target="https://markets.businessinsider.com/bonds/argentinien-_republikdl-bonds_201717-2117_regs-Bond-2117-usp04808an44" TargetMode="External"/><Relationship Id="rId10" Type="http://schemas.openxmlformats.org/officeDocument/2006/relationships/hyperlink" Target="https://markets.businessinsider.com/bonds/hypo-tirol-bank-Bond-2043-at0000332853" TargetMode="External"/><Relationship Id="rId4" Type="http://schemas.openxmlformats.org/officeDocument/2006/relationships/hyperlink" Target="https://markets.businessinsider.com/bonds/argentinien-_republikdl-bonos_201735-37-Bond-2037-ararge320416" TargetMode="External"/><Relationship Id="rId9" Type="http://schemas.openxmlformats.org/officeDocument/2006/relationships/hyperlink" Target="https://markets.businessinsider.com/bonds/great-hall-mortgages-no1-Bond-2039-xs0288630121" TargetMode="External"/><Relationship Id="rId14" Type="http://schemas.openxmlformats.org/officeDocument/2006/relationships/hyperlink" Target="https://markets.businessinsider.com/bonds/6_200-noble-holding-international-Bond-2040-us65504lad91"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beta.nseindia.com/market-data/debt-market-reporting-corporate-bonds-traded-on-exchang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A8D22-9D46-461F-B863-D688AE690C45}"/>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Valuing Bonds</a:t>
            </a:r>
            <a:endParaRPr lang="en-US" dirty="0"/>
          </a:p>
        </p:txBody>
      </p:sp>
      <p:sp>
        <p:nvSpPr>
          <p:cNvPr id="3" name="Subtitle 2">
            <a:extLst>
              <a:ext uri="{FF2B5EF4-FFF2-40B4-BE49-F238E27FC236}">
                <a16:creationId xmlns:a16="http://schemas.microsoft.com/office/drawing/2014/main" id="{6B455F84-5652-455E-B9CD-7D2A991BF579}"/>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992708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CAE60-6967-4EA3-9EAC-26BE0BDCD69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Valuing Bonds</a:t>
            </a:r>
          </a:p>
        </p:txBody>
      </p:sp>
      <p:sp>
        <p:nvSpPr>
          <p:cNvPr id="3" name="Content Placeholder 2">
            <a:extLst>
              <a:ext uri="{FF2B5EF4-FFF2-40B4-BE49-F238E27FC236}">
                <a16:creationId xmlns:a16="http://schemas.microsoft.com/office/drawing/2014/main" id="{6D1B2DB0-C74B-4F34-9339-D43BCA655FAD}"/>
              </a:ext>
            </a:extLst>
          </p:cNvPr>
          <p:cNvSpPr>
            <a:spLocks noGrp="1"/>
          </p:cNvSpPr>
          <p:nvPr>
            <p:ph idx="1"/>
          </p:nvPr>
        </p:nvSpPr>
        <p:spPr>
          <a:xfrm>
            <a:off x="633046" y="1392726"/>
            <a:ext cx="10720754" cy="5275360"/>
          </a:xfrm>
        </p:spPr>
        <p:txBody>
          <a:bodyPr>
            <a:normAutofit/>
          </a:bodyPr>
          <a:lstStyle/>
          <a:p>
            <a:pPr algn="just"/>
            <a:r>
              <a:rPr lang="en-US" sz="2400" dirty="0">
                <a:latin typeface="Times New Roman" panose="02020603050405020304" pitchFamily="18" charset="0"/>
                <a:cs typeface="Times New Roman" panose="02020603050405020304" pitchFamily="18" charset="0"/>
              </a:rPr>
              <a:t>Bonds, like the world suggests, binds the borrow to the lender in a contract. </a:t>
            </a:r>
          </a:p>
          <a:p>
            <a:pPr algn="just"/>
            <a:r>
              <a:rPr lang="en-US" sz="2400" dirty="0">
                <a:latin typeface="Times New Roman" panose="02020603050405020304" pitchFamily="18" charset="0"/>
                <a:cs typeface="Times New Roman" panose="02020603050405020304" pitchFamily="18" charset="0"/>
              </a:rPr>
              <a:t>An explicit IOU (I owe you): a promise to pay money in the future in return for the money borrowed. </a:t>
            </a:r>
          </a:p>
          <a:p>
            <a:pPr algn="just"/>
            <a:r>
              <a:rPr lang="en-US" sz="2400" dirty="0">
                <a:latin typeface="Times New Roman" panose="02020603050405020304" pitchFamily="18" charset="0"/>
                <a:cs typeface="Times New Roman" panose="02020603050405020304" pitchFamily="18" charset="0"/>
              </a:rPr>
              <a:t>Key Bond Characteristics</a:t>
            </a:r>
          </a:p>
          <a:p>
            <a:pPr lvl="1" algn="just"/>
            <a:r>
              <a:rPr lang="en-US" b="1" dirty="0">
                <a:latin typeface="Times New Roman" panose="02020603050405020304" pitchFamily="18" charset="0"/>
                <a:cs typeface="Times New Roman" panose="02020603050405020304" pitchFamily="18" charset="0"/>
              </a:rPr>
              <a:t>Face Value: </a:t>
            </a:r>
            <a:r>
              <a:rPr lang="en-US" dirty="0">
                <a:latin typeface="Times New Roman" panose="02020603050405020304" pitchFamily="18" charset="0"/>
                <a:cs typeface="Times New Roman" panose="02020603050405020304" pitchFamily="18" charset="0"/>
              </a:rPr>
              <a:t>The face value (also known as the par value) of a bond is the price at which the bond is sold to investors when first issued; it is also the price at which the bond is redeemed at maturity. </a:t>
            </a:r>
          </a:p>
          <a:p>
            <a:pPr lvl="1" algn="just"/>
            <a:r>
              <a:rPr lang="en-US" b="1" dirty="0">
                <a:latin typeface="Times New Roman" panose="02020603050405020304" pitchFamily="18" charset="0"/>
                <a:cs typeface="Times New Roman" panose="02020603050405020304" pitchFamily="18" charset="0"/>
              </a:rPr>
              <a:t>Coupon Rate</a:t>
            </a:r>
            <a:r>
              <a:rPr lang="en-US" dirty="0">
                <a:latin typeface="Times New Roman" panose="02020603050405020304" pitchFamily="18" charset="0"/>
                <a:cs typeface="Times New Roman" panose="02020603050405020304" pitchFamily="18" charset="0"/>
              </a:rPr>
              <a:t>: The periodic interest payments promised to bond holders are computed as a fixed </a:t>
            </a:r>
            <a:r>
              <a:rPr lang="en-US" i="1" dirty="0">
                <a:latin typeface="Times New Roman" panose="02020603050405020304" pitchFamily="18" charset="0"/>
                <a:cs typeface="Times New Roman" panose="02020603050405020304" pitchFamily="18" charset="0"/>
              </a:rPr>
              <a:t>percentage</a:t>
            </a:r>
            <a:r>
              <a:rPr lang="en-US" dirty="0">
                <a:latin typeface="Times New Roman" panose="02020603050405020304" pitchFamily="18" charset="0"/>
                <a:cs typeface="Times New Roman" panose="02020603050405020304" pitchFamily="18" charset="0"/>
              </a:rPr>
              <a:t> of the bond’s face value; this percentage is known as the </a:t>
            </a:r>
            <a:r>
              <a:rPr lang="en-US" i="1" dirty="0">
                <a:latin typeface="Times New Roman" panose="02020603050405020304" pitchFamily="18" charset="0"/>
                <a:cs typeface="Times New Roman" panose="02020603050405020304" pitchFamily="18" charset="0"/>
              </a:rPr>
              <a:t>coupon rate</a:t>
            </a:r>
            <a:r>
              <a:rPr lang="en-US" dirty="0">
                <a:latin typeface="Times New Roman" panose="02020603050405020304" pitchFamily="18" charset="0"/>
                <a:cs typeface="Times New Roman" panose="02020603050405020304" pitchFamily="18" charset="0"/>
              </a:rPr>
              <a:t>.</a:t>
            </a:r>
          </a:p>
          <a:p>
            <a:pPr lvl="1" algn="just"/>
            <a:r>
              <a:rPr lang="en-US" b="1" dirty="0">
                <a:latin typeface="Times New Roman" panose="02020603050405020304" pitchFamily="18" charset="0"/>
                <a:cs typeface="Times New Roman" panose="02020603050405020304" pitchFamily="18" charset="0"/>
              </a:rPr>
              <a:t>Maturity:</a:t>
            </a:r>
            <a:r>
              <a:rPr lang="en-US" dirty="0">
                <a:latin typeface="Times New Roman" panose="02020603050405020304" pitchFamily="18" charset="0"/>
                <a:cs typeface="Times New Roman" panose="02020603050405020304" pitchFamily="18" charset="0"/>
              </a:rPr>
              <a:t> A bond’s maturity is the length of time until the principal is scheduled to be repaid.</a:t>
            </a:r>
          </a:p>
          <a:p>
            <a:pPr lvl="1" algn="just"/>
            <a:endParaRPr lang="en-US"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47959F55-1F96-4371-8532-DFFBE3363E1C}"/>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262541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FE422-E9B3-42EC-87D0-DC90D9CD152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Indian bond market</a:t>
            </a:r>
          </a:p>
        </p:txBody>
      </p:sp>
      <p:graphicFrame>
        <p:nvGraphicFramePr>
          <p:cNvPr id="5" name="Content Placeholder 4">
            <a:extLst>
              <a:ext uri="{FF2B5EF4-FFF2-40B4-BE49-F238E27FC236}">
                <a16:creationId xmlns:a16="http://schemas.microsoft.com/office/drawing/2014/main" id="{BF760DA5-AF07-42EA-8211-ED287F591DA9}"/>
              </a:ext>
            </a:extLst>
          </p:cNvPr>
          <p:cNvGraphicFramePr>
            <a:graphicFrameLocks noGrp="1"/>
          </p:cNvGraphicFramePr>
          <p:nvPr>
            <p:ph idx="1"/>
          </p:nvPr>
        </p:nvGraphicFramePr>
        <p:xfrm>
          <a:off x="838199" y="1773101"/>
          <a:ext cx="10837984" cy="7376751"/>
        </p:xfrm>
        <a:graphic>
          <a:graphicData uri="http://schemas.openxmlformats.org/drawingml/2006/table">
            <a:tbl>
              <a:tblPr>
                <a:tableStyleId>{5940675A-B579-460E-94D1-54222C63F5DA}</a:tableStyleId>
              </a:tblPr>
              <a:tblGrid>
                <a:gridCol w="1354748">
                  <a:extLst>
                    <a:ext uri="{9D8B030D-6E8A-4147-A177-3AD203B41FA5}">
                      <a16:colId xmlns:a16="http://schemas.microsoft.com/office/drawing/2014/main" val="2208998563"/>
                    </a:ext>
                  </a:extLst>
                </a:gridCol>
                <a:gridCol w="1354748">
                  <a:extLst>
                    <a:ext uri="{9D8B030D-6E8A-4147-A177-3AD203B41FA5}">
                      <a16:colId xmlns:a16="http://schemas.microsoft.com/office/drawing/2014/main" val="2987196972"/>
                    </a:ext>
                  </a:extLst>
                </a:gridCol>
                <a:gridCol w="1354748">
                  <a:extLst>
                    <a:ext uri="{9D8B030D-6E8A-4147-A177-3AD203B41FA5}">
                      <a16:colId xmlns:a16="http://schemas.microsoft.com/office/drawing/2014/main" val="1164448893"/>
                    </a:ext>
                  </a:extLst>
                </a:gridCol>
                <a:gridCol w="1354748">
                  <a:extLst>
                    <a:ext uri="{9D8B030D-6E8A-4147-A177-3AD203B41FA5}">
                      <a16:colId xmlns:a16="http://schemas.microsoft.com/office/drawing/2014/main" val="1915400872"/>
                    </a:ext>
                  </a:extLst>
                </a:gridCol>
                <a:gridCol w="1354748">
                  <a:extLst>
                    <a:ext uri="{9D8B030D-6E8A-4147-A177-3AD203B41FA5}">
                      <a16:colId xmlns:a16="http://schemas.microsoft.com/office/drawing/2014/main" val="1857075372"/>
                    </a:ext>
                  </a:extLst>
                </a:gridCol>
                <a:gridCol w="1354748">
                  <a:extLst>
                    <a:ext uri="{9D8B030D-6E8A-4147-A177-3AD203B41FA5}">
                      <a16:colId xmlns:a16="http://schemas.microsoft.com/office/drawing/2014/main" val="3997644937"/>
                    </a:ext>
                  </a:extLst>
                </a:gridCol>
                <a:gridCol w="1354748">
                  <a:extLst>
                    <a:ext uri="{9D8B030D-6E8A-4147-A177-3AD203B41FA5}">
                      <a16:colId xmlns:a16="http://schemas.microsoft.com/office/drawing/2014/main" val="2532608356"/>
                    </a:ext>
                  </a:extLst>
                </a:gridCol>
                <a:gridCol w="1354748">
                  <a:extLst>
                    <a:ext uri="{9D8B030D-6E8A-4147-A177-3AD203B41FA5}">
                      <a16:colId xmlns:a16="http://schemas.microsoft.com/office/drawing/2014/main" val="3218184321"/>
                    </a:ext>
                  </a:extLst>
                </a:gridCol>
              </a:tblGrid>
              <a:tr h="788286">
                <a:tc>
                  <a:txBody>
                    <a:bodyPr/>
                    <a:lstStyle/>
                    <a:p>
                      <a:pPr algn="ctr" fontAlgn="base"/>
                      <a:r>
                        <a:rPr lang="en-US" dirty="0">
                          <a:effectLst/>
                        </a:rPr>
                        <a:t>ISIN</a:t>
                      </a:r>
                      <a:endParaRPr lang="en-US" b="1" dirty="0">
                        <a:solidFill>
                          <a:srgbClr val="000000"/>
                        </a:solidFill>
                        <a:effectLst/>
                      </a:endParaRPr>
                    </a:p>
                  </a:txBody>
                  <a:tcPr marL="38100" marR="38100" marT="142875" marB="95250" anchor="ctr"/>
                </a:tc>
                <a:tc>
                  <a:txBody>
                    <a:bodyPr/>
                    <a:lstStyle/>
                    <a:p>
                      <a:pPr algn="ctr" fontAlgn="base"/>
                      <a:r>
                        <a:rPr lang="en-US" dirty="0">
                          <a:effectLst/>
                        </a:rPr>
                        <a:t>Descriptor</a:t>
                      </a:r>
                      <a:endParaRPr lang="en-US" b="1" dirty="0">
                        <a:solidFill>
                          <a:srgbClr val="000000"/>
                        </a:solidFill>
                        <a:effectLst/>
                      </a:endParaRPr>
                    </a:p>
                  </a:txBody>
                  <a:tcPr marL="38100" marR="38100" marT="142875" marB="95250" anchor="ctr"/>
                </a:tc>
                <a:tc>
                  <a:txBody>
                    <a:bodyPr/>
                    <a:lstStyle/>
                    <a:p>
                      <a:pPr algn="ctr" fontAlgn="base"/>
                      <a:r>
                        <a:rPr lang="en-US" dirty="0">
                          <a:effectLst/>
                        </a:rPr>
                        <a:t>Weighted</a:t>
                      </a:r>
                      <a:br>
                        <a:rPr lang="en-US" dirty="0">
                          <a:effectLst/>
                        </a:rPr>
                      </a:br>
                      <a:r>
                        <a:rPr lang="en-US" dirty="0">
                          <a:effectLst/>
                        </a:rPr>
                        <a:t>Average</a:t>
                      </a:r>
                      <a:br>
                        <a:rPr lang="en-US" dirty="0">
                          <a:effectLst/>
                        </a:rPr>
                      </a:br>
                      <a:r>
                        <a:rPr lang="en-US" dirty="0">
                          <a:effectLst/>
                        </a:rPr>
                        <a:t>Price (Rs.)</a:t>
                      </a:r>
                      <a:endParaRPr lang="en-US" b="1" dirty="0">
                        <a:solidFill>
                          <a:srgbClr val="000000"/>
                        </a:solidFill>
                        <a:effectLst/>
                      </a:endParaRPr>
                    </a:p>
                  </a:txBody>
                  <a:tcPr marL="38100" marR="38100" marT="142875" marB="95250" anchor="ctr"/>
                </a:tc>
                <a:tc>
                  <a:txBody>
                    <a:bodyPr/>
                    <a:lstStyle/>
                    <a:p>
                      <a:pPr algn="ctr" fontAlgn="base"/>
                      <a:r>
                        <a:rPr lang="en-US" dirty="0">
                          <a:effectLst/>
                        </a:rPr>
                        <a:t>Weighted</a:t>
                      </a:r>
                      <a:br>
                        <a:rPr lang="en-US" dirty="0">
                          <a:effectLst/>
                        </a:rPr>
                      </a:br>
                      <a:r>
                        <a:rPr lang="en-US" dirty="0">
                          <a:effectLst/>
                        </a:rPr>
                        <a:t>Average</a:t>
                      </a:r>
                      <a:br>
                        <a:rPr lang="en-US" dirty="0">
                          <a:effectLst/>
                        </a:rPr>
                      </a:br>
                      <a:r>
                        <a:rPr lang="en-US" dirty="0">
                          <a:effectLst/>
                        </a:rPr>
                        <a:t>Yield</a:t>
                      </a:r>
                      <a:br>
                        <a:rPr lang="en-US" dirty="0">
                          <a:effectLst/>
                        </a:rPr>
                      </a:br>
                      <a:r>
                        <a:rPr lang="en-US" dirty="0">
                          <a:effectLst/>
                        </a:rPr>
                        <a:t>(YTM) (%)</a:t>
                      </a:r>
                      <a:endParaRPr lang="en-US" b="1" dirty="0">
                        <a:solidFill>
                          <a:srgbClr val="000000"/>
                        </a:solidFill>
                        <a:effectLst/>
                      </a:endParaRPr>
                    </a:p>
                  </a:txBody>
                  <a:tcPr marL="38100" marR="38100" marT="142875" marB="95250" anchor="ctr"/>
                </a:tc>
                <a:tc>
                  <a:txBody>
                    <a:bodyPr/>
                    <a:lstStyle/>
                    <a:p>
                      <a:pPr algn="ctr" fontAlgn="base"/>
                      <a:r>
                        <a:rPr lang="en-US" dirty="0">
                          <a:effectLst/>
                        </a:rPr>
                        <a:t>No. of</a:t>
                      </a:r>
                      <a:br>
                        <a:rPr lang="en-US" dirty="0">
                          <a:effectLst/>
                        </a:rPr>
                      </a:br>
                      <a:r>
                        <a:rPr lang="en-US" dirty="0">
                          <a:effectLst/>
                        </a:rPr>
                        <a:t>Trades</a:t>
                      </a:r>
                      <a:endParaRPr lang="en-US" b="1" dirty="0">
                        <a:solidFill>
                          <a:srgbClr val="000000"/>
                        </a:solidFill>
                        <a:effectLst/>
                      </a:endParaRPr>
                    </a:p>
                  </a:txBody>
                  <a:tcPr marL="38100" marR="38100" marT="142875" marB="95250" anchor="ctr"/>
                </a:tc>
                <a:tc>
                  <a:txBody>
                    <a:bodyPr/>
                    <a:lstStyle/>
                    <a:p>
                      <a:pPr algn="ctr" fontAlgn="base"/>
                      <a:r>
                        <a:rPr lang="en-US" dirty="0">
                          <a:effectLst/>
                        </a:rPr>
                        <a:t>Total Trade Value</a:t>
                      </a:r>
                      <a:br>
                        <a:rPr lang="en-US" dirty="0">
                          <a:effectLst/>
                        </a:rPr>
                      </a:br>
                      <a:r>
                        <a:rPr lang="en-US" dirty="0">
                          <a:effectLst/>
                        </a:rPr>
                        <a:t>( in lacs)</a:t>
                      </a:r>
                      <a:endParaRPr lang="en-US" b="1" dirty="0">
                        <a:solidFill>
                          <a:srgbClr val="000000"/>
                        </a:solidFill>
                        <a:effectLst/>
                      </a:endParaRPr>
                    </a:p>
                  </a:txBody>
                  <a:tcPr marL="38100" marR="38100" marT="142875" marB="95250" anchor="ctr"/>
                </a:tc>
                <a:tc>
                  <a:txBody>
                    <a:bodyPr/>
                    <a:lstStyle/>
                    <a:p>
                      <a:pPr algn="ctr" fontAlgn="base"/>
                      <a:r>
                        <a:rPr lang="en-US" dirty="0">
                          <a:effectLst/>
                        </a:rPr>
                        <a:t>Last Trade Price</a:t>
                      </a:r>
                      <a:br>
                        <a:rPr lang="en-US" dirty="0">
                          <a:effectLst/>
                        </a:rPr>
                      </a:br>
                      <a:r>
                        <a:rPr lang="en-US" dirty="0">
                          <a:effectLst/>
                        </a:rPr>
                        <a:t>(in )</a:t>
                      </a:r>
                      <a:endParaRPr lang="en-US" b="1" dirty="0">
                        <a:solidFill>
                          <a:srgbClr val="000000"/>
                        </a:solidFill>
                        <a:effectLst/>
                      </a:endParaRPr>
                    </a:p>
                  </a:txBody>
                  <a:tcPr marL="38100" marR="38100" marT="142875" marB="95250" anchor="ctr"/>
                </a:tc>
                <a:tc>
                  <a:txBody>
                    <a:bodyPr/>
                    <a:lstStyle/>
                    <a:p>
                      <a:pPr algn="ctr" fontAlgn="base"/>
                      <a:r>
                        <a:rPr lang="en-US" dirty="0">
                          <a:effectLst/>
                        </a:rPr>
                        <a:t>Last Trade Yield</a:t>
                      </a:r>
                      <a:br>
                        <a:rPr lang="en-US" dirty="0">
                          <a:effectLst/>
                        </a:rPr>
                      </a:br>
                      <a:r>
                        <a:rPr lang="en-US" dirty="0">
                          <a:effectLst/>
                        </a:rPr>
                        <a:t>(Annualized) (%)</a:t>
                      </a:r>
                      <a:endParaRPr lang="en-US" b="1" dirty="0">
                        <a:solidFill>
                          <a:srgbClr val="000000"/>
                        </a:solidFill>
                        <a:effectLst/>
                      </a:endParaRPr>
                    </a:p>
                  </a:txBody>
                  <a:tcPr marL="38100" marR="38100" marT="142875" marB="95250" anchor="ctr"/>
                </a:tc>
                <a:extLst>
                  <a:ext uri="{0D108BD9-81ED-4DB2-BD59-A6C34878D82A}">
                    <a16:rowId xmlns:a16="http://schemas.microsoft.com/office/drawing/2014/main" val="1913221418"/>
                  </a:ext>
                </a:extLst>
              </a:tr>
              <a:tr h="788286">
                <a:tc>
                  <a:txBody>
                    <a:bodyPr/>
                    <a:lstStyle/>
                    <a:p>
                      <a:pPr algn="l" fontAlgn="base"/>
                      <a:r>
                        <a:rPr lang="en-US" sz="1200" dirty="0">
                          <a:effectLst/>
                        </a:rPr>
                        <a:t>INE001A07SG6</a:t>
                      </a:r>
                    </a:p>
                  </a:txBody>
                  <a:tcPr marL="10510" marR="10510" marT="18393" marB="13138" anchor="ctr"/>
                </a:tc>
                <a:tc>
                  <a:txBody>
                    <a:bodyPr/>
                    <a:lstStyle/>
                    <a:p>
                      <a:pPr algn="l" fontAlgn="base"/>
                      <a:r>
                        <a:rPr lang="en-US" sz="1200" dirty="0">
                          <a:effectLst/>
                        </a:rPr>
                        <a:t>HOUSING DEVELOPMENT FINANCE CORPORATION LTD SR W-008 7.35 NCD 10FB25 FVRS10LAC</a:t>
                      </a:r>
                    </a:p>
                  </a:txBody>
                  <a:tcPr marL="10510" marR="10510" marT="18393" marB="13138" anchor="ctr"/>
                </a:tc>
                <a:tc>
                  <a:txBody>
                    <a:bodyPr/>
                    <a:lstStyle/>
                    <a:p>
                      <a:pPr algn="r" fontAlgn="base"/>
                      <a:r>
                        <a:rPr lang="en-US" sz="1200" dirty="0">
                          <a:effectLst/>
                        </a:rPr>
                        <a:t>100.0348</a:t>
                      </a:r>
                    </a:p>
                  </a:txBody>
                  <a:tcPr marL="10510" marR="10510" marT="18393" marB="13138" anchor="ctr"/>
                </a:tc>
                <a:tc>
                  <a:txBody>
                    <a:bodyPr/>
                    <a:lstStyle/>
                    <a:p>
                      <a:pPr algn="r" fontAlgn="base"/>
                      <a:r>
                        <a:rPr lang="en-US" sz="1200" dirty="0">
                          <a:effectLst/>
                        </a:rPr>
                        <a:t>7.3250</a:t>
                      </a:r>
                    </a:p>
                  </a:txBody>
                  <a:tcPr marL="10510" marR="10510" marT="18393" marB="13138" anchor="ctr"/>
                </a:tc>
                <a:tc>
                  <a:txBody>
                    <a:bodyPr/>
                    <a:lstStyle/>
                    <a:p>
                      <a:pPr algn="r" fontAlgn="base"/>
                      <a:r>
                        <a:rPr lang="en-US" sz="1200" dirty="0">
                          <a:effectLst/>
                        </a:rPr>
                        <a:t>2</a:t>
                      </a:r>
                    </a:p>
                  </a:txBody>
                  <a:tcPr marL="10510" marR="10510" marT="18393" marB="13138" anchor="ctr"/>
                </a:tc>
                <a:tc>
                  <a:txBody>
                    <a:bodyPr/>
                    <a:lstStyle/>
                    <a:p>
                      <a:pPr algn="r" fontAlgn="base"/>
                      <a:r>
                        <a:rPr lang="en-US" sz="1200" u="none" strike="noStrike" dirty="0">
                          <a:effectLst/>
                        </a:rPr>
                        <a:t>5000.00</a:t>
                      </a:r>
                      <a:endParaRPr lang="en-US" sz="1200" dirty="0">
                        <a:effectLst/>
                      </a:endParaRPr>
                    </a:p>
                  </a:txBody>
                  <a:tcPr marL="10510" marR="10510" marT="18393" marB="13138" anchor="ctr"/>
                </a:tc>
                <a:tc>
                  <a:txBody>
                    <a:bodyPr/>
                    <a:lstStyle/>
                    <a:p>
                      <a:pPr algn="r" fontAlgn="base"/>
                      <a:r>
                        <a:rPr lang="en-US" sz="1200" dirty="0">
                          <a:effectLst/>
                        </a:rPr>
                        <a:t>100.1350</a:t>
                      </a:r>
                    </a:p>
                  </a:txBody>
                  <a:tcPr marL="10510" marR="10510" marT="18393" marB="13138" anchor="ctr"/>
                </a:tc>
                <a:tc>
                  <a:txBody>
                    <a:bodyPr/>
                    <a:lstStyle/>
                    <a:p>
                      <a:pPr algn="r" fontAlgn="base"/>
                      <a:r>
                        <a:rPr lang="en-US" sz="1200" dirty="0">
                          <a:effectLst/>
                        </a:rPr>
                        <a:t>7.3000</a:t>
                      </a:r>
                    </a:p>
                  </a:txBody>
                  <a:tcPr marL="10510" marR="10510" marT="18393" marB="13138" anchor="ctr"/>
                </a:tc>
                <a:extLst>
                  <a:ext uri="{0D108BD9-81ED-4DB2-BD59-A6C34878D82A}">
                    <a16:rowId xmlns:a16="http://schemas.microsoft.com/office/drawing/2014/main" val="3850108891"/>
                  </a:ext>
                </a:extLst>
              </a:tr>
              <a:tr h="788286">
                <a:tc>
                  <a:txBody>
                    <a:bodyPr/>
                    <a:lstStyle/>
                    <a:p>
                      <a:pPr algn="l" fontAlgn="base"/>
                      <a:r>
                        <a:rPr lang="en-US" sz="1200" dirty="0">
                          <a:effectLst/>
                        </a:rPr>
                        <a:t>INE115A07OQ2</a:t>
                      </a:r>
                    </a:p>
                  </a:txBody>
                  <a:tcPr marL="10510" marR="10510" marT="18393" marB="13138" anchor="ctr"/>
                </a:tc>
                <a:tc>
                  <a:txBody>
                    <a:bodyPr/>
                    <a:lstStyle/>
                    <a:p>
                      <a:pPr algn="l" fontAlgn="base"/>
                      <a:r>
                        <a:rPr lang="en-US" sz="1200" dirty="0">
                          <a:effectLst/>
                        </a:rPr>
                        <a:t>LIC HOUSING FINANCE LIMITED 396 7.45 NCD 10FB23 FVRS10LAC LOAUPTO25FB20</a:t>
                      </a:r>
                    </a:p>
                  </a:txBody>
                  <a:tcPr marL="10510" marR="10510" marT="18393" marB="13138" anchor="ctr"/>
                </a:tc>
                <a:tc>
                  <a:txBody>
                    <a:bodyPr/>
                    <a:lstStyle/>
                    <a:p>
                      <a:pPr algn="r" fontAlgn="base"/>
                      <a:r>
                        <a:rPr lang="en-US" sz="1200" dirty="0">
                          <a:effectLst/>
                        </a:rPr>
                        <a:t>100.0117</a:t>
                      </a:r>
                    </a:p>
                  </a:txBody>
                  <a:tcPr marL="10510" marR="10510" marT="18393" marB="13138" anchor="ctr"/>
                </a:tc>
                <a:tc>
                  <a:txBody>
                    <a:bodyPr/>
                    <a:lstStyle/>
                    <a:p>
                      <a:pPr algn="r" fontAlgn="base"/>
                      <a:r>
                        <a:rPr lang="en-US" sz="1200" dirty="0">
                          <a:effectLst/>
                        </a:rPr>
                        <a:t>7.4245</a:t>
                      </a:r>
                    </a:p>
                  </a:txBody>
                  <a:tcPr marL="10510" marR="10510" marT="18393" marB="13138" anchor="ctr"/>
                </a:tc>
                <a:tc>
                  <a:txBody>
                    <a:bodyPr/>
                    <a:lstStyle/>
                    <a:p>
                      <a:pPr algn="r" fontAlgn="base"/>
                      <a:r>
                        <a:rPr lang="en-US" sz="1200" dirty="0">
                          <a:effectLst/>
                        </a:rPr>
                        <a:t>5</a:t>
                      </a:r>
                    </a:p>
                  </a:txBody>
                  <a:tcPr marL="10510" marR="10510" marT="18393" marB="13138" anchor="ctr"/>
                </a:tc>
                <a:tc>
                  <a:txBody>
                    <a:bodyPr/>
                    <a:lstStyle/>
                    <a:p>
                      <a:pPr algn="r" fontAlgn="base"/>
                      <a:r>
                        <a:rPr lang="en-US" sz="1200" u="none" strike="noStrike" dirty="0">
                          <a:effectLst/>
                        </a:rPr>
                        <a:t>27500.00</a:t>
                      </a:r>
                      <a:endParaRPr lang="en-US" sz="1200" dirty="0">
                        <a:effectLst/>
                      </a:endParaRPr>
                    </a:p>
                  </a:txBody>
                  <a:tcPr marL="10510" marR="10510" marT="18393" marB="13138" anchor="ctr"/>
                </a:tc>
                <a:tc>
                  <a:txBody>
                    <a:bodyPr/>
                    <a:lstStyle/>
                    <a:p>
                      <a:pPr algn="r" fontAlgn="base"/>
                      <a:r>
                        <a:rPr lang="en-US" sz="1200" dirty="0">
                          <a:effectLst/>
                        </a:rPr>
                        <a:t>100.0728</a:t>
                      </a:r>
                    </a:p>
                  </a:txBody>
                  <a:tcPr marL="10510" marR="10510" marT="18393" marB="13138" anchor="ctr"/>
                </a:tc>
                <a:tc>
                  <a:txBody>
                    <a:bodyPr/>
                    <a:lstStyle/>
                    <a:p>
                      <a:pPr algn="r" fontAlgn="base"/>
                      <a:r>
                        <a:rPr lang="en-US" sz="1200" dirty="0">
                          <a:effectLst/>
                        </a:rPr>
                        <a:t>7.4000</a:t>
                      </a:r>
                    </a:p>
                  </a:txBody>
                  <a:tcPr marL="10510" marR="10510" marT="18393" marB="13138" anchor="ctr"/>
                </a:tc>
                <a:extLst>
                  <a:ext uri="{0D108BD9-81ED-4DB2-BD59-A6C34878D82A}">
                    <a16:rowId xmlns:a16="http://schemas.microsoft.com/office/drawing/2014/main" val="401129010"/>
                  </a:ext>
                </a:extLst>
              </a:tr>
              <a:tr h="636935">
                <a:tc>
                  <a:txBody>
                    <a:bodyPr/>
                    <a:lstStyle/>
                    <a:p>
                      <a:pPr algn="l" fontAlgn="base"/>
                      <a:r>
                        <a:rPr lang="en-US" sz="1200" dirty="0">
                          <a:effectLst/>
                        </a:rPr>
                        <a:t>INE756I07CX7</a:t>
                      </a:r>
                    </a:p>
                  </a:txBody>
                  <a:tcPr marL="10510" marR="10510" marT="18393" marB="13138" anchor="ctr"/>
                </a:tc>
                <a:tc>
                  <a:txBody>
                    <a:bodyPr/>
                    <a:lstStyle/>
                    <a:p>
                      <a:pPr algn="l" fontAlgn="base"/>
                      <a:r>
                        <a:rPr lang="en-US" sz="1200" dirty="0">
                          <a:effectLst/>
                        </a:rPr>
                        <a:t>HDB FINANCIAL SERVICES LIMITED SR A/1/(FX)146 7.50 NCD 23DC22 FVRS10LAC</a:t>
                      </a:r>
                    </a:p>
                  </a:txBody>
                  <a:tcPr marL="10510" marR="10510" marT="18393" marB="13138" anchor="ctr"/>
                </a:tc>
                <a:tc>
                  <a:txBody>
                    <a:bodyPr/>
                    <a:lstStyle/>
                    <a:p>
                      <a:pPr algn="r" fontAlgn="base"/>
                      <a:r>
                        <a:rPr lang="en-US" sz="1200" dirty="0">
                          <a:effectLst/>
                        </a:rPr>
                        <a:t>100.0272</a:t>
                      </a:r>
                    </a:p>
                  </a:txBody>
                  <a:tcPr marL="10510" marR="10510" marT="18393" marB="13138" anchor="ctr"/>
                </a:tc>
                <a:tc>
                  <a:txBody>
                    <a:bodyPr/>
                    <a:lstStyle/>
                    <a:p>
                      <a:pPr algn="r" fontAlgn="base"/>
                      <a:r>
                        <a:rPr lang="en-US" sz="1200" dirty="0">
                          <a:effectLst/>
                        </a:rPr>
                        <a:t>7.4600</a:t>
                      </a:r>
                    </a:p>
                  </a:txBody>
                  <a:tcPr marL="10510" marR="10510" marT="18393" marB="13138" anchor="ctr"/>
                </a:tc>
                <a:tc>
                  <a:txBody>
                    <a:bodyPr/>
                    <a:lstStyle/>
                    <a:p>
                      <a:pPr algn="r" fontAlgn="base"/>
                      <a:r>
                        <a:rPr lang="en-US" sz="1200" dirty="0">
                          <a:effectLst/>
                        </a:rPr>
                        <a:t>2</a:t>
                      </a:r>
                    </a:p>
                  </a:txBody>
                  <a:tcPr marL="10510" marR="10510" marT="18393" marB="13138" anchor="ctr"/>
                </a:tc>
                <a:tc>
                  <a:txBody>
                    <a:bodyPr/>
                    <a:lstStyle/>
                    <a:p>
                      <a:pPr algn="r" fontAlgn="base"/>
                      <a:r>
                        <a:rPr lang="en-US" sz="1200" u="none" strike="noStrike" dirty="0">
                          <a:effectLst/>
                        </a:rPr>
                        <a:t>13500.00</a:t>
                      </a:r>
                      <a:endParaRPr lang="en-US" sz="1200" dirty="0">
                        <a:effectLst/>
                      </a:endParaRPr>
                    </a:p>
                  </a:txBody>
                  <a:tcPr marL="10510" marR="10510" marT="18393" marB="13138" anchor="ctr"/>
                </a:tc>
                <a:tc>
                  <a:txBody>
                    <a:bodyPr/>
                    <a:lstStyle/>
                    <a:p>
                      <a:pPr algn="r" fontAlgn="base"/>
                      <a:r>
                        <a:rPr lang="en-US" sz="1200" dirty="0">
                          <a:effectLst/>
                        </a:rPr>
                        <a:t>100.0272</a:t>
                      </a:r>
                    </a:p>
                  </a:txBody>
                  <a:tcPr marL="10510" marR="10510" marT="18393" marB="13138" anchor="ctr"/>
                </a:tc>
                <a:tc>
                  <a:txBody>
                    <a:bodyPr/>
                    <a:lstStyle/>
                    <a:p>
                      <a:pPr algn="r" fontAlgn="base"/>
                      <a:r>
                        <a:rPr lang="en-US" sz="1200" dirty="0">
                          <a:effectLst/>
                        </a:rPr>
                        <a:t>7.4600</a:t>
                      </a:r>
                    </a:p>
                  </a:txBody>
                  <a:tcPr marL="10510" marR="10510" marT="18393" marB="13138" anchor="ctr"/>
                </a:tc>
                <a:extLst>
                  <a:ext uri="{0D108BD9-81ED-4DB2-BD59-A6C34878D82A}">
                    <a16:rowId xmlns:a16="http://schemas.microsoft.com/office/drawing/2014/main" val="976576021"/>
                  </a:ext>
                </a:extLst>
              </a:tr>
              <a:tr h="939637">
                <a:tc>
                  <a:txBody>
                    <a:bodyPr/>
                    <a:lstStyle/>
                    <a:p>
                      <a:pPr algn="l" fontAlgn="base"/>
                      <a:r>
                        <a:rPr lang="en-US" sz="1200" dirty="0">
                          <a:effectLst/>
                        </a:rPr>
                        <a:t>INE053F07728</a:t>
                      </a:r>
                    </a:p>
                  </a:txBody>
                  <a:tcPr marL="10510" marR="10510" marT="18393" marB="13138" anchor="ctr"/>
                </a:tc>
                <a:tc>
                  <a:txBody>
                    <a:bodyPr/>
                    <a:lstStyle/>
                    <a:p>
                      <a:pPr algn="l" fontAlgn="base"/>
                      <a:r>
                        <a:rPr lang="en-US" sz="1200" dirty="0">
                          <a:effectLst/>
                        </a:rPr>
                        <a:t>INDIAN RAILWAY FINANCE CORPORATION LIMITED SR-96 8.63 BD 26MR29 FVRS1000 LOA UPTO 25MR14</a:t>
                      </a:r>
                    </a:p>
                  </a:txBody>
                  <a:tcPr marL="10510" marR="10510" marT="18393" marB="13138" anchor="ctr"/>
                </a:tc>
                <a:tc>
                  <a:txBody>
                    <a:bodyPr/>
                    <a:lstStyle/>
                    <a:p>
                      <a:pPr algn="r" fontAlgn="base"/>
                      <a:r>
                        <a:rPr lang="en-US" sz="1200" dirty="0">
                          <a:effectLst/>
                        </a:rPr>
                        <a:t>121.8673</a:t>
                      </a:r>
                    </a:p>
                  </a:txBody>
                  <a:tcPr marL="10510" marR="10510" marT="18393" marB="13138" anchor="ctr"/>
                </a:tc>
                <a:tc>
                  <a:txBody>
                    <a:bodyPr/>
                    <a:lstStyle/>
                    <a:p>
                      <a:pPr algn="r" fontAlgn="base"/>
                      <a:r>
                        <a:rPr lang="en-US" sz="1200" dirty="0">
                          <a:effectLst/>
                        </a:rPr>
                        <a:t>5.4773</a:t>
                      </a:r>
                    </a:p>
                  </a:txBody>
                  <a:tcPr marL="10510" marR="10510" marT="18393" marB="13138" anchor="ctr"/>
                </a:tc>
                <a:tc>
                  <a:txBody>
                    <a:bodyPr/>
                    <a:lstStyle/>
                    <a:p>
                      <a:pPr algn="r" fontAlgn="base"/>
                      <a:r>
                        <a:rPr lang="en-US" sz="1200" dirty="0">
                          <a:effectLst/>
                        </a:rPr>
                        <a:t>4</a:t>
                      </a:r>
                    </a:p>
                  </a:txBody>
                  <a:tcPr marL="10510" marR="10510" marT="18393" marB="13138" anchor="ctr"/>
                </a:tc>
                <a:tc>
                  <a:txBody>
                    <a:bodyPr/>
                    <a:lstStyle/>
                    <a:p>
                      <a:pPr algn="r" fontAlgn="base"/>
                      <a:r>
                        <a:rPr lang="en-US" sz="1200" u="none" strike="noStrike" dirty="0">
                          <a:effectLst/>
                        </a:rPr>
                        <a:t>220.00</a:t>
                      </a:r>
                      <a:endParaRPr lang="en-US" sz="1200" dirty="0">
                        <a:effectLst/>
                      </a:endParaRPr>
                    </a:p>
                  </a:txBody>
                  <a:tcPr marL="10510" marR="10510" marT="18393" marB="13138" anchor="ctr"/>
                </a:tc>
                <a:tc>
                  <a:txBody>
                    <a:bodyPr/>
                    <a:lstStyle/>
                    <a:p>
                      <a:pPr algn="r" fontAlgn="base"/>
                      <a:r>
                        <a:rPr lang="en-US" sz="1200" dirty="0">
                          <a:effectLst/>
                        </a:rPr>
                        <a:t>121.9223</a:t>
                      </a:r>
                    </a:p>
                  </a:txBody>
                  <a:tcPr marL="10510" marR="10510" marT="18393" marB="13138" anchor="ctr"/>
                </a:tc>
                <a:tc>
                  <a:txBody>
                    <a:bodyPr/>
                    <a:lstStyle/>
                    <a:p>
                      <a:pPr algn="r" fontAlgn="base"/>
                      <a:r>
                        <a:rPr lang="en-US" sz="1200" dirty="0">
                          <a:effectLst/>
                        </a:rPr>
                        <a:t>5.4700</a:t>
                      </a:r>
                    </a:p>
                  </a:txBody>
                  <a:tcPr marL="10510" marR="10510" marT="18393" marB="13138" anchor="ctr"/>
                </a:tc>
                <a:extLst>
                  <a:ext uri="{0D108BD9-81ED-4DB2-BD59-A6C34878D82A}">
                    <a16:rowId xmlns:a16="http://schemas.microsoft.com/office/drawing/2014/main" val="2157683694"/>
                  </a:ext>
                </a:extLst>
              </a:tr>
              <a:tr h="561260">
                <a:tc>
                  <a:txBody>
                    <a:bodyPr/>
                    <a:lstStyle/>
                    <a:p>
                      <a:pPr algn="l" fontAlgn="base"/>
                      <a:r>
                        <a:rPr lang="en-US" sz="1200" dirty="0">
                          <a:effectLst/>
                        </a:rPr>
                        <a:t>INE062A08181</a:t>
                      </a:r>
                    </a:p>
                  </a:txBody>
                  <a:tcPr marL="10510" marR="10510" marT="18393" marB="13138" anchor="ctr"/>
                </a:tc>
                <a:tc>
                  <a:txBody>
                    <a:bodyPr/>
                    <a:lstStyle/>
                    <a:p>
                      <a:pPr algn="l" fontAlgn="base"/>
                      <a:r>
                        <a:rPr lang="en-US" sz="1200" dirty="0">
                          <a:effectLst/>
                        </a:rPr>
                        <a:t>STATE BANK OF INDIA SERIES II BD 9.37 PERPETUAL FVRS10LAC</a:t>
                      </a:r>
                    </a:p>
                  </a:txBody>
                  <a:tcPr marL="10510" marR="10510" marT="18393" marB="13138" anchor="ctr"/>
                </a:tc>
                <a:tc>
                  <a:txBody>
                    <a:bodyPr/>
                    <a:lstStyle/>
                    <a:p>
                      <a:pPr algn="r" fontAlgn="base"/>
                      <a:r>
                        <a:rPr lang="en-US" sz="1200" dirty="0">
                          <a:effectLst/>
                        </a:rPr>
                        <a:t>100.7795</a:t>
                      </a:r>
                    </a:p>
                  </a:txBody>
                  <a:tcPr marL="10510" marR="10510" marT="18393" marB="13138" anchor="ctr"/>
                </a:tc>
                <a:tc>
                  <a:txBody>
                    <a:bodyPr/>
                    <a:lstStyle/>
                    <a:p>
                      <a:pPr algn="r" fontAlgn="base"/>
                      <a:r>
                        <a:rPr lang="en-US" sz="1200" dirty="0">
                          <a:effectLst/>
                        </a:rPr>
                        <a:t>9.0793</a:t>
                      </a:r>
                    </a:p>
                  </a:txBody>
                  <a:tcPr marL="10510" marR="10510" marT="18393" marB="13138" anchor="ctr"/>
                </a:tc>
                <a:tc>
                  <a:txBody>
                    <a:bodyPr/>
                    <a:lstStyle/>
                    <a:p>
                      <a:pPr algn="r" fontAlgn="base"/>
                      <a:r>
                        <a:rPr lang="en-US" sz="1200" dirty="0">
                          <a:effectLst/>
                        </a:rPr>
                        <a:t>3</a:t>
                      </a:r>
                    </a:p>
                  </a:txBody>
                  <a:tcPr marL="10510" marR="10510" marT="18393" marB="13138" anchor="ctr"/>
                </a:tc>
                <a:tc>
                  <a:txBody>
                    <a:bodyPr/>
                    <a:lstStyle/>
                    <a:p>
                      <a:pPr algn="r" fontAlgn="base"/>
                      <a:r>
                        <a:rPr lang="en-US" sz="1200" u="none" strike="noStrike" dirty="0">
                          <a:effectLst/>
                        </a:rPr>
                        <a:t>1150.00</a:t>
                      </a:r>
                      <a:endParaRPr lang="en-US" sz="1200" dirty="0">
                        <a:effectLst/>
                      </a:endParaRPr>
                    </a:p>
                  </a:txBody>
                  <a:tcPr marL="10510" marR="10510" marT="18393" marB="13138" anchor="ctr"/>
                </a:tc>
                <a:tc>
                  <a:txBody>
                    <a:bodyPr/>
                    <a:lstStyle/>
                    <a:p>
                      <a:pPr algn="r" fontAlgn="base"/>
                      <a:r>
                        <a:rPr lang="en-US" sz="1200" dirty="0">
                          <a:effectLst/>
                        </a:rPr>
                        <a:t>100.9462</a:t>
                      </a:r>
                    </a:p>
                  </a:txBody>
                  <a:tcPr marL="10510" marR="10510" marT="18393" marB="13138" anchor="ctr"/>
                </a:tc>
                <a:tc>
                  <a:txBody>
                    <a:bodyPr/>
                    <a:lstStyle/>
                    <a:p>
                      <a:pPr algn="r" fontAlgn="base"/>
                      <a:r>
                        <a:rPr lang="en-US" sz="1200" dirty="0">
                          <a:effectLst/>
                        </a:rPr>
                        <a:t>9.0250</a:t>
                      </a:r>
                    </a:p>
                  </a:txBody>
                  <a:tcPr marL="10510" marR="10510" marT="18393" marB="13138" anchor="ctr"/>
                </a:tc>
                <a:extLst>
                  <a:ext uri="{0D108BD9-81ED-4DB2-BD59-A6C34878D82A}">
                    <a16:rowId xmlns:a16="http://schemas.microsoft.com/office/drawing/2014/main" val="3789429052"/>
                  </a:ext>
                </a:extLst>
              </a:tr>
              <a:tr h="636935">
                <a:tc>
                  <a:txBody>
                    <a:bodyPr/>
                    <a:lstStyle/>
                    <a:p>
                      <a:pPr algn="l" fontAlgn="base"/>
                      <a:r>
                        <a:rPr lang="en-US" sz="1200" dirty="0">
                          <a:effectLst/>
                        </a:rPr>
                        <a:t>INE242A08445</a:t>
                      </a:r>
                    </a:p>
                  </a:txBody>
                  <a:tcPr marL="10510" marR="10510" marT="18393" marB="13138" anchor="ctr"/>
                </a:tc>
                <a:tc>
                  <a:txBody>
                    <a:bodyPr/>
                    <a:lstStyle/>
                    <a:p>
                      <a:pPr algn="l" fontAlgn="base"/>
                      <a:r>
                        <a:rPr lang="en-US" sz="1200" dirty="0">
                          <a:effectLst/>
                        </a:rPr>
                        <a:t>INDIAN OIL CORPORATION LIMITED SR XV 6.44 LOA 14AP23 FVRS10LAC</a:t>
                      </a:r>
                    </a:p>
                  </a:txBody>
                  <a:tcPr marL="10510" marR="10510" marT="18393" marB="13138" anchor="ctr"/>
                </a:tc>
                <a:tc>
                  <a:txBody>
                    <a:bodyPr/>
                    <a:lstStyle/>
                    <a:p>
                      <a:pPr algn="r" fontAlgn="base"/>
                      <a:r>
                        <a:rPr lang="en-US" sz="1200" dirty="0">
                          <a:effectLst/>
                        </a:rPr>
                        <a:t>101.1657</a:t>
                      </a:r>
                    </a:p>
                  </a:txBody>
                  <a:tcPr marL="10510" marR="10510" marT="18393" marB="13138" anchor="ctr"/>
                </a:tc>
                <a:tc>
                  <a:txBody>
                    <a:bodyPr/>
                    <a:lstStyle/>
                    <a:p>
                      <a:pPr algn="r" fontAlgn="base"/>
                      <a:r>
                        <a:rPr lang="en-US" sz="1200" dirty="0">
                          <a:effectLst/>
                        </a:rPr>
                        <a:t>6.0000</a:t>
                      </a:r>
                    </a:p>
                  </a:txBody>
                  <a:tcPr marL="10510" marR="10510" marT="18393" marB="13138" anchor="ctr"/>
                </a:tc>
                <a:tc>
                  <a:txBody>
                    <a:bodyPr/>
                    <a:lstStyle/>
                    <a:p>
                      <a:pPr algn="r" fontAlgn="base"/>
                      <a:r>
                        <a:rPr lang="en-US" sz="1200" dirty="0">
                          <a:effectLst/>
                        </a:rPr>
                        <a:t>1</a:t>
                      </a:r>
                    </a:p>
                  </a:txBody>
                  <a:tcPr marL="10510" marR="10510" marT="18393" marB="13138" anchor="ctr"/>
                </a:tc>
                <a:tc>
                  <a:txBody>
                    <a:bodyPr/>
                    <a:lstStyle/>
                    <a:p>
                      <a:pPr algn="r" fontAlgn="base"/>
                      <a:r>
                        <a:rPr lang="en-US" sz="1200" dirty="0">
                          <a:effectLst/>
                        </a:rPr>
                        <a:t>2500.00</a:t>
                      </a:r>
                    </a:p>
                  </a:txBody>
                  <a:tcPr marL="10510" marR="10510" marT="18393" marB="13138" anchor="ctr"/>
                </a:tc>
                <a:tc>
                  <a:txBody>
                    <a:bodyPr/>
                    <a:lstStyle/>
                    <a:p>
                      <a:pPr algn="r" fontAlgn="base"/>
                      <a:r>
                        <a:rPr lang="en-US" sz="1200" dirty="0">
                          <a:effectLst/>
                        </a:rPr>
                        <a:t>101.1657</a:t>
                      </a:r>
                    </a:p>
                  </a:txBody>
                  <a:tcPr marL="10510" marR="10510" marT="18393" marB="13138" anchor="ctr"/>
                </a:tc>
                <a:tc>
                  <a:txBody>
                    <a:bodyPr/>
                    <a:lstStyle/>
                    <a:p>
                      <a:pPr algn="r" fontAlgn="base"/>
                      <a:r>
                        <a:rPr lang="en-US" sz="1200" dirty="0">
                          <a:effectLst/>
                        </a:rPr>
                        <a:t>6.0000</a:t>
                      </a:r>
                    </a:p>
                  </a:txBody>
                  <a:tcPr marL="10510" marR="10510" marT="18393" marB="13138" anchor="ctr"/>
                </a:tc>
                <a:extLst>
                  <a:ext uri="{0D108BD9-81ED-4DB2-BD59-A6C34878D82A}">
                    <a16:rowId xmlns:a16="http://schemas.microsoft.com/office/drawing/2014/main" val="1352910604"/>
                  </a:ext>
                </a:extLst>
              </a:tr>
            </a:tbl>
          </a:graphicData>
        </a:graphic>
      </p:graphicFrame>
      <p:sp>
        <p:nvSpPr>
          <p:cNvPr id="4" name="Footer Placeholder 3">
            <a:extLst>
              <a:ext uri="{FF2B5EF4-FFF2-40B4-BE49-F238E27FC236}">
                <a16:creationId xmlns:a16="http://schemas.microsoft.com/office/drawing/2014/main" id="{27256C4A-19C9-4859-8F35-A7C5278575CA}"/>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630579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30D55-7D8C-41C3-8D9C-A5191169156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Indian Bond market</a:t>
            </a:r>
          </a:p>
        </p:txBody>
      </p:sp>
      <p:graphicFrame>
        <p:nvGraphicFramePr>
          <p:cNvPr id="5" name="Content Placeholder 4">
            <a:extLst>
              <a:ext uri="{FF2B5EF4-FFF2-40B4-BE49-F238E27FC236}">
                <a16:creationId xmlns:a16="http://schemas.microsoft.com/office/drawing/2014/main" id="{31D586E0-64FC-4526-8ECD-394E454A4E47}"/>
              </a:ext>
            </a:extLst>
          </p:cNvPr>
          <p:cNvGraphicFramePr>
            <a:graphicFrameLocks noGrp="1"/>
          </p:cNvGraphicFramePr>
          <p:nvPr>
            <p:ph idx="1"/>
          </p:nvPr>
        </p:nvGraphicFramePr>
        <p:xfrm>
          <a:off x="464233" y="1825624"/>
          <a:ext cx="11085341" cy="4997847"/>
        </p:xfrm>
        <a:graphic>
          <a:graphicData uri="http://schemas.openxmlformats.org/drawingml/2006/table">
            <a:tbl>
              <a:tblPr>
                <a:tableStyleId>{5940675A-B579-460E-94D1-54222C63F5DA}</a:tableStyleId>
              </a:tblPr>
              <a:tblGrid>
                <a:gridCol w="2008214">
                  <a:extLst>
                    <a:ext uri="{9D8B030D-6E8A-4147-A177-3AD203B41FA5}">
                      <a16:colId xmlns:a16="http://schemas.microsoft.com/office/drawing/2014/main" val="3761400143"/>
                    </a:ext>
                  </a:extLst>
                </a:gridCol>
                <a:gridCol w="9077127">
                  <a:extLst>
                    <a:ext uri="{9D8B030D-6E8A-4147-A177-3AD203B41FA5}">
                      <a16:colId xmlns:a16="http://schemas.microsoft.com/office/drawing/2014/main" val="4259318005"/>
                    </a:ext>
                  </a:extLst>
                </a:gridCol>
              </a:tblGrid>
              <a:tr h="330597">
                <a:tc>
                  <a:txBody>
                    <a:bodyPr/>
                    <a:lstStyle/>
                    <a:p>
                      <a:pPr algn="l"/>
                      <a:r>
                        <a:rPr lang="en-US" sz="1400" dirty="0">
                          <a:effectLst/>
                        </a:rPr>
                        <a:t>ISIN</a:t>
                      </a:r>
                      <a:endParaRPr lang="en-US" sz="1400" dirty="0">
                        <a:solidFill>
                          <a:srgbClr val="FFFFFF"/>
                        </a:solidFill>
                        <a:effectLst/>
                      </a:endParaRPr>
                    </a:p>
                  </a:txBody>
                  <a:tcPr marL="45326" marR="45326" marT="45326" marB="45326" anchor="ctr"/>
                </a:tc>
                <a:tc>
                  <a:txBody>
                    <a:bodyPr/>
                    <a:lstStyle/>
                    <a:p>
                      <a:pPr algn="l"/>
                      <a:r>
                        <a:rPr lang="en-US" sz="1400" dirty="0">
                          <a:effectLst/>
                        </a:rPr>
                        <a:t>INE001A07SG6</a:t>
                      </a:r>
                    </a:p>
                  </a:txBody>
                  <a:tcPr marL="45326" marR="45326" marT="45326" marB="45326" anchor="ctr"/>
                </a:tc>
                <a:extLst>
                  <a:ext uri="{0D108BD9-81ED-4DB2-BD59-A6C34878D82A}">
                    <a16:rowId xmlns:a16="http://schemas.microsoft.com/office/drawing/2014/main" val="2836958258"/>
                  </a:ext>
                </a:extLst>
              </a:tr>
              <a:tr h="563959">
                <a:tc>
                  <a:txBody>
                    <a:bodyPr/>
                    <a:lstStyle/>
                    <a:p>
                      <a:pPr algn="l"/>
                      <a:r>
                        <a:rPr lang="en-US" sz="1400" dirty="0">
                          <a:effectLst/>
                        </a:rPr>
                        <a:t>Security Description</a:t>
                      </a:r>
                      <a:endParaRPr lang="en-US" sz="1400" dirty="0">
                        <a:solidFill>
                          <a:srgbClr val="FFFFFF"/>
                        </a:solidFill>
                        <a:effectLst/>
                      </a:endParaRPr>
                    </a:p>
                  </a:txBody>
                  <a:tcPr marL="45326" marR="45326" marT="45326" marB="45326" anchor="ctr"/>
                </a:tc>
                <a:tc>
                  <a:txBody>
                    <a:bodyPr/>
                    <a:lstStyle/>
                    <a:p>
                      <a:pPr algn="l"/>
                      <a:r>
                        <a:rPr lang="en-US" sz="1400" dirty="0">
                          <a:effectLst/>
                        </a:rPr>
                        <a:t>HOUSING DEVELOPMENT FINANCE CORPORATION LTD SR W-008 7.35 NCD 10FB25 FVRS10LAC</a:t>
                      </a:r>
                    </a:p>
                  </a:txBody>
                  <a:tcPr marL="45326" marR="45326" marT="45326" marB="45326" anchor="ctr"/>
                </a:tc>
                <a:extLst>
                  <a:ext uri="{0D108BD9-81ED-4DB2-BD59-A6C34878D82A}">
                    <a16:rowId xmlns:a16="http://schemas.microsoft.com/office/drawing/2014/main" val="2291500098"/>
                  </a:ext>
                </a:extLst>
              </a:tr>
              <a:tr h="330597">
                <a:tc>
                  <a:txBody>
                    <a:bodyPr/>
                    <a:lstStyle/>
                    <a:p>
                      <a:pPr algn="l"/>
                      <a:r>
                        <a:rPr lang="en-US" sz="1400" dirty="0">
                          <a:effectLst/>
                        </a:rPr>
                        <a:t>Issue Size</a:t>
                      </a:r>
                      <a:endParaRPr lang="en-US" sz="1400" dirty="0">
                        <a:solidFill>
                          <a:srgbClr val="FFFFFF"/>
                        </a:solidFill>
                        <a:effectLst/>
                      </a:endParaRPr>
                    </a:p>
                  </a:txBody>
                  <a:tcPr marL="45326" marR="45326" marT="45326" marB="45326" anchor="ctr"/>
                </a:tc>
                <a:tc>
                  <a:txBody>
                    <a:bodyPr/>
                    <a:lstStyle/>
                    <a:p>
                      <a:pPr algn="l"/>
                      <a:r>
                        <a:rPr lang="en-US" sz="1400" dirty="0">
                          <a:effectLst/>
                        </a:rPr>
                        <a:t>2500</a:t>
                      </a:r>
                    </a:p>
                  </a:txBody>
                  <a:tcPr marL="45326" marR="45326" marT="45326" marB="45326" anchor="ctr"/>
                </a:tc>
                <a:extLst>
                  <a:ext uri="{0D108BD9-81ED-4DB2-BD59-A6C34878D82A}">
                    <a16:rowId xmlns:a16="http://schemas.microsoft.com/office/drawing/2014/main" val="1625275104"/>
                  </a:ext>
                </a:extLst>
              </a:tr>
              <a:tr h="330597">
                <a:tc>
                  <a:txBody>
                    <a:bodyPr/>
                    <a:lstStyle/>
                    <a:p>
                      <a:pPr algn="l"/>
                      <a:r>
                        <a:rPr lang="en-US" sz="1400" dirty="0">
                          <a:effectLst/>
                        </a:rPr>
                        <a:t>Face Value</a:t>
                      </a:r>
                      <a:endParaRPr lang="en-US" sz="1400" dirty="0">
                        <a:solidFill>
                          <a:srgbClr val="FFFFFF"/>
                        </a:solidFill>
                        <a:effectLst/>
                      </a:endParaRPr>
                    </a:p>
                  </a:txBody>
                  <a:tcPr marL="45326" marR="45326" marT="45326" marB="45326" anchor="ctr"/>
                </a:tc>
                <a:tc>
                  <a:txBody>
                    <a:bodyPr/>
                    <a:lstStyle/>
                    <a:p>
                      <a:pPr algn="l"/>
                      <a:r>
                        <a:rPr lang="en-US" sz="1400" dirty="0">
                          <a:effectLst/>
                        </a:rPr>
                        <a:t>1000000</a:t>
                      </a:r>
                    </a:p>
                  </a:txBody>
                  <a:tcPr marL="45326" marR="45326" marT="45326" marB="45326" anchor="ctr"/>
                </a:tc>
                <a:extLst>
                  <a:ext uri="{0D108BD9-81ED-4DB2-BD59-A6C34878D82A}">
                    <a16:rowId xmlns:a16="http://schemas.microsoft.com/office/drawing/2014/main" val="13045139"/>
                  </a:ext>
                </a:extLst>
              </a:tr>
              <a:tr h="330597">
                <a:tc>
                  <a:txBody>
                    <a:bodyPr/>
                    <a:lstStyle/>
                    <a:p>
                      <a:pPr algn="l"/>
                      <a:r>
                        <a:rPr lang="en-US" sz="1400" dirty="0">
                          <a:effectLst/>
                        </a:rPr>
                        <a:t>Issue Price</a:t>
                      </a:r>
                      <a:endParaRPr lang="en-US" sz="1400" dirty="0">
                        <a:solidFill>
                          <a:srgbClr val="FFFFFF"/>
                        </a:solidFill>
                        <a:effectLst/>
                      </a:endParaRPr>
                    </a:p>
                  </a:txBody>
                  <a:tcPr marL="45326" marR="45326" marT="45326" marB="45326" anchor="ctr"/>
                </a:tc>
                <a:tc>
                  <a:txBody>
                    <a:bodyPr/>
                    <a:lstStyle/>
                    <a:p>
                      <a:pPr algn="l"/>
                      <a:r>
                        <a:rPr lang="en-US" sz="1400" dirty="0">
                          <a:effectLst/>
                        </a:rPr>
                        <a:t>1000000</a:t>
                      </a:r>
                    </a:p>
                  </a:txBody>
                  <a:tcPr marL="45326" marR="45326" marT="45326" marB="45326" anchor="ctr"/>
                </a:tc>
                <a:extLst>
                  <a:ext uri="{0D108BD9-81ED-4DB2-BD59-A6C34878D82A}">
                    <a16:rowId xmlns:a16="http://schemas.microsoft.com/office/drawing/2014/main" val="4137304712"/>
                  </a:ext>
                </a:extLst>
              </a:tr>
              <a:tr h="330597">
                <a:tc>
                  <a:txBody>
                    <a:bodyPr/>
                    <a:lstStyle/>
                    <a:p>
                      <a:pPr algn="l"/>
                      <a:r>
                        <a:rPr lang="en-US" sz="1400" dirty="0">
                          <a:effectLst/>
                        </a:rPr>
                        <a:t>Coupon Rate</a:t>
                      </a:r>
                      <a:endParaRPr lang="en-US" sz="1400" dirty="0">
                        <a:solidFill>
                          <a:srgbClr val="FFFFFF"/>
                        </a:solidFill>
                        <a:effectLst/>
                      </a:endParaRPr>
                    </a:p>
                  </a:txBody>
                  <a:tcPr marL="45326" marR="45326" marT="45326" marB="45326" anchor="ctr"/>
                </a:tc>
                <a:tc>
                  <a:txBody>
                    <a:bodyPr/>
                    <a:lstStyle/>
                    <a:p>
                      <a:pPr algn="l"/>
                      <a:r>
                        <a:rPr lang="en-US" sz="1400" dirty="0">
                          <a:effectLst/>
                        </a:rPr>
                        <a:t>7.35</a:t>
                      </a:r>
                    </a:p>
                  </a:txBody>
                  <a:tcPr marL="45326" marR="45326" marT="45326" marB="45326" anchor="ctr"/>
                </a:tc>
                <a:extLst>
                  <a:ext uri="{0D108BD9-81ED-4DB2-BD59-A6C34878D82A}">
                    <a16:rowId xmlns:a16="http://schemas.microsoft.com/office/drawing/2014/main" val="1256177807"/>
                  </a:ext>
                </a:extLst>
              </a:tr>
              <a:tr h="330597">
                <a:tc>
                  <a:txBody>
                    <a:bodyPr/>
                    <a:lstStyle/>
                    <a:p>
                      <a:pPr algn="l"/>
                      <a:r>
                        <a:rPr lang="en-US" sz="1400" dirty="0">
                          <a:effectLst/>
                        </a:rPr>
                        <a:t>Date of Maturity</a:t>
                      </a:r>
                      <a:endParaRPr lang="en-US" sz="1400" dirty="0">
                        <a:solidFill>
                          <a:srgbClr val="FFFFFF"/>
                        </a:solidFill>
                        <a:effectLst/>
                      </a:endParaRPr>
                    </a:p>
                  </a:txBody>
                  <a:tcPr marL="45326" marR="45326" marT="45326" marB="45326" anchor="ctr"/>
                </a:tc>
                <a:tc>
                  <a:txBody>
                    <a:bodyPr/>
                    <a:lstStyle/>
                    <a:p>
                      <a:pPr algn="l"/>
                      <a:r>
                        <a:rPr lang="en-US" sz="1400" dirty="0">
                          <a:effectLst/>
                        </a:rPr>
                        <a:t>10-FEB-2025</a:t>
                      </a:r>
                    </a:p>
                  </a:txBody>
                  <a:tcPr marL="45326" marR="45326" marT="45326" marB="45326" anchor="ctr"/>
                </a:tc>
                <a:extLst>
                  <a:ext uri="{0D108BD9-81ED-4DB2-BD59-A6C34878D82A}">
                    <a16:rowId xmlns:a16="http://schemas.microsoft.com/office/drawing/2014/main" val="623274282"/>
                  </a:ext>
                </a:extLst>
              </a:tr>
              <a:tr h="330597">
                <a:tc>
                  <a:txBody>
                    <a:bodyPr/>
                    <a:lstStyle/>
                    <a:p>
                      <a:pPr algn="l"/>
                      <a:r>
                        <a:rPr lang="en-US" sz="1400" dirty="0">
                          <a:effectLst/>
                        </a:rPr>
                        <a:t>ISIN Listing Status</a:t>
                      </a:r>
                      <a:endParaRPr lang="en-US" sz="1400" dirty="0">
                        <a:solidFill>
                          <a:srgbClr val="FFFFFF"/>
                        </a:solidFill>
                        <a:effectLst/>
                      </a:endParaRPr>
                    </a:p>
                  </a:txBody>
                  <a:tcPr marL="45326" marR="45326" marT="45326" marB="45326" anchor="ctr"/>
                </a:tc>
                <a:tc>
                  <a:txBody>
                    <a:bodyPr/>
                    <a:lstStyle/>
                    <a:p>
                      <a:pPr algn="l"/>
                      <a:endParaRPr lang="en-US" sz="1400" dirty="0">
                        <a:effectLst/>
                      </a:endParaRPr>
                    </a:p>
                  </a:txBody>
                  <a:tcPr marL="45326" marR="45326" marT="45326" marB="45326" anchor="ctr"/>
                </a:tc>
                <a:extLst>
                  <a:ext uri="{0D108BD9-81ED-4DB2-BD59-A6C34878D82A}">
                    <a16:rowId xmlns:a16="http://schemas.microsoft.com/office/drawing/2014/main" val="2736797738"/>
                  </a:ext>
                </a:extLst>
              </a:tr>
              <a:tr h="330597">
                <a:tc>
                  <a:txBody>
                    <a:bodyPr/>
                    <a:lstStyle/>
                    <a:p>
                      <a:pPr algn="l"/>
                      <a:r>
                        <a:rPr lang="en-US" sz="1400" dirty="0">
                          <a:effectLst/>
                        </a:rPr>
                        <a:t>Name of the RTA</a:t>
                      </a:r>
                      <a:endParaRPr lang="en-US" sz="1400" dirty="0">
                        <a:solidFill>
                          <a:srgbClr val="FFFFFF"/>
                        </a:solidFill>
                        <a:effectLst/>
                      </a:endParaRPr>
                    </a:p>
                  </a:txBody>
                  <a:tcPr marL="45326" marR="45326" marT="45326" marB="45326" anchor="ctr"/>
                </a:tc>
                <a:tc>
                  <a:txBody>
                    <a:bodyPr/>
                    <a:lstStyle/>
                    <a:p>
                      <a:pPr algn="l"/>
                      <a:r>
                        <a:rPr lang="en-US" sz="1400" dirty="0">
                          <a:effectLst/>
                        </a:rPr>
                        <a:t>HOUSING DEVELOPMENT FINANCE CORPORATION LIMITED</a:t>
                      </a:r>
                    </a:p>
                  </a:txBody>
                  <a:tcPr marL="45326" marR="45326" marT="45326" marB="45326" anchor="ctr"/>
                </a:tc>
                <a:extLst>
                  <a:ext uri="{0D108BD9-81ED-4DB2-BD59-A6C34878D82A}">
                    <a16:rowId xmlns:a16="http://schemas.microsoft.com/office/drawing/2014/main" val="4184325675"/>
                  </a:ext>
                </a:extLst>
              </a:tr>
              <a:tr h="563959">
                <a:tc>
                  <a:txBody>
                    <a:bodyPr/>
                    <a:lstStyle/>
                    <a:p>
                      <a:pPr algn="l"/>
                      <a:r>
                        <a:rPr lang="en-US" sz="1400" dirty="0">
                          <a:effectLst/>
                        </a:rPr>
                        <a:t>Interest Payment Date</a:t>
                      </a:r>
                      <a:endParaRPr lang="en-US" sz="1400" dirty="0">
                        <a:solidFill>
                          <a:srgbClr val="FFFFFF"/>
                        </a:solidFill>
                        <a:effectLst/>
                      </a:endParaRPr>
                    </a:p>
                  </a:txBody>
                  <a:tcPr marL="45326" marR="45326" marT="45326" marB="45326" anchor="ctr"/>
                </a:tc>
                <a:tc>
                  <a:txBody>
                    <a:bodyPr/>
                    <a:lstStyle/>
                    <a:p>
                      <a:pPr algn="l"/>
                      <a:r>
                        <a:rPr lang="en-US" sz="1400" dirty="0">
                          <a:effectLst/>
                        </a:rPr>
                        <a:t>Once A Year</a:t>
                      </a:r>
                    </a:p>
                  </a:txBody>
                  <a:tcPr marL="45326" marR="45326" marT="45326" marB="45326" anchor="ctr"/>
                </a:tc>
                <a:extLst>
                  <a:ext uri="{0D108BD9-81ED-4DB2-BD59-A6C34878D82A}">
                    <a16:rowId xmlns:a16="http://schemas.microsoft.com/office/drawing/2014/main" val="1324437611"/>
                  </a:ext>
                </a:extLst>
              </a:tr>
              <a:tr h="563959">
                <a:tc>
                  <a:txBody>
                    <a:bodyPr/>
                    <a:lstStyle/>
                    <a:p>
                      <a:pPr algn="l"/>
                      <a:r>
                        <a:rPr lang="en-US" sz="1400" dirty="0">
                          <a:effectLst/>
                        </a:rPr>
                        <a:t>First Interest Payment Date</a:t>
                      </a:r>
                      <a:endParaRPr lang="en-US" sz="1400" dirty="0">
                        <a:solidFill>
                          <a:srgbClr val="FFFFFF"/>
                        </a:solidFill>
                        <a:effectLst/>
                      </a:endParaRPr>
                    </a:p>
                  </a:txBody>
                  <a:tcPr marL="45326" marR="45326" marT="45326" marB="45326" anchor="ctr"/>
                </a:tc>
                <a:tc>
                  <a:txBody>
                    <a:bodyPr/>
                    <a:lstStyle/>
                    <a:p>
                      <a:pPr algn="l"/>
                      <a:r>
                        <a:rPr lang="en-US" sz="1400" dirty="0">
                          <a:effectLst/>
                        </a:rPr>
                        <a:t>10-FEB-2021</a:t>
                      </a:r>
                    </a:p>
                  </a:txBody>
                  <a:tcPr marL="45326" marR="45326" marT="45326" marB="45326" anchor="ctr"/>
                </a:tc>
                <a:extLst>
                  <a:ext uri="{0D108BD9-81ED-4DB2-BD59-A6C34878D82A}">
                    <a16:rowId xmlns:a16="http://schemas.microsoft.com/office/drawing/2014/main" val="3143174870"/>
                  </a:ext>
                </a:extLst>
              </a:tr>
              <a:tr h="330597">
                <a:tc>
                  <a:txBody>
                    <a:bodyPr/>
                    <a:lstStyle/>
                    <a:p>
                      <a:pPr algn="l"/>
                      <a:r>
                        <a:rPr lang="en-US" sz="1400" dirty="0">
                          <a:effectLst/>
                        </a:rPr>
                        <a:t>Redemption Date</a:t>
                      </a:r>
                      <a:endParaRPr lang="en-US" sz="1400" dirty="0">
                        <a:solidFill>
                          <a:srgbClr val="FFFFFF"/>
                        </a:solidFill>
                        <a:effectLst/>
                      </a:endParaRPr>
                    </a:p>
                  </a:txBody>
                  <a:tcPr marL="45326" marR="45326" marT="45326" marB="45326" anchor="ctr"/>
                </a:tc>
                <a:tc>
                  <a:txBody>
                    <a:bodyPr/>
                    <a:lstStyle/>
                    <a:p>
                      <a:pPr algn="l"/>
                      <a:r>
                        <a:rPr lang="en-US" sz="1400" dirty="0">
                          <a:effectLst/>
                        </a:rPr>
                        <a:t>10-FEB-2025</a:t>
                      </a:r>
                    </a:p>
                  </a:txBody>
                  <a:tcPr marL="45326" marR="45326" marT="45326" marB="45326" anchor="ctr"/>
                </a:tc>
                <a:extLst>
                  <a:ext uri="{0D108BD9-81ED-4DB2-BD59-A6C34878D82A}">
                    <a16:rowId xmlns:a16="http://schemas.microsoft.com/office/drawing/2014/main" val="2786138498"/>
                  </a:ext>
                </a:extLst>
              </a:tr>
              <a:tr h="330597">
                <a:tc>
                  <a:txBody>
                    <a:bodyPr/>
                    <a:lstStyle/>
                    <a:p>
                      <a:pPr algn="l"/>
                      <a:r>
                        <a:rPr lang="en-US" sz="1400" dirty="0">
                          <a:solidFill>
                            <a:schemeClr val="tx1"/>
                          </a:solidFill>
                          <a:effectLst/>
                        </a:rPr>
                        <a:t>CRISIL Rating</a:t>
                      </a:r>
                    </a:p>
                  </a:txBody>
                  <a:tcPr marL="45326" marR="45326" marT="45326" marB="45326" anchor="ctr"/>
                </a:tc>
                <a:tc>
                  <a:txBody>
                    <a:bodyPr/>
                    <a:lstStyle/>
                    <a:p>
                      <a:pPr algn="l"/>
                      <a:r>
                        <a:rPr lang="en-US" sz="1400" dirty="0">
                          <a:solidFill>
                            <a:schemeClr val="tx1"/>
                          </a:solidFill>
                          <a:effectLst/>
                        </a:rPr>
                        <a:t>AAA</a:t>
                      </a:r>
                    </a:p>
                  </a:txBody>
                  <a:tcPr marL="45326" marR="45326" marT="45326" marB="45326" anchor="ctr"/>
                </a:tc>
                <a:extLst>
                  <a:ext uri="{0D108BD9-81ED-4DB2-BD59-A6C34878D82A}">
                    <a16:rowId xmlns:a16="http://schemas.microsoft.com/office/drawing/2014/main" val="323908373"/>
                  </a:ext>
                </a:extLst>
              </a:tr>
            </a:tbl>
          </a:graphicData>
        </a:graphic>
      </p:graphicFrame>
      <p:sp>
        <p:nvSpPr>
          <p:cNvPr id="4" name="Footer Placeholder 3">
            <a:extLst>
              <a:ext uri="{FF2B5EF4-FFF2-40B4-BE49-F238E27FC236}">
                <a16:creationId xmlns:a16="http://schemas.microsoft.com/office/drawing/2014/main" id="{9A303217-A58B-4A64-B189-5102DE9831D9}"/>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593705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82D6D-FEA6-4021-BC6F-0936C90D8D8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Bond valuation</a:t>
            </a:r>
            <a:endParaRPr lang="en-US" sz="3600" dirty="0"/>
          </a:p>
        </p:txBody>
      </p:sp>
      <p:sp>
        <p:nvSpPr>
          <p:cNvPr id="3" name="Content Placeholder 2">
            <a:extLst>
              <a:ext uri="{FF2B5EF4-FFF2-40B4-BE49-F238E27FC236}">
                <a16:creationId xmlns:a16="http://schemas.microsoft.com/office/drawing/2014/main" id="{FA0CA2F6-2EE2-4A44-8ED9-16D92724D839}"/>
              </a:ext>
            </a:extLst>
          </p:cNvPr>
          <p:cNvSpPr>
            <a:spLocks noGrp="1"/>
          </p:cNvSpPr>
          <p:nvPr>
            <p:ph idx="1"/>
          </p:nvPr>
        </p:nvSpPr>
        <p:spPr>
          <a:xfrm>
            <a:off x="154745" y="1825625"/>
            <a:ext cx="11199055" cy="4667250"/>
          </a:xfrm>
        </p:spPr>
        <p:txBody>
          <a:bodyPr>
            <a:normAutofit/>
          </a:bodyPr>
          <a:lstStyle/>
          <a:p>
            <a:pPr algn="just"/>
            <a:r>
              <a:rPr lang="en-US" sz="2400" dirty="0">
                <a:latin typeface="Times New Roman" panose="02020603050405020304" pitchFamily="18" charset="0"/>
                <a:cs typeface="Times New Roman" panose="02020603050405020304" pitchFamily="18" charset="0"/>
              </a:rPr>
              <a:t>HDFC bank bond with coupon rate is 7.35% for 5 years maturity. The credit rating is </a:t>
            </a:r>
            <a:r>
              <a:rPr lang="en-US" sz="2400" b="1" dirty="0">
                <a:latin typeface="Times New Roman" panose="02020603050405020304" pitchFamily="18" charset="0"/>
                <a:cs typeface="Times New Roman" panose="02020603050405020304" pitchFamily="18" charset="0"/>
              </a:rPr>
              <a:t>AAA</a:t>
            </a:r>
          </a:p>
          <a:p>
            <a:pPr algn="just"/>
            <a:r>
              <a:rPr lang="en-US" sz="2400" dirty="0">
                <a:latin typeface="Times New Roman" panose="02020603050405020304" pitchFamily="18" charset="0"/>
                <a:cs typeface="Times New Roman" panose="02020603050405020304" pitchFamily="18" charset="0"/>
              </a:rPr>
              <a:t>What should be the value of the bond?</a:t>
            </a: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Value of bond=                     PV of coupon amount   +                 PV of Principal amount</a:t>
            </a:r>
          </a:p>
        </p:txBody>
      </p:sp>
      <p:cxnSp>
        <p:nvCxnSpPr>
          <p:cNvPr id="5" name="Straight Connector 4">
            <a:extLst>
              <a:ext uri="{FF2B5EF4-FFF2-40B4-BE49-F238E27FC236}">
                <a16:creationId xmlns:a16="http://schemas.microsoft.com/office/drawing/2014/main" id="{63AB6882-621A-408A-90BF-2CAF3E3C27E8}"/>
              </a:ext>
            </a:extLst>
          </p:cNvPr>
          <p:cNvCxnSpPr>
            <a:cxnSpLocks/>
          </p:cNvCxnSpPr>
          <p:nvPr/>
        </p:nvCxnSpPr>
        <p:spPr>
          <a:xfrm>
            <a:off x="1674055" y="3151163"/>
            <a:ext cx="9228407" cy="86165"/>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BAA577D-4686-475D-B413-79094AD27769}"/>
              </a:ext>
            </a:extLst>
          </p:cNvPr>
          <p:cNvSpPr txBox="1"/>
          <p:nvPr/>
        </p:nvSpPr>
        <p:spPr>
          <a:xfrm>
            <a:off x="1518723" y="3143494"/>
            <a:ext cx="576776" cy="383343"/>
          </a:xfrm>
          <a:prstGeom prst="rect">
            <a:avLst/>
          </a:prstGeom>
          <a:noFill/>
        </p:spPr>
        <p:txBody>
          <a:bodyPr wrap="square" rtlCol="0">
            <a:spAutoFit/>
          </a:bodyPr>
          <a:lstStyle/>
          <a:p>
            <a:r>
              <a:rPr lang="en-US" dirty="0"/>
              <a:t>0</a:t>
            </a:r>
          </a:p>
        </p:txBody>
      </p:sp>
      <p:sp>
        <p:nvSpPr>
          <p:cNvPr id="7" name="TextBox 6">
            <a:extLst>
              <a:ext uri="{FF2B5EF4-FFF2-40B4-BE49-F238E27FC236}">
                <a16:creationId xmlns:a16="http://schemas.microsoft.com/office/drawing/2014/main" id="{F1EE563B-8A79-42C3-ACE7-801F630469AD}"/>
              </a:ext>
            </a:extLst>
          </p:cNvPr>
          <p:cNvSpPr txBox="1"/>
          <p:nvPr/>
        </p:nvSpPr>
        <p:spPr>
          <a:xfrm>
            <a:off x="2926080" y="3205676"/>
            <a:ext cx="1066800" cy="646331"/>
          </a:xfrm>
          <a:prstGeom prst="rect">
            <a:avLst/>
          </a:prstGeom>
          <a:noFill/>
        </p:spPr>
        <p:txBody>
          <a:bodyPr wrap="square" rtlCol="0">
            <a:spAutoFit/>
          </a:bodyPr>
          <a:lstStyle/>
          <a:p>
            <a:r>
              <a:rPr lang="en-US" dirty="0"/>
              <a:t>     1</a:t>
            </a:r>
          </a:p>
          <a:p>
            <a:r>
              <a:rPr lang="en-US" dirty="0"/>
              <a:t>=Rs 7.35</a:t>
            </a:r>
          </a:p>
        </p:txBody>
      </p:sp>
      <p:sp>
        <p:nvSpPr>
          <p:cNvPr id="8" name="TextBox 7">
            <a:extLst>
              <a:ext uri="{FF2B5EF4-FFF2-40B4-BE49-F238E27FC236}">
                <a16:creationId xmlns:a16="http://schemas.microsoft.com/office/drawing/2014/main" id="{7B7A0ABE-7AA8-4761-A692-95995DBF7021}"/>
              </a:ext>
            </a:extLst>
          </p:cNvPr>
          <p:cNvSpPr txBox="1"/>
          <p:nvPr/>
        </p:nvSpPr>
        <p:spPr>
          <a:xfrm>
            <a:off x="4543864" y="3237328"/>
            <a:ext cx="1066799" cy="923330"/>
          </a:xfrm>
          <a:prstGeom prst="rect">
            <a:avLst/>
          </a:prstGeom>
          <a:noFill/>
        </p:spPr>
        <p:txBody>
          <a:bodyPr wrap="square" rtlCol="0">
            <a:spAutoFit/>
          </a:bodyPr>
          <a:lstStyle/>
          <a:p>
            <a:r>
              <a:rPr lang="en-US" dirty="0"/>
              <a:t>    2</a:t>
            </a:r>
          </a:p>
          <a:p>
            <a:r>
              <a:rPr lang="en-US" dirty="0"/>
              <a:t>=Rs 7.35</a:t>
            </a:r>
          </a:p>
          <a:p>
            <a:endParaRPr lang="en-US" dirty="0"/>
          </a:p>
        </p:txBody>
      </p:sp>
      <p:sp>
        <p:nvSpPr>
          <p:cNvPr id="9" name="TextBox 8">
            <a:extLst>
              <a:ext uri="{FF2B5EF4-FFF2-40B4-BE49-F238E27FC236}">
                <a16:creationId xmlns:a16="http://schemas.microsoft.com/office/drawing/2014/main" id="{A3E374A7-1902-4019-AAD3-379A7968BB96}"/>
              </a:ext>
            </a:extLst>
          </p:cNvPr>
          <p:cNvSpPr txBox="1"/>
          <p:nvPr/>
        </p:nvSpPr>
        <p:spPr>
          <a:xfrm>
            <a:off x="6203852" y="3202158"/>
            <a:ext cx="5988148" cy="923330"/>
          </a:xfrm>
          <a:prstGeom prst="rect">
            <a:avLst/>
          </a:prstGeom>
          <a:noFill/>
        </p:spPr>
        <p:txBody>
          <a:bodyPr wrap="square" rtlCol="0">
            <a:spAutoFit/>
          </a:bodyPr>
          <a:lstStyle/>
          <a:p>
            <a:r>
              <a:rPr lang="en-US" dirty="0"/>
              <a:t>      3                          4                        5</a:t>
            </a:r>
          </a:p>
          <a:p>
            <a:r>
              <a:rPr lang="en-US" dirty="0"/>
              <a:t>=Rs 7.35                =Rs. 7.35             =Rs 7.35 (coupon payment)</a:t>
            </a:r>
          </a:p>
          <a:p>
            <a:r>
              <a:rPr lang="en-US" dirty="0"/>
              <a:t>                                                              =Rs 100 (Redemption value</a:t>
            </a: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FFD5E81E-1689-4DE9-870E-465F29A6153D}"/>
                  </a:ext>
                </a:extLst>
              </p:cNvPr>
              <p:cNvSpPr txBox="1"/>
              <p:nvPr/>
            </p:nvSpPr>
            <p:spPr>
              <a:xfrm>
                <a:off x="478303" y="4692071"/>
                <a:ext cx="10576560" cy="577209"/>
              </a:xfrm>
              <a:prstGeom prst="rect">
                <a:avLst/>
              </a:prstGeom>
              <a:noFill/>
            </p:spPr>
            <p:txBody>
              <a:bodyPr wrap="square" lIns="0" tIns="0" rIns="0" bIns="0" rtlCol="0">
                <a:spAutoFit/>
              </a:bodyPr>
              <a:lstStyle/>
              <a:p>
                <a14:m>
                  <m:oMath xmlns:m="http://schemas.openxmlformats.org/officeDocument/2006/math">
                    <m:r>
                      <m:rPr>
                        <m:sty m:val="p"/>
                      </m:rPr>
                      <a:rPr lang="en-US" sz="2400" b="0" i="0" smtClean="0">
                        <a:latin typeface="Cambria Math" panose="02040503050406030204" pitchFamily="18" charset="0"/>
                      </a:rPr>
                      <m:t>Value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of</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bond</m:t>
                    </m:r>
                    <m:r>
                      <a:rPr lang="en-US" sz="2400" b="0" i="0"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0" smtClean="0">
                            <a:latin typeface="Cambria Math" panose="02040503050406030204" pitchFamily="18" charset="0"/>
                          </a:rPr>
                          <m:t>7.35</m:t>
                        </m:r>
                      </m:num>
                      <m:den>
                        <m:sSup>
                          <m:sSupPr>
                            <m:ctrlPr>
                              <a:rPr lang="en-US" sz="2400" b="0" i="1" smtClean="0">
                                <a:latin typeface="Cambria Math" panose="02040503050406030204" pitchFamily="18" charset="0"/>
                              </a:rPr>
                            </m:ctrlPr>
                          </m:sSupPr>
                          <m:e>
                            <m:r>
                              <a:rPr lang="en-US" sz="2400" b="0" i="0" smtClean="0">
                                <a:latin typeface="Cambria Math" panose="02040503050406030204" pitchFamily="18" charset="0"/>
                              </a:rPr>
                              <m:t>(1+</m:t>
                            </m:r>
                            <m:r>
                              <m:rPr>
                                <m:sty m:val="p"/>
                              </m:rPr>
                              <a:rPr lang="en-US" sz="2400" b="0" i="0" smtClean="0">
                                <a:latin typeface="Cambria Math" panose="02040503050406030204" pitchFamily="18" charset="0"/>
                              </a:rPr>
                              <m:t>r</m:t>
                            </m:r>
                            <m:r>
                              <a:rPr lang="en-US" sz="2400" b="0" i="0" smtClean="0">
                                <a:latin typeface="Cambria Math" panose="02040503050406030204" pitchFamily="18" charset="0"/>
                              </a:rPr>
                              <m:t>)</m:t>
                            </m:r>
                          </m:e>
                          <m:sup>
                            <m:r>
                              <a:rPr lang="en-US" sz="2400" b="0" i="0" smtClean="0">
                                <a:latin typeface="Cambria Math" panose="02040503050406030204" pitchFamily="18" charset="0"/>
                              </a:rPr>
                              <m:t>1</m:t>
                            </m:r>
                          </m:sup>
                        </m:sSup>
                      </m:den>
                    </m:f>
                    <m:r>
                      <a:rPr lang="en-US" sz="2400" b="0" i="0" smtClean="0">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7.35</m:t>
                        </m:r>
                      </m:num>
                      <m:den>
                        <m:sSup>
                          <m:sSupPr>
                            <m:ctrlPr>
                              <a:rPr lang="en-US" sz="2400" i="1">
                                <a:latin typeface="Cambria Math" panose="02040503050406030204" pitchFamily="18" charset="0"/>
                              </a:rPr>
                            </m:ctrlPr>
                          </m:sSupPr>
                          <m:e>
                            <m:r>
                              <a:rPr lang="en-US" sz="2400" i="0">
                                <a:latin typeface="Cambria Math" panose="02040503050406030204" pitchFamily="18" charset="0"/>
                              </a:rPr>
                              <m:t>(1+</m:t>
                            </m:r>
                            <m:r>
                              <m:rPr>
                                <m:sty m:val="p"/>
                              </m:rPr>
                              <a:rPr lang="en-US" sz="2400" i="0">
                                <a:latin typeface="Cambria Math" panose="02040503050406030204" pitchFamily="18" charset="0"/>
                              </a:rPr>
                              <m:t>r</m:t>
                            </m:r>
                            <m:r>
                              <a:rPr lang="en-US" sz="2400" i="0">
                                <a:latin typeface="Cambria Math" panose="02040503050406030204" pitchFamily="18" charset="0"/>
                              </a:rPr>
                              <m:t>)</m:t>
                            </m:r>
                          </m:e>
                          <m:sup>
                            <m:r>
                              <a:rPr lang="en-US" sz="2400" b="0" i="0" smtClean="0">
                                <a:latin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7.35</m:t>
                        </m:r>
                      </m:num>
                      <m:den>
                        <m:sSup>
                          <m:sSupPr>
                            <m:ctrlPr>
                              <a:rPr lang="en-US" sz="2400" i="1" smtClean="0">
                                <a:latin typeface="Cambria Math" panose="02040503050406030204" pitchFamily="18" charset="0"/>
                              </a:rPr>
                            </m:ctrlPr>
                          </m:sSupPr>
                          <m:e>
                            <m:r>
                              <a:rPr lang="en-US" sz="2400">
                                <a:latin typeface="Cambria Math" panose="02040503050406030204" pitchFamily="18" charset="0"/>
                              </a:rPr>
                              <m:t>(1+</m:t>
                            </m:r>
                            <m:r>
                              <m:rPr>
                                <m:sty m:val="p"/>
                              </m:rPr>
                              <a:rPr lang="en-US" sz="2400">
                                <a:latin typeface="Cambria Math" panose="02040503050406030204" pitchFamily="18" charset="0"/>
                              </a:rPr>
                              <m:t>r</m:t>
                            </m:r>
                            <m:r>
                              <a:rPr lang="en-US" sz="2400">
                                <a:latin typeface="Cambria Math" panose="02040503050406030204" pitchFamily="18" charset="0"/>
                              </a:rPr>
                              <m:t>)</m:t>
                            </m:r>
                          </m:e>
                          <m:sup>
                            <m:r>
                              <a:rPr lang="en-US" sz="2400" b="0" i="0" smtClean="0">
                                <a:latin typeface="Cambria Math" panose="02040503050406030204" pitchFamily="18" charset="0"/>
                              </a:rPr>
                              <m:t>3</m:t>
                            </m:r>
                          </m:sup>
                        </m:sSup>
                      </m:den>
                    </m:f>
                  </m:oMath>
                </a14:m>
                <a:r>
                  <a:rPr lang="en-US" sz="2400" dirty="0">
                    <a:latin typeface="Times New Roman" panose="02020603050405020304" pitchFamily="18" charset="0"/>
                    <a:cs typeface="Times New Roman" panose="02020603050405020304" pitchFamily="18" charset="0"/>
                  </a:rPr>
                  <a:t>+</a:t>
                </a:r>
                <a:r>
                  <a:rPr lang="en-US" sz="2400" dirty="0"/>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7.35</m:t>
                        </m:r>
                      </m:num>
                      <m:den>
                        <m:sSup>
                          <m:sSupPr>
                            <m:ctrlPr>
                              <a:rPr lang="en-US" sz="2400" i="1">
                                <a:latin typeface="Cambria Math" panose="02040503050406030204" pitchFamily="18" charset="0"/>
                              </a:rPr>
                            </m:ctrlPr>
                          </m:sSupPr>
                          <m:e>
                            <m:r>
                              <a:rPr lang="en-US" sz="2400">
                                <a:latin typeface="Cambria Math" panose="02040503050406030204" pitchFamily="18" charset="0"/>
                              </a:rPr>
                              <m:t>(1+</m:t>
                            </m:r>
                            <m:r>
                              <m:rPr>
                                <m:sty m:val="p"/>
                              </m:rPr>
                              <a:rPr lang="en-US" sz="2400">
                                <a:latin typeface="Cambria Math" panose="02040503050406030204" pitchFamily="18" charset="0"/>
                              </a:rPr>
                              <m:t>r</m:t>
                            </m:r>
                            <m:r>
                              <a:rPr lang="en-US" sz="2400">
                                <a:latin typeface="Cambria Math" panose="02040503050406030204" pitchFamily="18" charset="0"/>
                              </a:rPr>
                              <m:t>)</m:t>
                            </m:r>
                          </m:e>
                          <m:sup>
                            <m:r>
                              <a:rPr lang="en-US" sz="2400" b="0" i="0" smtClean="0">
                                <a:latin typeface="Cambria Math" panose="02040503050406030204" pitchFamily="18" charset="0"/>
                              </a:rPr>
                              <m:t>4</m:t>
                            </m:r>
                          </m:sup>
                        </m:sSup>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7.35</m:t>
                        </m:r>
                      </m:num>
                      <m:den>
                        <m:sSup>
                          <m:sSupPr>
                            <m:ctrlPr>
                              <a:rPr lang="en-US" sz="2400" i="1">
                                <a:latin typeface="Cambria Math" panose="02040503050406030204" pitchFamily="18" charset="0"/>
                              </a:rPr>
                            </m:ctrlPr>
                          </m:sSupPr>
                          <m:e>
                            <m:r>
                              <a:rPr lang="en-US" sz="2400">
                                <a:latin typeface="Cambria Math" panose="02040503050406030204" pitchFamily="18" charset="0"/>
                              </a:rPr>
                              <m:t>(1+</m:t>
                            </m:r>
                            <m:r>
                              <m:rPr>
                                <m:sty m:val="p"/>
                              </m:rPr>
                              <a:rPr lang="en-US" sz="2400">
                                <a:latin typeface="Cambria Math" panose="02040503050406030204" pitchFamily="18" charset="0"/>
                              </a:rPr>
                              <m:t>r</m:t>
                            </m:r>
                            <m:r>
                              <a:rPr lang="en-US" sz="2400">
                                <a:latin typeface="Cambria Math" panose="02040503050406030204" pitchFamily="18" charset="0"/>
                              </a:rPr>
                              <m:t>)</m:t>
                            </m:r>
                          </m:e>
                          <m:sup>
                            <m:r>
                              <a:rPr lang="en-US" sz="2400" b="0" i="0" smtClean="0">
                                <a:latin typeface="Cambria Math" panose="02040503050406030204" pitchFamily="18" charset="0"/>
                              </a:rPr>
                              <m:t>5</m:t>
                            </m:r>
                          </m:sup>
                        </m:sSup>
                      </m:den>
                    </m:f>
                    <m:r>
                      <a:rPr lang="en-US" sz="2400" b="0" i="1" smtClean="0">
                        <a:latin typeface="Cambria Math" panose="02040503050406030204" pitchFamily="18" charset="0"/>
                      </a:rPr>
                      <m:t>+                    </m:t>
                    </m:r>
                    <m:f>
                      <m:fPr>
                        <m:ctrlPr>
                          <a:rPr lang="en-US" sz="2400" i="1">
                            <a:latin typeface="Cambria Math" panose="02040503050406030204" pitchFamily="18" charset="0"/>
                          </a:rPr>
                        </m:ctrlPr>
                      </m:fPr>
                      <m:num>
                        <m:r>
                          <a:rPr lang="en-US" sz="2400" b="0" i="1" smtClean="0">
                            <a:latin typeface="Cambria Math" panose="02040503050406030204" pitchFamily="18" charset="0"/>
                          </a:rPr>
                          <m:t>100</m:t>
                        </m:r>
                      </m:num>
                      <m:den>
                        <m:sSup>
                          <m:sSupPr>
                            <m:ctrlPr>
                              <a:rPr lang="en-US" sz="2400" i="1">
                                <a:latin typeface="Cambria Math" panose="02040503050406030204" pitchFamily="18" charset="0"/>
                              </a:rPr>
                            </m:ctrlPr>
                          </m:sSupPr>
                          <m:e>
                            <m:r>
                              <a:rPr lang="en-US" sz="2400">
                                <a:latin typeface="Cambria Math" panose="02040503050406030204" pitchFamily="18" charset="0"/>
                              </a:rPr>
                              <m:t>(1+</m:t>
                            </m:r>
                            <m:r>
                              <m:rPr>
                                <m:sty m:val="p"/>
                              </m:rPr>
                              <a:rPr lang="en-US" sz="2400">
                                <a:latin typeface="Cambria Math" panose="02040503050406030204" pitchFamily="18" charset="0"/>
                              </a:rPr>
                              <m:t>r</m:t>
                            </m:r>
                            <m:r>
                              <a:rPr lang="en-US" sz="2400">
                                <a:latin typeface="Cambria Math" panose="02040503050406030204" pitchFamily="18" charset="0"/>
                              </a:rPr>
                              <m:t>)</m:t>
                            </m:r>
                          </m:e>
                          <m:sup>
                            <m:r>
                              <a:rPr lang="en-US" sz="2400" b="0" i="0" smtClean="0">
                                <a:latin typeface="Cambria Math" panose="02040503050406030204" pitchFamily="18" charset="0"/>
                              </a:rPr>
                              <m:t>5</m:t>
                            </m:r>
                          </m:sup>
                        </m:sSup>
                      </m:den>
                    </m:f>
                  </m:oMath>
                </a14:m>
                <a:endParaRPr lang="en-US" sz="2400" dirty="0">
                  <a:latin typeface="Times New Roman" panose="02020603050405020304" pitchFamily="18" charset="0"/>
                  <a:cs typeface="Times New Roman" panose="02020603050405020304" pitchFamily="18" charset="0"/>
                </a:endParaRPr>
              </a:p>
            </p:txBody>
          </p:sp>
        </mc:Choice>
        <mc:Fallback>
          <p:sp>
            <p:nvSpPr>
              <p:cNvPr id="10" name="TextBox 9">
                <a:extLst>
                  <a:ext uri="{FF2B5EF4-FFF2-40B4-BE49-F238E27FC236}">
                    <a16:creationId xmlns:a16="http://schemas.microsoft.com/office/drawing/2014/main" id="{FFD5E81E-1689-4DE9-870E-465F29A6153D}"/>
                  </a:ext>
                </a:extLst>
              </p:cNvPr>
              <p:cNvSpPr txBox="1">
                <a:spLocks noRot="1" noChangeAspect="1" noMove="1" noResize="1" noEditPoints="1" noAdjustHandles="1" noChangeArrowheads="1" noChangeShapeType="1" noTextEdit="1"/>
              </p:cNvSpPr>
              <p:nvPr/>
            </p:nvSpPr>
            <p:spPr>
              <a:xfrm>
                <a:off x="478303" y="4692071"/>
                <a:ext cx="10576560" cy="577209"/>
              </a:xfrm>
              <a:prstGeom prst="rect">
                <a:avLst/>
              </a:prstGeom>
              <a:blipFill>
                <a:blip r:embed="rId2"/>
                <a:stretch>
                  <a:fillRect t="-3191" b="-9574"/>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E5D9711-BDD5-476F-90A3-568F7F5CA649}"/>
              </a:ext>
            </a:extLst>
          </p:cNvPr>
          <p:cNvSpPr txBox="1"/>
          <p:nvPr/>
        </p:nvSpPr>
        <p:spPr>
          <a:xfrm>
            <a:off x="478302" y="5795889"/>
            <a:ext cx="10114670" cy="461665"/>
          </a:xfrm>
          <a:prstGeom prst="rect">
            <a:avLst/>
          </a:prstGeom>
          <a:noFill/>
        </p:spPr>
        <p:txBody>
          <a:bodyPr wrap="square" rtlCol="0">
            <a:spAutoFit/>
          </a:bodyPr>
          <a:lstStyle/>
          <a:p>
            <a:pPr algn="just"/>
            <a:r>
              <a:rPr lang="en-US" sz="2400" dirty="0">
                <a:latin typeface="Times New Roman" panose="02020603050405020304" pitchFamily="18" charset="0"/>
                <a:cs typeface="Times New Roman" panose="02020603050405020304" pitchFamily="18" charset="0"/>
              </a:rPr>
              <a:t>Expected rate of return=Expected return on default-free bond + Default spread</a:t>
            </a:r>
          </a:p>
        </p:txBody>
      </p:sp>
      <p:sp>
        <p:nvSpPr>
          <p:cNvPr id="4" name="Footer Placeholder 3">
            <a:extLst>
              <a:ext uri="{FF2B5EF4-FFF2-40B4-BE49-F238E27FC236}">
                <a16:creationId xmlns:a16="http://schemas.microsoft.com/office/drawing/2014/main" id="{F6CEC7A3-7EF5-43F8-8432-EDF8C490AFFC}"/>
              </a:ext>
            </a:extLst>
          </p:cNvPr>
          <p:cNvSpPr>
            <a:spLocks noGrp="1"/>
          </p:cNvSpPr>
          <p:nvPr>
            <p:ph type="ftr" sz="quarter" idx="11"/>
          </p:nvPr>
        </p:nvSpPr>
        <p:spPr/>
        <p:txBody>
          <a:bodyPr/>
          <a:lstStyle/>
          <a:p>
            <a:r>
              <a:rPr lang="en-US" dirty="0"/>
              <a:t>Yogesh Chauhan, IIM Raipur</a:t>
            </a:r>
          </a:p>
        </p:txBody>
      </p:sp>
      <p:sp>
        <p:nvSpPr>
          <p:cNvPr id="13" name="Left Brace 12">
            <a:extLst>
              <a:ext uri="{FF2B5EF4-FFF2-40B4-BE49-F238E27FC236}">
                <a16:creationId xmlns:a16="http://schemas.microsoft.com/office/drawing/2014/main" id="{A83F74C9-41AA-45CC-ACEB-D99EFFFDFD5D}"/>
              </a:ext>
            </a:extLst>
          </p:cNvPr>
          <p:cNvSpPr/>
          <p:nvPr/>
        </p:nvSpPr>
        <p:spPr>
          <a:xfrm rot="16200000">
            <a:off x="4962498" y="2772243"/>
            <a:ext cx="752382" cy="505157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238402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85576-D4E6-48E0-B057-16D33789405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Credit rating…</a:t>
            </a:r>
          </a:p>
        </p:txBody>
      </p:sp>
      <p:graphicFrame>
        <p:nvGraphicFramePr>
          <p:cNvPr id="4" name="Content Placeholder 3">
            <a:extLst>
              <a:ext uri="{FF2B5EF4-FFF2-40B4-BE49-F238E27FC236}">
                <a16:creationId xmlns:a16="http://schemas.microsoft.com/office/drawing/2014/main" id="{8BA6EA73-A567-4F9C-BCEB-D5603E58A2E6}"/>
              </a:ext>
            </a:extLst>
          </p:cNvPr>
          <p:cNvGraphicFramePr>
            <a:graphicFrameLocks noGrp="1"/>
          </p:cNvGraphicFramePr>
          <p:nvPr>
            <p:ph idx="1"/>
          </p:nvPr>
        </p:nvGraphicFramePr>
        <p:xfrm>
          <a:off x="731521" y="1800665"/>
          <a:ext cx="8243668" cy="3926205"/>
        </p:xfrm>
        <a:graphic>
          <a:graphicData uri="http://schemas.openxmlformats.org/drawingml/2006/table">
            <a:tbl>
              <a:tblPr/>
              <a:tblGrid>
                <a:gridCol w="1574909">
                  <a:extLst>
                    <a:ext uri="{9D8B030D-6E8A-4147-A177-3AD203B41FA5}">
                      <a16:colId xmlns:a16="http://schemas.microsoft.com/office/drawing/2014/main" val="3327647744"/>
                    </a:ext>
                  </a:extLst>
                </a:gridCol>
                <a:gridCol w="6668759">
                  <a:extLst>
                    <a:ext uri="{9D8B030D-6E8A-4147-A177-3AD203B41FA5}">
                      <a16:colId xmlns:a16="http://schemas.microsoft.com/office/drawing/2014/main" val="2957790743"/>
                    </a:ext>
                  </a:extLst>
                </a:gridCol>
              </a:tblGrid>
              <a:tr h="403274">
                <a:tc>
                  <a:txBody>
                    <a:bodyPr/>
                    <a:lstStyle/>
                    <a:p>
                      <a:pPr algn="l" fontAlgn="b"/>
                      <a:r>
                        <a:rPr lang="en-US" sz="2800" b="1" i="0" u="none" strike="noStrike" dirty="0">
                          <a:solidFill>
                            <a:srgbClr val="000000"/>
                          </a:solidFill>
                          <a:effectLst/>
                          <a:latin typeface="Times New Roman" panose="02020603050405020304" pitchFamily="18" charset="0"/>
                          <a:cs typeface="Times New Roman" panose="02020603050405020304" pitchFamily="18" charset="0"/>
                        </a:rPr>
                        <a:t>Rating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1" i="0" u="none" strike="noStrike" dirty="0">
                          <a:solidFill>
                            <a:srgbClr val="000000"/>
                          </a:solidFill>
                          <a:effectLst/>
                          <a:latin typeface="Times New Roman" panose="02020603050405020304" pitchFamily="18" charset="0"/>
                          <a:cs typeface="Times New Roman" panose="02020603050405020304" pitchFamily="18" charset="0"/>
                        </a:rPr>
                        <a:t>Meanings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6390294"/>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AAA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Highest degree of safety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6667496"/>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AA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High degree of safety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2710485"/>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Adequate degree of safety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6488984"/>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BBB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Moderate degree of safety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4972490"/>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BB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Moderate risk of default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5932430"/>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High risk of default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7753686"/>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Very high risk of default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7623073"/>
                  </a:ext>
                </a:extLst>
              </a:tr>
              <a:tr h="403274">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Times New Roman" panose="02020603050405020304" pitchFamily="18" charset="0"/>
                          <a:cs typeface="Times New Roman" panose="02020603050405020304" pitchFamily="18" charset="0"/>
                        </a:rPr>
                        <a:t> Default or expected to be in default soon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1525020"/>
                  </a:ext>
                </a:extLst>
              </a:tr>
            </a:tbl>
          </a:graphicData>
        </a:graphic>
      </p:graphicFrame>
      <p:sp>
        <p:nvSpPr>
          <p:cNvPr id="3" name="Footer Placeholder 2">
            <a:extLst>
              <a:ext uri="{FF2B5EF4-FFF2-40B4-BE49-F238E27FC236}">
                <a16:creationId xmlns:a16="http://schemas.microsoft.com/office/drawing/2014/main" id="{8695BBCE-FA69-46FF-8D05-3ED186827B9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945037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2C59F-6698-472E-8809-F4122DBDD972}"/>
              </a:ext>
            </a:extLst>
          </p:cNvPr>
          <p:cNvSpPr>
            <a:spLocks noGrp="1"/>
          </p:cNvSpPr>
          <p:nvPr>
            <p:ph type="title"/>
          </p:nvPr>
        </p:nvSpPr>
        <p:spPr>
          <a:xfrm>
            <a:off x="838200" y="36512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Corporate bond Yield </a:t>
            </a:r>
          </a:p>
        </p:txBody>
      </p:sp>
      <p:sp>
        <p:nvSpPr>
          <p:cNvPr id="3" name="Footer Placeholder 2">
            <a:extLst>
              <a:ext uri="{FF2B5EF4-FFF2-40B4-BE49-F238E27FC236}">
                <a16:creationId xmlns:a16="http://schemas.microsoft.com/office/drawing/2014/main" id="{C0B1BA52-4388-4F36-B8D6-6F050EDC1437}"/>
              </a:ext>
            </a:extLst>
          </p:cNvPr>
          <p:cNvSpPr>
            <a:spLocks noGrp="1"/>
          </p:cNvSpPr>
          <p:nvPr>
            <p:ph type="ftr" sz="quarter" idx="11"/>
          </p:nvPr>
        </p:nvSpPr>
        <p:spPr/>
        <p:txBody>
          <a:bodyPr/>
          <a:lstStyle/>
          <a:p>
            <a:r>
              <a:rPr lang="en-US" dirty="0"/>
              <a:t>Yogesh Chauhan, IIM Raipur</a:t>
            </a:r>
          </a:p>
        </p:txBody>
      </p:sp>
      <p:graphicFrame>
        <p:nvGraphicFramePr>
          <p:cNvPr id="6" name="Table 5">
            <a:extLst>
              <a:ext uri="{FF2B5EF4-FFF2-40B4-BE49-F238E27FC236}">
                <a16:creationId xmlns:a16="http://schemas.microsoft.com/office/drawing/2014/main" id="{0A4A2722-EDE9-4720-B5CA-69A74CD4C13C}"/>
              </a:ext>
            </a:extLst>
          </p:cNvPr>
          <p:cNvGraphicFramePr>
            <a:graphicFrameLocks noGrp="1"/>
          </p:cNvGraphicFramePr>
          <p:nvPr/>
        </p:nvGraphicFramePr>
        <p:xfrm>
          <a:off x="581466" y="1396524"/>
          <a:ext cx="11029068" cy="5253990"/>
        </p:xfrm>
        <a:graphic>
          <a:graphicData uri="http://schemas.openxmlformats.org/drawingml/2006/table">
            <a:tbl>
              <a:tblPr>
                <a:tableStyleId>{5940675A-B579-460E-94D1-54222C63F5DA}</a:tableStyleId>
              </a:tblPr>
              <a:tblGrid>
                <a:gridCol w="1225452">
                  <a:extLst>
                    <a:ext uri="{9D8B030D-6E8A-4147-A177-3AD203B41FA5}">
                      <a16:colId xmlns:a16="http://schemas.microsoft.com/office/drawing/2014/main" val="451149030"/>
                    </a:ext>
                  </a:extLst>
                </a:gridCol>
                <a:gridCol w="1225452">
                  <a:extLst>
                    <a:ext uri="{9D8B030D-6E8A-4147-A177-3AD203B41FA5}">
                      <a16:colId xmlns:a16="http://schemas.microsoft.com/office/drawing/2014/main" val="2661501833"/>
                    </a:ext>
                  </a:extLst>
                </a:gridCol>
                <a:gridCol w="1225452">
                  <a:extLst>
                    <a:ext uri="{9D8B030D-6E8A-4147-A177-3AD203B41FA5}">
                      <a16:colId xmlns:a16="http://schemas.microsoft.com/office/drawing/2014/main" val="2358226827"/>
                    </a:ext>
                  </a:extLst>
                </a:gridCol>
                <a:gridCol w="1225452">
                  <a:extLst>
                    <a:ext uri="{9D8B030D-6E8A-4147-A177-3AD203B41FA5}">
                      <a16:colId xmlns:a16="http://schemas.microsoft.com/office/drawing/2014/main" val="3486374152"/>
                    </a:ext>
                  </a:extLst>
                </a:gridCol>
                <a:gridCol w="1225452">
                  <a:extLst>
                    <a:ext uri="{9D8B030D-6E8A-4147-A177-3AD203B41FA5}">
                      <a16:colId xmlns:a16="http://schemas.microsoft.com/office/drawing/2014/main" val="2961164364"/>
                    </a:ext>
                  </a:extLst>
                </a:gridCol>
                <a:gridCol w="1225452">
                  <a:extLst>
                    <a:ext uri="{9D8B030D-6E8A-4147-A177-3AD203B41FA5}">
                      <a16:colId xmlns:a16="http://schemas.microsoft.com/office/drawing/2014/main" val="358245294"/>
                    </a:ext>
                  </a:extLst>
                </a:gridCol>
                <a:gridCol w="1225452">
                  <a:extLst>
                    <a:ext uri="{9D8B030D-6E8A-4147-A177-3AD203B41FA5}">
                      <a16:colId xmlns:a16="http://schemas.microsoft.com/office/drawing/2014/main" val="3699732196"/>
                    </a:ext>
                  </a:extLst>
                </a:gridCol>
                <a:gridCol w="1225452">
                  <a:extLst>
                    <a:ext uri="{9D8B030D-6E8A-4147-A177-3AD203B41FA5}">
                      <a16:colId xmlns:a16="http://schemas.microsoft.com/office/drawing/2014/main" val="3557322577"/>
                    </a:ext>
                  </a:extLst>
                </a:gridCol>
                <a:gridCol w="1225452">
                  <a:extLst>
                    <a:ext uri="{9D8B030D-6E8A-4147-A177-3AD203B41FA5}">
                      <a16:colId xmlns:a16="http://schemas.microsoft.com/office/drawing/2014/main" val="3881736657"/>
                    </a:ext>
                  </a:extLst>
                </a:gridCol>
              </a:tblGrid>
              <a:tr h="31634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Year</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AAA</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AAA</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AAA</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AAA</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AA</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AA</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AA</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AA</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093501385"/>
                  </a:ext>
                </a:extLst>
              </a:tr>
              <a:tr h="31634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 years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 years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 years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 years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 years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 years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5 years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 years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752039703"/>
                  </a:ext>
                </a:extLst>
              </a:tr>
              <a:tr h="31634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2008-09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8.2497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8.563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8.8307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9.433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9.3158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90459698"/>
                  </a:ext>
                </a:extLst>
              </a:tr>
              <a:tr h="31634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2009-10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6.7293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7.1959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8.2416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8.5521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7.0661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8.9651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8.5181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9.1228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61741020"/>
                  </a:ext>
                </a:extLst>
              </a:tr>
              <a:tr h="31634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2010-11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8.4404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7.3945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8.452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8.8397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9.1201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8.4423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9.2855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9.1503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37698529"/>
                  </a:ext>
                </a:extLst>
              </a:tr>
              <a:tr h="31634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2011-12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9.6977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9.176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9.4792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9.279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9.67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10.6823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9.9587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9.5408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39620604"/>
                  </a:ext>
                </a:extLst>
              </a:tr>
              <a:tr h="31634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2012-13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9.4336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9.2606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9.1316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9.0752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9.9744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9.7026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9.7226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9.3244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31685956"/>
                  </a:ext>
                </a:extLst>
              </a:tr>
              <a:tr h="31634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2013-14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9.6965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9.3603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9.1904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8.9307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10.1256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9.9663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9.8787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9.0892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852957671"/>
                  </a:ext>
                </a:extLst>
              </a:tr>
              <a:tr h="31634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2014-15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8.9853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8.872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8.7627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8.7891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9.4554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9.6298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9.5324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9.8082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678921046"/>
                  </a:ext>
                </a:extLst>
              </a:tr>
              <a:tr h="31634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2015-16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8.413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8.2777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8.3865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8.434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8.9895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8.9469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9.5772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9.5554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96641536"/>
                  </a:ext>
                </a:extLst>
              </a:tr>
              <a:tr h="31634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2016-17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7.5665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7.6169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7.5893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7.9198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8.0758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8.534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8.4926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9.0433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40013344"/>
                  </a:ext>
                </a:extLst>
              </a:tr>
              <a:tr h="31634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2017-18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7.3352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7.417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7.4036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7.6272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7.5839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8.0715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8.5391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8.6556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0103013"/>
                  </a:ext>
                </a:extLst>
              </a:tr>
              <a:tr h="31634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2018-19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8.3837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8.4213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8.5304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8.569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8.908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9.2954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9.3721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9.2421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07511965"/>
                  </a:ext>
                </a:extLst>
              </a:tr>
              <a:tr h="316340">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2019-20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7.1788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7.3972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7.5861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7.8873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8.242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8.7652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9.3336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8.5986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910015107"/>
                  </a:ext>
                </a:extLst>
              </a:tr>
            </a:tbl>
          </a:graphicData>
        </a:graphic>
      </p:graphicFrame>
    </p:spTree>
    <p:extLst>
      <p:ext uri="{BB962C8B-B14F-4D97-AF65-F5344CB8AC3E}">
        <p14:creationId xmlns:p14="http://schemas.microsoft.com/office/powerpoint/2010/main" val="2630630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94250-F480-41C5-AF2A-E73BFD29271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Bond valuation</a:t>
            </a:r>
            <a:endParaRPr lang="en-US" sz="3600" dirty="0"/>
          </a:p>
        </p:txBody>
      </p:sp>
      <p:sp>
        <p:nvSpPr>
          <p:cNvPr id="5" name="TextBox 4">
            <a:extLst>
              <a:ext uri="{FF2B5EF4-FFF2-40B4-BE49-F238E27FC236}">
                <a16:creationId xmlns:a16="http://schemas.microsoft.com/office/drawing/2014/main" id="{52254DA8-C115-4799-849B-362F6A3CD466}"/>
              </a:ext>
            </a:extLst>
          </p:cNvPr>
          <p:cNvSpPr txBox="1"/>
          <p:nvPr/>
        </p:nvSpPr>
        <p:spPr>
          <a:xfrm>
            <a:off x="609601" y="3119223"/>
            <a:ext cx="7543799" cy="1384995"/>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Present value of Coupon payment= Rs 29.67</a:t>
            </a:r>
          </a:p>
          <a:p>
            <a:r>
              <a:rPr lang="en-US" sz="2000" dirty="0">
                <a:latin typeface="Times New Roman" panose="02020603050405020304" pitchFamily="18" charset="0"/>
                <a:cs typeface="Times New Roman" panose="02020603050405020304" pitchFamily="18" charset="0"/>
              </a:rPr>
              <a:t>Present value of redemption value=Rs. 69.38</a:t>
            </a:r>
          </a:p>
          <a:p>
            <a:r>
              <a:rPr lang="en-US" sz="2000" dirty="0">
                <a:latin typeface="Times New Roman" panose="02020603050405020304" pitchFamily="18" charset="0"/>
                <a:cs typeface="Times New Roman" panose="02020603050405020304" pitchFamily="18" charset="0"/>
              </a:rPr>
              <a:t>Bond value=Rs 99.05</a:t>
            </a:r>
          </a:p>
          <a:p>
            <a:r>
              <a:rPr lang="en-US" sz="2400" dirty="0">
                <a:latin typeface="Times New Roman" panose="02020603050405020304" pitchFamily="18" charset="0"/>
                <a:cs typeface="Times New Roman" panose="02020603050405020304" pitchFamily="18" charset="0"/>
              </a:rPr>
              <a:t>	</a:t>
            </a:r>
          </a:p>
        </p:txBody>
      </p:sp>
      <p:sp>
        <p:nvSpPr>
          <p:cNvPr id="6" name="TextBox 5">
            <a:extLst>
              <a:ext uri="{FF2B5EF4-FFF2-40B4-BE49-F238E27FC236}">
                <a16:creationId xmlns:a16="http://schemas.microsoft.com/office/drawing/2014/main" id="{8E986E2C-BD47-44E9-8287-D5FC7963852A}"/>
              </a:ext>
            </a:extLst>
          </p:cNvPr>
          <p:cNvSpPr txBox="1"/>
          <p:nvPr/>
        </p:nvSpPr>
        <p:spPr>
          <a:xfrm>
            <a:off x="126609" y="4404043"/>
            <a:ext cx="11938782" cy="3046988"/>
          </a:xfrm>
          <a:prstGeom prst="rect">
            <a:avLst/>
          </a:prstGeom>
          <a:noFill/>
        </p:spPr>
        <p:txBody>
          <a:bodyPr wrap="square" rtlCol="0">
            <a:spAutoFit/>
          </a:bodyPr>
          <a:lstStyle/>
          <a:p>
            <a:pPr marL="342900" indent="-342900">
              <a:buAutoNum type="arabicPeriod"/>
            </a:pPr>
            <a:r>
              <a:rPr lang="en-US" sz="2400" dirty="0">
                <a:latin typeface="Times New Roman" panose="02020603050405020304" pitchFamily="18" charset="0"/>
                <a:cs typeface="Times New Roman" panose="02020603050405020304" pitchFamily="18" charset="0"/>
              </a:rPr>
              <a:t>When the </a:t>
            </a:r>
            <a:r>
              <a:rPr lang="en-US" sz="2400" b="1" dirty="0">
                <a:latin typeface="Times New Roman" panose="02020603050405020304" pitchFamily="18" charset="0"/>
                <a:cs typeface="Times New Roman" panose="02020603050405020304" pitchFamily="18" charset="0"/>
              </a:rPr>
              <a:t>expected return</a:t>
            </a:r>
            <a:r>
              <a:rPr lang="en-US" sz="2400" dirty="0">
                <a:latin typeface="Times New Roman" panose="02020603050405020304" pitchFamily="18" charset="0"/>
                <a:cs typeface="Times New Roman" panose="02020603050405020304" pitchFamily="18" charset="0"/>
              </a:rPr>
              <a:t> on bond is lower than </a:t>
            </a:r>
            <a:r>
              <a:rPr lang="en-US" sz="2400" b="1" dirty="0">
                <a:latin typeface="Times New Roman" panose="02020603050405020304" pitchFamily="18" charset="0"/>
                <a:cs typeface="Times New Roman" panose="02020603050405020304" pitchFamily="18" charset="0"/>
              </a:rPr>
              <a:t>coupon rate</a:t>
            </a:r>
            <a:r>
              <a:rPr lang="en-US" sz="2400" dirty="0">
                <a:latin typeface="Times New Roman" panose="02020603050405020304" pitchFamily="18" charset="0"/>
                <a:cs typeface="Times New Roman" panose="02020603050405020304" pitchFamily="18" charset="0"/>
              </a:rPr>
              <a:t>, then bond is expected to </a:t>
            </a:r>
          </a:p>
          <a:p>
            <a:r>
              <a:rPr lang="en-US" sz="2400" dirty="0">
                <a:latin typeface="Times New Roman" panose="02020603050405020304" pitchFamily="18" charset="0"/>
                <a:cs typeface="Times New Roman" panose="02020603050405020304" pitchFamily="18" charset="0"/>
              </a:rPr>
              <a:t>trade at premium (more than par value).</a:t>
            </a:r>
          </a:p>
          <a:p>
            <a:r>
              <a:rPr lang="en-US" sz="2400" dirty="0">
                <a:latin typeface="Times New Roman" panose="02020603050405020304" pitchFamily="18" charset="0"/>
                <a:cs typeface="Times New Roman" panose="02020603050405020304" pitchFamily="18" charset="0"/>
              </a:rPr>
              <a:t>2. When the expected return on bond is higher than coupon rate, then bond is expected to </a:t>
            </a:r>
          </a:p>
          <a:p>
            <a:r>
              <a:rPr lang="en-US" sz="2400" dirty="0">
                <a:latin typeface="Times New Roman" panose="02020603050405020304" pitchFamily="18" charset="0"/>
                <a:cs typeface="Times New Roman" panose="02020603050405020304" pitchFamily="18" charset="0"/>
              </a:rPr>
              <a:t>trade at discount (less than par value).</a:t>
            </a:r>
          </a:p>
          <a:p>
            <a:r>
              <a:rPr lang="en-US" sz="2400" dirty="0">
                <a:latin typeface="Times New Roman" panose="02020603050405020304" pitchFamily="18" charset="0"/>
                <a:cs typeface="Times New Roman" panose="02020603050405020304" pitchFamily="18" charset="0"/>
              </a:rPr>
              <a:t>3. When the expected return on bond is equal to coupon rate, then bond is expected to </a:t>
            </a:r>
          </a:p>
          <a:p>
            <a:r>
              <a:rPr lang="en-US" sz="2400" dirty="0">
                <a:latin typeface="Times New Roman" panose="02020603050405020304" pitchFamily="18" charset="0"/>
                <a:cs typeface="Times New Roman" panose="02020603050405020304" pitchFamily="18" charset="0"/>
              </a:rPr>
              <a:t>trade at par.</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ABEDFA8-4783-45BD-934E-F55558D98558}"/>
              </a:ext>
            </a:extLst>
          </p:cNvPr>
          <p:cNvSpPr txBox="1"/>
          <p:nvPr/>
        </p:nvSpPr>
        <p:spPr>
          <a:xfrm>
            <a:off x="391439" y="1757135"/>
            <a:ext cx="5224572" cy="830997"/>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The Yield of AAA 3-year bond is 7.5861</a:t>
            </a:r>
            <a:endParaRPr lang="en-US" sz="2400" dirty="0">
              <a:solidFill>
                <a:srgbClr val="000000"/>
              </a:solidFill>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7" name="Footer Placeholder 6">
            <a:extLst>
              <a:ext uri="{FF2B5EF4-FFF2-40B4-BE49-F238E27FC236}">
                <a16:creationId xmlns:a16="http://schemas.microsoft.com/office/drawing/2014/main" id="{30769ED3-E7C7-4CFF-B448-9A08ACDE1AEC}"/>
              </a:ext>
            </a:extLst>
          </p:cNvPr>
          <p:cNvSpPr>
            <a:spLocks noGrp="1"/>
          </p:cNvSpPr>
          <p:nvPr>
            <p:ph type="ftr" sz="quarter" idx="11"/>
          </p:nvPr>
        </p:nvSpPr>
        <p:spPr/>
        <p:txBody>
          <a:bodyPr/>
          <a:lstStyle/>
          <a:p>
            <a:r>
              <a:rPr lang="en-US" dirty="0"/>
              <a:t>Yogesh Chauhan, IIM Raipur</a:t>
            </a: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5C4F476E-F855-436C-8B94-C37DE4654905}"/>
                  </a:ext>
                </a:extLst>
              </p:cNvPr>
              <p:cNvSpPr txBox="1"/>
              <p:nvPr/>
            </p:nvSpPr>
            <p:spPr>
              <a:xfrm>
                <a:off x="777239" y="2434464"/>
                <a:ext cx="11023321" cy="481029"/>
              </a:xfrm>
              <a:prstGeom prst="rect">
                <a:avLst/>
              </a:prstGeom>
              <a:noFill/>
            </p:spPr>
            <p:txBody>
              <a:bodyPr wrap="square" lIns="0" tIns="0" rIns="0" bIns="0" rtlCol="0">
                <a:spAutoFit/>
              </a:bodyPr>
              <a:lstStyle/>
              <a:p>
                <a14:m>
                  <m:oMath xmlns:m="http://schemas.openxmlformats.org/officeDocument/2006/math">
                    <m:r>
                      <m:rPr>
                        <m:sty m:val="p"/>
                      </m:rPr>
                      <a:rPr lang="en-US" sz="2000" b="0" i="0" smtClean="0">
                        <a:latin typeface="Cambria Math" panose="02040503050406030204" pitchFamily="18" charset="0"/>
                      </a:rPr>
                      <m:t>Value</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of</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a</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bond</m:t>
                    </m:r>
                    <m:r>
                      <a:rPr lang="en-US" sz="2000" b="0" i="0"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0" smtClean="0">
                            <a:latin typeface="Cambria Math" panose="02040503050406030204" pitchFamily="18" charset="0"/>
                          </a:rPr>
                          <m:t>7.35</m:t>
                        </m:r>
                      </m:num>
                      <m:den>
                        <m:sSup>
                          <m:sSupPr>
                            <m:ctrlPr>
                              <a:rPr lang="en-US" sz="2000" b="0" i="1" smtClean="0">
                                <a:latin typeface="Cambria Math" panose="02040503050406030204" pitchFamily="18" charset="0"/>
                              </a:rPr>
                            </m:ctrlPr>
                          </m:sSupPr>
                          <m:e>
                            <m:r>
                              <a:rPr lang="en-US" sz="2000" b="0" i="0" smtClean="0">
                                <a:latin typeface="Cambria Math" panose="02040503050406030204" pitchFamily="18" charset="0"/>
                              </a:rPr>
                              <m:t>(1</m:t>
                            </m:r>
                            <m:r>
                              <a:rPr lang="en-US" sz="2000" b="0" i="0" smtClean="0">
                                <a:latin typeface="Cambria Math" panose="02040503050406030204" pitchFamily="18" charset="0"/>
                              </a:rPr>
                              <m:t>+7.5861%</m:t>
                            </m:r>
                            <m:r>
                              <a:rPr lang="en-US" sz="2000" b="0" i="0" smtClean="0">
                                <a:latin typeface="Cambria Math" panose="02040503050406030204" pitchFamily="18" charset="0"/>
                              </a:rPr>
                              <m:t>)</m:t>
                            </m:r>
                          </m:e>
                          <m:sup>
                            <m:r>
                              <a:rPr lang="en-US" sz="2000" b="0" i="0" smtClean="0">
                                <a:latin typeface="Cambria Math" panose="02040503050406030204" pitchFamily="18" charset="0"/>
                              </a:rPr>
                              <m:t>1</m:t>
                            </m:r>
                          </m:sup>
                        </m:sSup>
                      </m:den>
                    </m:f>
                    <m:r>
                      <a:rPr lang="en-US" sz="2000" b="0" i="0" smtClean="0">
                        <a:latin typeface="Cambria Math" panose="02040503050406030204" pitchFamily="18" charset="0"/>
                      </a:rPr>
                      <m:t>+</m:t>
                    </m:r>
                    <m:f>
                      <m:fPr>
                        <m:ctrlPr>
                          <a:rPr lang="en-US" sz="2000" i="1">
                            <a:latin typeface="Cambria Math" panose="02040503050406030204" pitchFamily="18" charset="0"/>
                          </a:rPr>
                        </m:ctrlPr>
                      </m:fPr>
                      <m:num>
                        <m:r>
                          <a:rPr lang="en-US" sz="2000" b="0" i="1" smtClean="0">
                            <a:latin typeface="Cambria Math" panose="02040503050406030204" pitchFamily="18" charset="0"/>
                          </a:rPr>
                          <m:t>7.35</m:t>
                        </m:r>
                      </m:num>
                      <m:den>
                        <m:sSup>
                          <m:sSupPr>
                            <m:ctrlPr>
                              <a:rPr lang="en-US" sz="2000" i="1">
                                <a:latin typeface="Cambria Math" panose="02040503050406030204" pitchFamily="18" charset="0"/>
                              </a:rPr>
                            </m:ctrlPr>
                          </m:sSupPr>
                          <m:e>
                            <m:r>
                              <a:rPr lang="en-US" sz="2000" i="0">
                                <a:latin typeface="Cambria Math" panose="02040503050406030204" pitchFamily="18" charset="0"/>
                              </a:rPr>
                              <m:t>(</m:t>
                            </m:r>
                            <m:r>
                              <a:rPr lang="en-US" sz="2000">
                                <a:latin typeface="Cambria Math" panose="02040503050406030204" pitchFamily="18" charset="0"/>
                              </a:rPr>
                              <m:t>1+7.5861%</m:t>
                            </m:r>
                            <m:r>
                              <a:rPr lang="en-US" sz="2000" i="0">
                                <a:latin typeface="Cambria Math" panose="02040503050406030204" pitchFamily="18" charset="0"/>
                              </a:rPr>
                              <m:t>)</m:t>
                            </m:r>
                          </m:e>
                          <m:sup>
                            <m:r>
                              <a:rPr lang="en-US" sz="2000" b="0" i="0" smtClean="0">
                                <a:latin typeface="Cambria Math" panose="02040503050406030204" pitchFamily="18" charset="0"/>
                              </a:rPr>
                              <m:t>2</m:t>
                            </m:r>
                          </m:sup>
                        </m:sSup>
                      </m:den>
                    </m:f>
                  </m:oMath>
                </a14:m>
                <a:r>
                  <a:rPr lang="en-US" sz="20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000" i="1">
                            <a:latin typeface="Cambria Math" panose="02040503050406030204" pitchFamily="18" charset="0"/>
                          </a:rPr>
                        </m:ctrlPr>
                      </m:fPr>
                      <m:num>
                        <m:r>
                          <a:rPr lang="en-US" sz="2000" i="1">
                            <a:latin typeface="Cambria Math" panose="02040503050406030204" pitchFamily="18" charset="0"/>
                          </a:rPr>
                          <m:t>7.35</m:t>
                        </m:r>
                      </m:num>
                      <m:den>
                        <m:sSup>
                          <m:sSupPr>
                            <m:ctrlPr>
                              <a:rPr lang="en-US" sz="2000" i="1" smtClean="0">
                                <a:latin typeface="Cambria Math" panose="02040503050406030204" pitchFamily="18" charset="0"/>
                              </a:rPr>
                            </m:ctrlPr>
                          </m:sSupPr>
                          <m:e>
                            <m:r>
                              <a:rPr lang="en-US" sz="2000">
                                <a:latin typeface="Cambria Math" panose="02040503050406030204" pitchFamily="18" charset="0"/>
                              </a:rPr>
                              <m:t>(</m:t>
                            </m:r>
                            <m:r>
                              <a:rPr lang="en-US" sz="2000">
                                <a:latin typeface="Cambria Math" panose="02040503050406030204" pitchFamily="18" charset="0"/>
                              </a:rPr>
                              <m:t>1+7.5861%</m:t>
                            </m:r>
                            <m:r>
                              <a:rPr lang="en-US" sz="2000">
                                <a:latin typeface="Cambria Math" panose="02040503050406030204" pitchFamily="18" charset="0"/>
                              </a:rPr>
                              <m:t>)</m:t>
                            </m:r>
                          </m:e>
                          <m:sup>
                            <m:r>
                              <a:rPr lang="en-US" sz="2000" b="0" i="0" smtClean="0">
                                <a:latin typeface="Cambria Math" panose="02040503050406030204" pitchFamily="18" charset="0"/>
                              </a:rPr>
                              <m:t>3</m:t>
                            </m:r>
                          </m:sup>
                        </m:sSup>
                      </m:den>
                    </m:f>
                  </m:oMath>
                </a14:m>
                <a:r>
                  <a:rPr lang="en-US" sz="20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000" i="1">
                            <a:latin typeface="Cambria Math" panose="02040503050406030204" pitchFamily="18" charset="0"/>
                          </a:rPr>
                        </m:ctrlPr>
                      </m:fPr>
                      <m:num>
                        <m:r>
                          <a:rPr lang="en-US" sz="2000" i="1">
                            <a:latin typeface="Cambria Math" panose="02040503050406030204" pitchFamily="18" charset="0"/>
                          </a:rPr>
                          <m:t>7.35</m:t>
                        </m:r>
                      </m:num>
                      <m:den>
                        <m:sSup>
                          <m:sSupPr>
                            <m:ctrlPr>
                              <a:rPr lang="en-US" sz="2000" i="1">
                                <a:latin typeface="Cambria Math" panose="02040503050406030204" pitchFamily="18" charset="0"/>
                              </a:rPr>
                            </m:ctrlPr>
                          </m:sSupPr>
                          <m:e>
                            <m:r>
                              <a:rPr lang="en-US" sz="2000">
                                <a:latin typeface="Cambria Math" panose="02040503050406030204" pitchFamily="18" charset="0"/>
                              </a:rPr>
                              <m:t>(</m:t>
                            </m:r>
                            <m:r>
                              <a:rPr lang="en-US" sz="2000">
                                <a:latin typeface="Cambria Math" panose="02040503050406030204" pitchFamily="18" charset="0"/>
                              </a:rPr>
                              <m:t>1+7.5861%</m:t>
                            </m:r>
                            <m:r>
                              <a:rPr lang="en-US" sz="2000">
                                <a:latin typeface="Cambria Math" panose="02040503050406030204" pitchFamily="18" charset="0"/>
                              </a:rPr>
                              <m:t>)</m:t>
                            </m:r>
                          </m:e>
                          <m:sup>
                            <m:r>
                              <a:rPr lang="en-US" sz="2000" b="0" i="0" smtClean="0">
                                <a:latin typeface="Cambria Math" panose="02040503050406030204" pitchFamily="18" charset="0"/>
                              </a:rPr>
                              <m:t>4</m:t>
                            </m:r>
                          </m:sup>
                        </m:sSup>
                      </m:den>
                    </m:f>
                    <m:r>
                      <a:rPr lang="en-US" sz="2000" b="0" i="1" smtClean="0">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7.35</m:t>
                        </m:r>
                      </m:num>
                      <m:den>
                        <m:sSup>
                          <m:sSupPr>
                            <m:ctrlPr>
                              <a:rPr lang="en-US" sz="2000" i="1">
                                <a:latin typeface="Cambria Math" panose="02040503050406030204" pitchFamily="18" charset="0"/>
                              </a:rPr>
                            </m:ctrlPr>
                          </m:sSupPr>
                          <m:e>
                            <m:r>
                              <a:rPr lang="en-US" sz="2000">
                                <a:latin typeface="Cambria Math" panose="02040503050406030204" pitchFamily="18" charset="0"/>
                              </a:rPr>
                              <m:t>(</m:t>
                            </m:r>
                            <m:r>
                              <a:rPr lang="en-US" sz="2000">
                                <a:latin typeface="Cambria Math" panose="02040503050406030204" pitchFamily="18" charset="0"/>
                              </a:rPr>
                              <m:t>1+7.5861%</m:t>
                            </m:r>
                            <m:r>
                              <a:rPr lang="en-US" sz="2000">
                                <a:latin typeface="Cambria Math" panose="02040503050406030204" pitchFamily="18" charset="0"/>
                              </a:rPr>
                              <m:t>)</m:t>
                            </m:r>
                          </m:e>
                          <m:sup>
                            <m:r>
                              <a:rPr lang="en-US" sz="2000" b="0" i="0" smtClean="0">
                                <a:latin typeface="Cambria Math" panose="02040503050406030204" pitchFamily="18" charset="0"/>
                              </a:rPr>
                              <m:t>5</m:t>
                            </m:r>
                          </m:sup>
                        </m:sSup>
                      </m:den>
                    </m:f>
                    <m:r>
                      <a:rPr lang="en-US" sz="2000" b="0" i="1" smtClean="0">
                        <a:latin typeface="Cambria Math" panose="02040503050406030204" pitchFamily="18" charset="0"/>
                      </a:rPr>
                      <m:t>+ </m:t>
                    </m:r>
                    <m:f>
                      <m:fPr>
                        <m:ctrlPr>
                          <a:rPr lang="en-US" sz="2000" i="1">
                            <a:latin typeface="Cambria Math" panose="02040503050406030204" pitchFamily="18" charset="0"/>
                          </a:rPr>
                        </m:ctrlPr>
                      </m:fPr>
                      <m:num>
                        <m:r>
                          <a:rPr lang="en-US" sz="2000" b="0" i="1" smtClean="0">
                            <a:latin typeface="Cambria Math" panose="02040503050406030204" pitchFamily="18" charset="0"/>
                          </a:rPr>
                          <m:t>100</m:t>
                        </m:r>
                      </m:num>
                      <m:den>
                        <m:sSup>
                          <m:sSupPr>
                            <m:ctrlPr>
                              <a:rPr lang="en-US" sz="2000" i="1">
                                <a:latin typeface="Cambria Math" panose="02040503050406030204" pitchFamily="18" charset="0"/>
                              </a:rPr>
                            </m:ctrlPr>
                          </m:sSupPr>
                          <m:e>
                            <m:r>
                              <a:rPr lang="en-US" sz="2000">
                                <a:latin typeface="Cambria Math" panose="02040503050406030204" pitchFamily="18" charset="0"/>
                              </a:rPr>
                              <m:t>(</m:t>
                            </m:r>
                            <m:r>
                              <a:rPr lang="en-US" sz="2000">
                                <a:latin typeface="Cambria Math" panose="02040503050406030204" pitchFamily="18" charset="0"/>
                              </a:rPr>
                              <m:t>1+7.5861%</m:t>
                            </m:r>
                            <m:r>
                              <a:rPr lang="en-US" sz="2000">
                                <a:latin typeface="Cambria Math" panose="02040503050406030204" pitchFamily="18" charset="0"/>
                              </a:rPr>
                              <m:t>)</m:t>
                            </m:r>
                          </m:e>
                          <m:sup>
                            <m:r>
                              <a:rPr lang="en-US" sz="2000" b="0" i="0" smtClean="0">
                                <a:latin typeface="Cambria Math" panose="02040503050406030204" pitchFamily="18" charset="0"/>
                              </a:rPr>
                              <m:t>5</m:t>
                            </m:r>
                          </m:sup>
                        </m:sSup>
                      </m:den>
                    </m:f>
                  </m:oMath>
                </a14:m>
                <a:endParaRPr lang="en-US" sz="2000" dirty="0">
                  <a:latin typeface="Times New Roman" panose="02020603050405020304" pitchFamily="18" charset="0"/>
                  <a:cs typeface="Times New Roman" panose="02020603050405020304" pitchFamily="18" charset="0"/>
                </a:endParaRPr>
              </a:p>
            </p:txBody>
          </p:sp>
        </mc:Choice>
        <mc:Fallback>
          <p:sp>
            <p:nvSpPr>
              <p:cNvPr id="10" name="TextBox 9">
                <a:extLst>
                  <a:ext uri="{FF2B5EF4-FFF2-40B4-BE49-F238E27FC236}">
                    <a16:creationId xmlns:a16="http://schemas.microsoft.com/office/drawing/2014/main" id="{5C4F476E-F855-436C-8B94-C37DE4654905}"/>
                  </a:ext>
                </a:extLst>
              </p:cNvPr>
              <p:cNvSpPr txBox="1">
                <a:spLocks noRot="1" noChangeAspect="1" noMove="1" noResize="1" noEditPoints="1" noAdjustHandles="1" noChangeArrowheads="1" noChangeShapeType="1" noTextEdit="1"/>
              </p:cNvSpPr>
              <p:nvPr/>
            </p:nvSpPr>
            <p:spPr>
              <a:xfrm>
                <a:off x="777239" y="2434464"/>
                <a:ext cx="11023321" cy="481029"/>
              </a:xfrm>
              <a:prstGeom prst="rect">
                <a:avLst/>
              </a:prstGeom>
              <a:blipFill>
                <a:blip r:embed="rId2"/>
                <a:stretch>
                  <a:fillRect t="-3797" b="-8861"/>
                </a:stretch>
              </a:blipFill>
            </p:spPr>
            <p:txBody>
              <a:bodyPr/>
              <a:lstStyle/>
              <a:p>
                <a:r>
                  <a:rPr lang="en-US">
                    <a:noFill/>
                  </a:rPr>
                  <a:t> </a:t>
                </a:r>
              </a:p>
            </p:txBody>
          </p:sp>
        </mc:Fallback>
      </mc:AlternateContent>
    </p:spTree>
    <p:extLst>
      <p:ext uri="{BB962C8B-B14F-4D97-AF65-F5344CB8AC3E}">
        <p14:creationId xmlns:p14="http://schemas.microsoft.com/office/powerpoint/2010/main" val="400262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8167B-E8B8-4C2B-A0D9-38545DEAD06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Relationship between interest rate and bond price</a:t>
            </a:r>
          </a:p>
        </p:txBody>
      </p:sp>
      <p:sp>
        <p:nvSpPr>
          <p:cNvPr id="4" name="Footer Placeholder 3">
            <a:extLst>
              <a:ext uri="{FF2B5EF4-FFF2-40B4-BE49-F238E27FC236}">
                <a16:creationId xmlns:a16="http://schemas.microsoft.com/office/drawing/2014/main" id="{FE788BED-7441-404A-8A8A-87CFF4912674}"/>
              </a:ext>
            </a:extLst>
          </p:cNvPr>
          <p:cNvSpPr>
            <a:spLocks noGrp="1"/>
          </p:cNvSpPr>
          <p:nvPr>
            <p:ph type="ftr" sz="quarter" idx="11"/>
          </p:nvPr>
        </p:nvSpPr>
        <p:spPr/>
        <p:txBody>
          <a:bodyPr/>
          <a:lstStyle/>
          <a:p>
            <a:r>
              <a:rPr lang="en-US" dirty="0"/>
              <a:t>Yogesh Chauhan, IIM Raipur</a:t>
            </a:r>
          </a:p>
        </p:txBody>
      </p:sp>
      <p:graphicFrame>
        <p:nvGraphicFramePr>
          <p:cNvPr id="6" name="Content Placeholder 5">
            <a:extLst>
              <a:ext uri="{FF2B5EF4-FFF2-40B4-BE49-F238E27FC236}">
                <a16:creationId xmlns:a16="http://schemas.microsoft.com/office/drawing/2014/main" id="{11908682-AED4-4479-AB6F-CDA0586C0484}"/>
              </a:ext>
            </a:extLst>
          </p:cNvPr>
          <p:cNvGraphicFramePr>
            <a:graphicFrameLocks noGrp="1"/>
          </p:cNvGraphicFramePr>
          <p:nvPr>
            <p:ph idx="1"/>
            <p:extLst>
              <p:ext uri="{D42A27DB-BD31-4B8C-83A1-F6EECF244321}">
                <p14:modId xmlns:p14="http://schemas.microsoft.com/office/powerpoint/2010/main" val="4292525663"/>
              </p:ext>
            </p:extLst>
          </p:nvPr>
        </p:nvGraphicFramePr>
        <p:xfrm>
          <a:off x="407963" y="1561514"/>
          <a:ext cx="10945837" cy="49313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35533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11E3E-054D-423F-8480-819AA4CBD84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Bond yield </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4262B10-22BF-46F5-9194-E2EE7B8EEB45}"/>
                  </a:ext>
                </a:extLst>
              </p:cNvPr>
              <p:cNvSpPr>
                <a:spLocks noGrp="1"/>
              </p:cNvSpPr>
              <p:nvPr>
                <p:ph idx="1"/>
              </p:nvPr>
            </p:nvSpPr>
            <p:spPr>
              <a:xfrm>
                <a:off x="838199" y="1825625"/>
                <a:ext cx="10837985" cy="4667250"/>
              </a:xfrm>
            </p:spPr>
            <p:txBody>
              <a:bodyPr>
                <a:noAutofit/>
              </a:bodyPr>
              <a:lstStyle/>
              <a:p>
                <a:pPr algn="just"/>
                <a:r>
                  <a:rPr lang="en-US" sz="2400" dirty="0">
                    <a:latin typeface="Times New Roman" panose="02020603050405020304" pitchFamily="18" charset="0"/>
                    <a:cs typeface="Times New Roman" panose="02020603050405020304" pitchFamily="18" charset="0"/>
                  </a:rPr>
                  <a:t>Bond yields are a measure of the expected profit you will make from your bond investment.</a:t>
                </a:r>
              </a:p>
              <a:p>
                <a:pPr algn="just"/>
                <a:r>
                  <a:rPr lang="en-US" sz="2400" dirty="0">
                    <a:latin typeface="Times New Roman" panose="02020603050405020304" pitchFamily="18" charset="0"/>
                    <a:cs typeface="Times New Roman" panose="02020603050405020304" pitchFamily="18" charset="0"/>
                  </a:rPr>
                  <a:t>Yield-to-maturity (YTM): the return of the bond if you hold it till maturity. The return build-into the pricing of a bond is called </a:t>
                </a:r>
                <a:r>
                  <a:rPr lang="en-US" sz="2400" b="1" dirty="0">
                    <a:latin typeface="Times New Roman" panose="02020603050405020304" pitchFamily="18" charset="0"/>
                    <a:cs typeface="Times New Roman" panose="02020603050405020304" pitchFamily="18" charset="0"/>
                  </a:rPr>
                  <a:t>yield-to-maturity</a:t>
                </a:r>
                <a:r>
                  <a:rPr lang="en-US" sz="2400" dirty="0">
                    <a:latin typeface="Times New Roman" panose="02020603050405020304" pitchFamily="18" charset="0"/>
                    <a:cs typeface="Times New Roman" panose="02020603050405020304" pitchFamily="18" charset="0"/>
                  </a:rPr>
                  <a:t>.</a:t>
                </a:r>
              </a:p>
              <a:p>
                <a:pPr algn="just"/>
                <a:r>
                  <a:rPr lang="en-US" sz="2400" dirty="0">
                    <a:latin typeface="Times New Roman" panose="02020603050405020304" pitchFamily="18" charset="0"/>
                    <a:cs typeface="Times New Roman" panose="02020603050405020304" pitchFamily="18" charset="0"/>
                  </a:rPr>
                  <a:t>It may be defined as the </a:t>
                </a:r>
                <a:r>
                  <a:rPr lang="en-US" sz="2400" b="1" dirty="0">
                    <a:latin typeface="Times New Roman" panose="02020603050405020304" pitchFamily="18" charset="0"/>
                    <a:cs typeface="Times New Roman" panose="02020603050405020304" pitchFamily="18" charset="0"/>
                  </a:rPr>
                  <a:t>compounded rate of return (IRR) </a:t>
                </a:r>
                <a:r>
                  <a:rPr lang="en-US" sz="2400" dirty="0">
                    <a:latin typeface="Times New Roman" panose="02020603050405020304" pitchFamily="18" charset="0"/>
                    <a:cs typeface="Times New Roman" panose="02020603050405020304" pitchFamily="18" charset="0"/>
                  </a:rPr>
                  <a:t>an investor is expected to receive from a bond purchased at the current market price and held to maturity</a:t>
                </a:r>
              </a:p>
              <a:p>
                <a:pPr algn="just"/>
                <a14:m>
                  <m:oMath xmlns:m="http://schemas.openxmlformats.org/officeDocument/2006/math">
                    <m:r>
                      <m:rPr>
                        <m:sty m:val="p"/>
                      </m:rPr>
                      <a:rPr lang="en-US" sz="2400">
                        <a:latin typeface="Cambria Math" panose="02040503050406030204" pitchFamily="18" charset="0"/>
                      </a:rPr>
                      <m:t>M</m:t>
                    </m:r>
                    <m:r>
                      <m:rPr>
                        <m:sty m:val="p"/>
                      </m:rPr>
                      <a:rPr lang="en-US" sz="2400" b="0" i="0" smtClean="0">
                        <a:latin typeface="Cambria Math" panose="02040503050406030204" pitchFamily="18" charset="0"/>
                      </a:rPr>
                      <m:t>arket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price</m:t>
                    </m:r>
                    <m:r>
                      <a:rPr lang="en-US" sz="2400">
                        <a:latin typeface="Cambria Math" panose="02040503050406030204" pitchFamily="18" charset="0"/>
                      </a:rPr>
                      <m:t>=</m:t>
                    </m:r>
                    <m:f>
                      <m:fPr>
                        <m:ctrlPr>
                          <a:rPr lang="en-US" sz="2400" i="1">
                            <a:latin typeface="Cambria Math" panose="02040503050406030204" pitchFamily="18" charset="0"/>
                          </a:rPr>
                        </m:ctrlPr>
                      </m:fPr>
                      <m:num>
                        <m:r>
                          <m:rPr>
                            <m:sty m:val="p"/>
                          </m:rPr>
                          <a:rPr lang="en-US" sz="2400" b="0" i="0" smtClean="0">
                            <a:latin typeface="Cambria Math" panose="02040503050406030204" pitchFamily="18" charset="0"/>
                          </a:rPr>
                          <m:t>C</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b="0" i="0" smtClean="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1</m:t>
                            </m:r>
                          </m:sup>
                        </m:sSup>
                      </m:den>
                    </m:f>
                    <m:r>
                      <a:rPr lang="en-US" sz="2400">
                        <a:latin typeface="Cambria Math" panose="02040503050406030204" pitchFamily="18" charset="0"/>
                      </a:rPr>
                      <m:t>+</m:t>
                    </m:r>
                    <m:f>
                      <m:fPr>
                        <m:ctrlPr>
                          <a:rPr lang="en-US" sz="2400" i="1">
                            <a:latin typeface="Cambria Math" panose="02040503050406030204" pitchFamily="18" charset="0"/>
                          </a:rPr>
                        </m:ctrlPr>
                      </m:fPr>
                      <m:num>
                        <m:r>
                          <m:rPr>
                            <m:sty m:val="p"/>
                          </m:rPr>
                          <a:rPr lang="en-US" sz="2400" b="0" i="0" smtClean="0">
                            <a:latin typeface="Cambria Math" panose="02040503050406030204" pitchFamily="18" charset="0"/>
                          </a:rPr>
                          <m:t>C</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b="0" i="0" smtClean="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rPr>
                        </m:ctrlPr>
                      </m:fPr>
                      <m:num>
                        <m:r>
                          <m:rPr>
                            <m:sty m:val="p"/>
                          </m:rPr>
                          <a:rPr lang="en-US" sz="2400" b="0" i="0" smtClean="0">
                            <a:latin typeface="Cambria Math" panose="02040503050406030204" pitchFamily="18" charset="0"/>
                          </a:rPr>
                          <m:t>C</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P</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b="0" i="0" smtClean="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3</m:t>
                            </m:r>
                          </m:sup>
                        </m:sSup>
                      </m:den>
                    </m:f>
                  </m:oMath>
                </a14:m>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I expect </a:t>
                </a:r>
                <a14:m>
                  <m:oMath xmlns:m="http://schemas.openxmlformats.org/officeDocument/2006/math">
                    <m:r>
                      <a:rPr lang="en-US" sz="2400">
                        <a:latin typeface="Cambria Math" panose="02040503050406030204" pitchFamily="18" charset="0"/>
                      </a:rPr>
                      <m:t>7.5</m:t>
                    </m:r>
                    <m:r>
                      <a:rPr lang="en-US" sz="2400" b="0" i="0" smtClean="0">
                        <a:latin typeface="Cambria Math" panose="02040503050406030204" pitchFamily="18" charset="0"/>
                      </a:rPr>
                      <m:t>9%</m:t>
                    </m:r>
                  </m:oMath>
                </a14:m>
                <a:r>
                  <a:rPr lang="en-US" sz="2400" dirty="0">
                    <a:latin typeface="Times New Roman" panose="02020603050405020304" pitchFamily="18" charset="0"/>
                    <a:cs typeface="Times New Roman" panose="02020603050405020304" pitchFamily="18" charset="0"/>
                  </a:rPr>
                  <a:t> from the bond, but it is offering 7.33%. Therefore, I will not buy it.</a:t>
                </a:r>
              </a:p>
            </p:txBody>
          </p:sp>
        </mc:Choice>
        <mc:Fallback>
          <p:sp>
            <p:nvSpPr>
              <p:cNvPr id="3" name="Content Placeholder 2">
                <a:extLst>
                  <a:ext uri="{FF2B5EF4-FFF2-40B4-BE49-F238E27FC236}">
                    <a16:creationId xmlns:a16="http://schemas.microsoft.com/office/drawing/2014/main" id="{14262B10-22BF-46F5-9194-E2EE7B8EEB45}"/>
                  </a:ext>
                </a:extLst>
              </p:cNvPr>
              <p:cNvSpPr>
                <a:spLocks noGrp="1" noRot="1" noChangeAspect="1" noMove="1" noResize="1" noEditPoints="1" noAdjustHandles="1" noChangeArrowheads="1" noChangeShapeType="1" noTextEdit="1"/>
              </p:cNvSpPr>
              <p:nvPr>
                <p:ph idx="1"/>
              </p:nvPr>
            </p:nvSpPr>
            <p:spPr>
              <a:xfrm>
                <a:off x="838199" y="1825625"/>
                <a:ext cx="10837985" cy="4667250"/>
              </a:xfrm>
              <a:blipFill>
                <a:blip r:embed="rId2"/>
                <a:stretch>
                  <a:fillRect l="-731" t="-1828" r="-900"/>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6A85C02A-FE6A-483D-B905-52D25CE91AD0}"/>
              </a:ext>
            </a:extLst>
          </p:cNvPr>
          <p:cNvSpPr>
            <a:spLocks noGrp="1"/>
          </p:cNvSpPr>
          <p:nvPr>
            <p:ph type="ftr" sz="quarter" idx="11"/>
          </p:nvPr>
        </p:nvSpPr>
        <p:spPr/>
        <p:txBody>
          <a:bodyPr/>
          <a:lstStyle/>
          <a:p>
            <a:r>
              <a:rPr lang="en-US" dirty="0"/>
              <a:t>Yogesh Chauhan, IIM Raipur</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7105584B-E792-4863-AF27-C4E3B4FB9EFC}"/>
                  </a:ext>
                </a:extLst>
              </p:cNvPr>
              <p:cNvSpPr txBox="1"/>
              <p:nvPr/>
            </p:nvSpPr>
            <p:spPr>
              <a:xfrm>
                <a:off x="2141806" y="4903086"/>
                <a:ext cx="10576560" cy="577209"/>
              </a:xfrm>
              <a:prstGeom prst="rect">
                <a:avLst/>
              </a:prstGeom>
              <a:noFill/>
            </p:spPr>
            <p:txBody>
              <a:bodyPr wrap="square" lIns="0" tIns="0" rIns="0" bIns="0" rtlCol="0">
                <a:spAutoFit/>
              </a:bodyPr>
              <a:lstStyle/>
              <a:p>
                <a14:m>
                  <m:oMath xmlns:m="http://schemas.openxmlformats.org/officeDocument/2006/math">
                    <m:r>
                      <m:rPr>
                        <m:nor/>
                      </m:rPr>
                      <a:rPr lang="en-US" smtClean="0">
                        <a:latin typeface="Cambria Math" panose="02040503050406030204" pitchFamily="18" charset="0"/>
                      </a:rPr>
                      <m:t>1</m:t>
                    </m:r>
                    <m:r>
                      <m:rPr>
                        <m:nor/>
                      </m:rPr>
                      <a:rPr lang="en-US" b="0" i="0" smtClean="0">
                        <a:latin typeface="Cambria Math" panose="02040503050406030204" pitchFamily="18" charset="0"/>
                      </a:rPr>
                      <m:t>00.0348</m:t>
                    </m:r>
                    <m:f>
                      <m:fPr>
                        <m:ctrlPr>
                          <a:rPr lang="en-US" sz="2400" b="0" i="1" smtClean="0">
                            <a:latin typeface="Cambria Math" panose="02040503050406030204" pitchFamily="18" charset="0"/>
                          </a:rPr>
                        </m:ctrlPr>
                      </m:fPr>
                      <m:num>
                        <m:r>
                          <a:rPr lang="en-US" sz="2400" b="0" i="0" smtClean="0">
                            <a:latin typeface="Cambria Math" panose="02040503050406030204" pitchFamily="18" charset="0"/>
                          </a:rPr>
                          <m:t>7.35</m:t>
                        </m:r>
                      </m:num>
                      <m:den>
                        <m:sSup>
                          <m:sSupPr>
                            <m:ctrlPr>
                              <a:rPr lang="en-US" sz="2400" b="0" i="1" smtClean="0">
                                <a:latin typeface="Cambria Math" panose="02040503050406030204" pitchFamily="18" charset="0"/>
                              </a:rPr>
                            </m:ctrlPr>
                          </m:sSupPr>
                          <m:e>
                            <m:r>
                              <a:rPr lang="en-US" sz="2400" b="0" i="0" smtClean="0">
                                <a:latin typeface="Cambria Math" panose="02040503050406030204" pitchFamily="18" charset="0"/>
                              </a:rPr>
                              <m:t>(1+</m:t>
                            </m:r>
                            <m:r>
                              <m:rPr>
                                <m:sty m:val="p"/>
                              </m:rPr>
                              <a:rPr lang="en-US" sz="2400" b="0" i="0" smtClean="0">
                                <a:latin typeface="Cambria Math" panose="02040503050406030204" pitchFamily="18" charset="0"/>
                              </a:rPr>
                              <m:t>YTM</m:t>
                            </m:r>
                            <m:r>
                              <a:rPr lang="en-US" sz="2400" b="0" i="0" smtClean="0">
                                <a:latin typeface="Cambria Math" panose="02040503050406030204" pitchFamily="18" charset="0"/>
                              </a:rPr>
                              <m:t>)</m:t>
                            </m:r>
                          </m:e>
                          <m:sup>
                            <m:r>
                              <a:rPr lang="en-US" sz="2400" b="0" i="0" smtClean="0">
                                <a:latin typeface="Cambria Math" panose="02040503050406030204" pitchFamily="18" charset="0"/>
                              </a:rPr>
                              <m:t>1</m:t>
                            </m:r>
                          </m:sup>
                        </m:sSup>
                      </m:den>
                    </m:f>
                    <m:r>
                      <a:rPr lang="en-US" sz="2400" b="0" i="0" smtClean="0">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7.35</m:t>
                        </m:r>
                      </m:num>
                      <m:den>
                        <m:sSup>
                          <m:sSupPr>
                            <m:ctrlPr>
                              <a:rPr lang="en-US" sz="2400" i="1">
                                <a:latin typeface="Cambria Math" panose="02040503050406030204" pitchFamily="18" charset="0"/>
                              </a:rPr>
                            </m:ctrlPr>
                          </m:sSupPr>
                          <m:e>
                            <m:r>
                              <a:rPr lang="en-US" sz="2400" i="0">
                                <a:latin typeface="Cambria Math" panose="02040503050406030204" pitchFamily="18" charset="0"/>
                              </a:rPr>
                              <m:t>(1+</m:t>
                            </m:r>
                            <m:r>
                              <m:rPr>
                                <m:sty m:val="p"/>
                              </m:rPr>
                              <a:rPr lang="en-US" sz="2400">
                                <a:latin typeface="Cambria Math" panose="02040503050406030204" pitchFamily="18" charset="0"/>
                              </a:rPr>
                              <m:t>YTM</m:t>
                            </m:r>
                            <m:r>
                              <a:rPr lang="en-US" sz="2400" i="0">
                                <a:latin typeface="Cambria Math" panose="02040503050406030204" pitchFamily="18" charset="0"/>
                              </a:rPr>
                              <m:t>)</m:t>
                            </m:r>
                          </m:e>
                          <m:sup>
                            <m:r>
                              <a:rPr lang="en-US" sz="2400" b="0" i="0" smtClean="0">
                                <a:latin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7.35</m:t>
                        </m:r>
                      </m:num>
                      <m:den>
                        <m:sSup>
                          <m:sSupPr>
                            <m:ctrlPr>
                              <a:rPr lang="en-US" sz="2400" i="1" smtClean="0">
                                <a:latin typeface="Cambria Math" panose="02040503050406030204" pitchFamily="18" charset="0"/>
                              </a:rPr>
                            </m:ctrlPr>
                          </m:sSupPr>
                          <m:e>
                            <m:r>
                              <a:rPr lang="en-US" sz="2400">
                                <a:latin typeface="Cambria Math" panose="02040503050406030204" pitchFamily="18" charset="0"/>
                              </a:rPr>
                              <m:t>(1+</m:t>
                            </m:r>
                            <m:r>
                              <m:rPr>
                                <m:sty m:val="p"/>
                              </m:rPr>
                              <a:rPr lang="en-US" sz="2400">
                                <a:latin typeface="Cambria Math" panose="02040503050406030204" pitchFamily="18" charset="0"/>
                              </a:rPr>
                              <m:t>YTM</m:t>
                            </m:r>
                            <m:r>
                              <a:rPr lang="en-US" sz="2400">
                                <a:latin typeface="Cambria Math" panose="02040503050406030204" pitchFamily="18" charset="0"/>
                              </a:rPr>
                              <m:t>)</m:t>
                            </m:r>
                          </m:e>
                          <m:sup>
                            <m:r>
                              <a:rPr lang="en-US" sz="2400" b="0" i="0" smtClean="0">
                                <a:latin typeface="Cambria Math" panose="02040503050406030204" pitchFamily="18" charset="0"/>
                              </a:rPr>
                              <m:t>3</m:t>
                            </m:r>
                          </m:sup>
                        </m:sSup>
                      </m:den>
                    </m:f>
                  </m:oMath>
                </a14:m>
                <a:r>
                  <a:rPr lang="en-US" sz="2400" dirty="0">
                    <a:latin typeface="Times New Roman" panose="02020603050405020304" pitchFamily="18" charset="0"/>
                    <a:cs typeface="Times New Roman" panose="02020603050405020304" pitchFamily="18" charset="0"/>
                  </a:rPr>
                  <a:t>+</a:t>
                </a:r>
                <a:r>
                  <a:rPr lang="en-US" sz="2400" dirty="0"/>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7.35</m:t>
                        </m:r>
                      </m:num>
                      <m:den>
                        <m:sSup>
                          <m:sSupPr>
                            <m:ctrlPr>
                              <a:rPr lang="en-US" sz="2400" i="1">
                                <a:latin typeface="Cambria Math" panose="02040503050406030204" pitchFamily="18" charset="0"/>
                              </a:rPr>
                            </m:ctrlPr>
                          </m:sSupPr>
                          <m:e>
                            <m:r>
                              <a:rPr lang="en-US" sz="2400">
                                <a:latin typeface="Cambria Math" panose="02040503050406030204" pitchFamily="18" charset="0"/>
                              </a:rPr>
                              <m:t>(1+</m:t>
                            </m:r>
                            <m:r>
                              <m:rPr>
                                <m:sty m:val="p"/>
                              </m:rPr>
                              <a:rPr lang="en-US" sz="2400">
                                <a:latin typeface="Cambria Math" panose="02040503050406030204" pitchFamily="18" charset="0"/>
                              </a:rPr>
                              <m:t>YTM</m:t>
                            </m:r>
                            <m:r>
                              <a:rPr lang="en-US" sz="2400">
                                <a:latin typeface="Cambria Math" panose="02040503050406030204" pitchFamily="18" charset="0"/>
                              </a:rPr>
                              <m:t>)</m:t>
                            </m:r>
                          </m:e>
                          <m:sup>
                            <m:r>
                              <a:rPr lang="en-US" sz="2400" b="0" i="0" smtClean="0">
                                <a:latin typeface="Cambria Math" panose="02040503050406030204" pitchFamily="18" charset="0"/>
                              </a:rPr>
                              <m:t>4</m:t>
                            </m:r>
                          </m:sup>
                        </m:sSup>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7.35</m:t>
                        </m:r>
                      </m:num>
                      <m:den>
                        <m:sSup>
                          <m:sSupPr>
                            <m:ctrlPr>
                              <a:rPr lang="en-US" sz="2400" i="1">
                                <a:latin typeface="Cambria Math" panose="02040503050406030204" pitchFamily="18" charset="0"/>
                              </a:rPr>
                            </m:ctrlPr>
                          </m:sSupPr>
                          <m:e>
                            <m:r>
                              <a:rPr lang="en-US" sz="2400">
                                <a:latin typeface="Cambria Math" panose="02040503050406030204" pitchFamily="18" charset="0"/>
                              </a:rPr>
                              <m:t>(1+</m:t>
                            </m:r>
                            <m:r>
                              <m:rPr>
                                <m:sty m:val="p"/>
                              </m:rPr>
                              <a:rPr lang="en-US" sz="2400">
                                <a:latin typeface="Cambria Math" panose="02040503050406030204" pitchFamily="18" charset="0"/>
                              </a:rPr>
                              <m:t>YTM</m:t>
                            </m:r>
                            <m:r>
                              <a:rPr lang="en-US" sz="2400">
                                <a:latin typeface="Cambria Math" panose="02040503050406030204" pitchFamily="18" charset="0"/>
                              </a:rPr>
                              <m:t>)</m:t>
                            </m:r>
                          </m:e>
                          <m:sup>
                            <m:r>
                              <a:rPr lang="en-US" sz="2400" b="0" i="0" smtClean="0">
                                <a:latin typeface="Cambria Math" panose="02040503050406030204" pitchFamily="18" charset="0"/>
                              </a:rPr>
                              <m:t>5</m:t>
                            </m:r>
                          </m:sup>
                        </m:sSup>
                      </m:den>
                    </m:f>
                    <m:r>
                      <a:rPr lang="en-US" sz="2400" b="0" i="1" smtClean="0">
                        <a:latin typeface="Cambria Math" panose="02040503050406030204" pitchFamily="18" charset="0"/>
                      </a:rPr>
                      <m:t>+ </m:t>
                    </m:r>
                    <m:f>
                      <m:fPr>
                        <m:ctrlPr>
                          <a:rPr lang="en-US" sz="2400" i="1">
                            <a:latin typeface="Cambria Math" panose="02040503050406030204" pitchFamily="18" charset="0"/>
                          </a:rPr>
                        </m:ctrlPr>
                      </m:fPr>
                      <m:num>
                        <m:r>
                          <a:rPr lang="en-US" sz="2400" b="0" i="1" smtClean="0">
                            <a:latin typeface="Cambria Math" panose="02040503050406030204" pitchFamily="18" charset="0"/>
                          </a:rPr>
                          <m:t>100</m:t>
                        </m:r>
                      </m:num>
                      <m:den>
                        <m:sSup>
                          <m:sSupPr>
                            <m:ctrlPr>
                              <a:rPr lang="en-US" sz="2400" i="1">
                                <a:latin typeface="Cambria Math" panose="02040503050406030204" pitchFamily="18" charset="0"/>
                              </a:rPr>
                            </m:ctrlPr>
                          </m:sSupPr>
                          <m:e>
                            <m:r>
                              <a:rPr lang="en-US" sz="2400">
                                <a:latin typeface="Cambria Math" panose="02040503050406030204" pitchFamily="18" charset="0"/>
                              </a:rPr>
                              <m:t>(1+</m:t>
                            </m:r>
                            <m:r>
                              <m:rPr>
                                <m:sty m:val="p"/>
                              </m:rPr>
                              <a:rPr lang="en-US" sz="2400">
                                <a:latin typeface="Cambria Math" panose="02040503050406030204" pitchFamily="18" charset="0"/>
                              </a:rPr>
                              <m:t>YTM</m:t>
                            </m:r>
                            <m:r>
                              <a:rPr lang="en-US" sz="2400">
                                <a:latin typeface="Cambria Math" panose="02040503050406030204" pitchFamily="18" charset="0"/>
                              </a:rPr>
                              <m:t>)</m:t>
                            </m:r>
                          </m:e>
                          <m:sup>
                            <m:r>
                              <a:rPr lang="en-US" sz="2400" b="0" i="0" smtClean="0">
                                <a:latin typeface="Cambria Math" panose="02040503050406030204" pitchFamily="18" charset="0"/>
                              </a:rPr>
                              <m:t>5</m:t>
                            </m:r>
                          </m:sup>
                        </m:sSup>
                      </m:den>
                    </m:f>
                  </m:oMath>
                </a14:m>
                <a:endParaRPr lang="en-US" sz="2400" dirty="0">
                  <a:latin typeface="Times New Roman" panose="02020603050405020304" pitchFamily="18" charset="0"/>
                  <a:cs typeface="Times New Roman" panose="02020603050405020304" pitchFamily="18" charset="0"/>
                </a:endParaRPr>
              </a:p>
            </p:txBody>
          </p:sp>
        </mc:Choice>
        <mc:Fallback>
          <p:sp>
            <p:nvSpPr>
              <p:cNvPr id="7" name="TextBox 6">
                <a:extLst>
                  <a:ext uri="{FF2B5EF4-FFF2-40B4-BE49-F238E27FC236}">
                    <a16:creationId xmlns:a16="http://schemas.microsoft.com/office/drawing/2014/main" id="{7105584B-E792-4863-AF27-C4E3B4FB9EFC}"/>
                  </a:ext>
                </a:extLst>
              </p:cNvPr>
              <p:cNvSpPr txBox="1">
                <a:spLocks noRot="1" noChangeAspect="1" noMove="1" noResize="1" noEditPoints="1" noAdjustHandles="1" noChangeArrowheads="1" noChangeShapeType="1" noTextEdit="1"/>
              </p:cNvSpPr>
              <p:nvPr/>
            </p:nvSpPr>
            <p:spPr>
              <a:xfrm>
                <a:off x="2141806" y="4903086"/>
                <a:ext cx="10576560" cy="577209"/>
              </a:xfrm>
              <a:prstGeom prst="rect">
                <a:avLst/>
              </a:prstGeom>
              <a:blipFill>
                <a:blip r:embed="rId3"/>
                <a:stretch>
                  <a:fillRect t="-2105" b="-9474"/>
                </a:stretch>
              </a:blipFill>
            </p:spPr>
            <p:txBody>
              <a:bodyPr/>
              <a:lstStyle/>
              <a:p>
                <a:r>
                  <a:rPr lang="en-US">
                    <a:noFill/>
                  </a:rPr>
                  <a:t> </a:t>
                </a:r>
              </a:p>
            </p:txBody>
          </p:sp>
        </mc:Fallback>
      </mc:AlternateContent>
    </p:spTree>
    <p:extLst>
      <p:ext uri="{BB962C8B-B14F-4D97-AF65-F5344CB8AC3E}">
        <p14:creationId xmlns:p14="http://schemas.microsoft.com/office/powerpoint/2010/main" val="419484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03929-6B3A-415C-991F-32CE7415CAD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Yield misconception </a:t>
            </a:r>
          </a:p>
        </p:txBody>
      </p:sp>
      <p:graphicFrame>
        <p:nvGraphicFramePr>
          <p:cNvPr id="5" name="Content Placeholder 4">
            <a:extLst>
              <a:ext uri="{FF2B5EF4-FFF2-40B4-BE49-F238E27FC236}">
                <a16:creationId xmlns:a16="http://schemas.microsoft.com/office/drawing/2014/main" id="{99DE4A19-79BC-4C49-8594-EB35FFAE6C2E}"/>
              </a:ext>
            </a:extLst>
          </p:cNvPr>
          <p:cNvGraphicFramePr>
            <a:graphicFrameLocks noGrp="1"/>
          </p:cNvGraphicFramePr>
          <p:nvPr>
            <p:ph idx="1"/>
          </p:nvPr>
        </p:nvGraphicFramePr>
        <p:xfrm>
          <a:off x="309490" y="1473936"/>
          <a:ext cx="11394828" cy="6183732"/>
        </p:xfrm>
        <a:graphic>
          <a:graphicData uri="http://schemas.openxmlformats.org/drawingml/2006/table">
            <a:tbl>
              <a:tblPr>
                <a:tableStyleId>{5940675A-B579-460E-94D1-54222C63F5DA}</a:tableStyleId>
              </a:tblPr>
              <a:tblGrid>
                <a:gridCol w="2629575">
                  <a:extLst>
                    <a:ext uri="{9D8B030D-6E8A-4147-A177-3AD203B41FA5}">
                      <a16:colId xmlns:a16="http://schemas.microsoft.com/office/drawing/2014/main" val="1602156799"/>
                    </a:ext>
                  </a:extLst>
                </a:gridCol>
                <a:gridCol w="1314788">
                  <a:extLst>
                    <a:ext uri="{9D8B030D-6E8A-4147-A177-3AD203B41FA5}">
                      <a16:colId xmlns:a16="http://schemas.microsoft.com/office/drawing/2014/main" val="1234287288"/>
                    </a:ext>
                  </a:extLst>
                </a:gridCol>
                <a:gridCol w="1314788">
                  <a:extLst>
                    <a:ext uri="{9D8B030D-6E8A-4147-A177-3AD203B41FA5}">
                      <a16:colId xmlns:a16="http://schemas.microsoft.com/office/drawing/2014/main" val="3903647392"/>
                    </a:ext>
                  </a:extLst>
                </a:gridCol>
                <a:gridCol w="1314788">
                  <a:extLst>
                    <a:ext uri="{9D8B030D-6E8A-4147-A177-3AD203B41FA5}">
                      <a16:colId xmlns:a16="http://schemas.microsoft.com/office/drawing/2014/main" val="2070356443"/>
                    </a:ext>
                  </a:extLst>
                </a:gridCol>
                <a:gridCol w="1314788">
                  <a:extLst>
                    <a:ext uri="{9D8B030D-6E8A-4147-A177-3AD203B41FA5}">
                      <a16:colId xmlns:a16="http://schemas.microsoft.com/office/drawing/2014/main" val="4083555496"/>
                    </a:ext>
                  </a:extLst>
                </a:gridCol>
                <a:gridCol w="1460876">
                  <a:extLst>
                    <a:ext uri="{9D8B030D-6E8A-4147-A177-3AD203B41FA5}">
                      <a16:colId xmlns:a16="http://schemas.microsoft.com/office/drawing/2014/main" val="89973539"/>
                    </a:ext>
                  </a:extLst>
                </a:gridCol>
                <a:gridCol w="781631">
                  <a:extLst>
                    <a:ext uri="{9D8B030D-6E8A-4147-A177-3AD203B41FA5}">
                      <a16:colId xmlns:a16="http://schemas.microsoft.com/office/drawing/2014/main" val="1802513943"/>
                    </a:ext>
                  </a:extLst>
                </a:gridCol>
                <a:gridCol w="1263594">
                  <a:extLst>
                    <a:ext uri="{9D8B030D-6E8A-4147-A177-3AD203B41FA5}">
                      <a16:colId xmlns:a16="http://schemas.microsoft.com/office/drawing/2014/main" val="2682493583"/>
                    </a:ext>
                  </a:extLst>
                </a:gridCol>
              </a:tblGrid>
              <a:tr h="440884">
                <a:tc>
                  <a:txBody>
                    <a:bodyPr/>
                    <a:lstStyle/>
                    <a:p>
                      <a:pPr algn="l"/>
                      <a:r>
                        <a:rPr lang="en-US" sz="1800" u="none" strike="noStrike" cap="all" dirty="0">
                          <a:effectLst/>
                        </a:rPr>
                        <a:t>ISSUER</a:t>
                      </a:r>
                      <a:endParaRPr lang="en-US" sz="1800" b="0" cap="all" dirty="0">
                        <a:effectLst/>
                        <a:latin typeface="LabGrotesque"/>
                      </a:endParaRPr>
                    </a:p>
                  </a:txBody>
                  <a:tcPr marL="57507" marR="47922" marT="47922" marB="47922" anchor="ctr"/>
                </a:tc>
                <a:tc>
                  <a:txBody>
                    <a:bodyPr/>
                    <a:lstStyle/>
                    <a:p>
                      <a:pPr algn="r"/>
                      <a:r>
                        <a:rPr lang="en-US" sz="1800" u="none" strike="noStrike" cap="all" dirty="0">
                          <a:effectLst/>
                        </a:rPr>
                        <a:t>CURRENCY</a:t>
                      </a:r>
                      <a:endParaRPr lang="en-US" sz="1800" b="0" cap="all" dirty="0">
                        <a:effectLst/>
                        <a:latin typeface="LabGrotesque"/>
                      </a:endParaRPr>
                    </a:p>
                  </a:txBody>
                  <a:tcPr marL="57507" marR="47922" marT="47922" marB="47922" anchor="ctr"/>
                </a:tc>
                <a:tc>
                  <a:txBody>
                    <a:bodyPr/>
                    <a:lstStyle/>
                    <a:p>
                      <a:pPr algn="r"/>
                      <a:r>
                        <a:rPr lang="en-US" sz="1800" u="none" strike="noStrike" cap="all" dirty="0">
                          <a:effectLst/>
                        </a:rPr>
                        <a:t>COUPON</a:t>
                      </a:r>
                      <a:endParaRPr lang="en-US" sz="1800" b="0" cap="all" dirty="0">
                        <a:effectLst/>
                        <a:latin typeface="LabGrotesque"/>
                      </a:endParaRPr>
                    </a:p>
                  </a:txBody>
                  <a:tcPr marL="57507" marR="47922" marT="47922" marB="47922" anchor="ctr"/>
                </a:tc>
                <a:tc>
                  <a:txBody>
                    <a:bodyPr/>
                    <a:lstStyle/>
                    <a:p>
                      <a:pPr algn="r"/>
                      <a:r>
                        <a:rPr lang="en-US" sz="1800" u="none" strike="noStrike" cap="all" dirty="0">
                          <a:effectLst/>
                        </a:rPr>
                        <a:t>YIELD</a:t>
                      </a:r>
                      <a:endParaRPr lang="en-US" sz="1800" b="0" cap="all" dirty="0">
                        <a:effectLst/>
                        <a:latin typeface="LabGrotesque"/>
                      </a:endParaRPr>
                    </a:p>
                  </a:txBody>
                  <a:tcPr marL="57507" marR="47922" marT="47922" marB="47922" anchor="ctr"/>
                </a:tc>
                <a:tc>
                  <a:txBody>
                    <a:bodyPr/>
                    <a:lstStyle/>
                    <a:p>
                      <a:pPr algn="r"/>
                      <a:r>
                        <a:rPr lang="en-US" sz="1800" u="none" strike="noStrike" cap="all" dirty="0">
                          <a:effectLst/>
                        </a:rPr>
                        <a:t>MOODY'S RATING</a:t>
                      </a:r>
                      <a:endParaRPr lang="en-US" sz="1800" b="0" cap="all" dirty="0">
                        <a:effectLst/>
                        <a:latin typeface="LabGrotesque"/>
                      </a:endParaRPr>
                    </a:p>
                  </a:txBody>
                  <a:tcPr marL="57507" marR="47922" marT="47922" marB="47922" anchor="ctr"/>
                </a:tc>
                <a:tc>
                  <a:txBody>
                    <a:bodyPr/>
                    <a:lstStyle/>
                    <a:p>
                      <a:pPr algn="r"/>
                      <a:r>
                        <a:rPr lang="en-US" sz="1800" u="none" strike="noStrike" cap="all" dirty="0">
                          <a:effectLst/>
                        </a:rPr>
                        <a:t>MATURITY DATE</a:t>
                      </a:r>
                      <a:endParaRPr lang="en-US" sz="1800" b="0" cap="all" dirty="0">
                        <a:effectLst/>
                        <a:latin typeface="LabGrotesque"/>
                      </a:endParaRPr>
                    </a:p>
                  </a:txBody>
                  <a:tcPr marL="57507" marR="47922" marT="47922" marB="47922" anchor="ctr"/>
                </a:tc>
                <a:tc>
                  <a:txBody>
                    <a:bodyPr/>
                    <a:lstStyle/>
                    <a:p>
                      <a:pPr algn="r"/>
                      <a:r>
                        <a:rPr lang="en-US" sz="1800" u="none" strike="noStrike" cap="all" dirty="0">
                          <a:effectLst/>
                        </a:rPr>
                        <a:t>BID</a:t>
                      </a:r>
                      <a:endParaRPr lang="en-US" sz="1800" b="0" cap="all" dirty="0">
                        <a:effectLst/>
                        <a:latin typeface="LabGrotesque"/>
                      </a:endParaRPr>
                    </a:p>
                  </a:txBody>
                  <a:tcPr marL="57507" marR="47922" marT="47922" marB="47922" anchor="ctr"/>
                </a:tc>
                <a:tc>
                  <a:txBody>
                    <a:bodyPr/>
                    <a:lstStyle/>
                    <a:p>
                      <a:pPr algn="r"/>
                      <a:r>
                        <a:rPr lang="en-US" sz="1800" u="none" strike="noStrike" cap="all" dirty="0">
                          <a:effectLst/>
                        </a:rPr>
                        <a:t>ASK</a:t>
                      </a:r>
                      <a:endParaRPr lang="en-US" sz="1800" b="0" cap="all" dirty="0">
                        <a:effectLst/>
                        <a:latin typeface="LabGrotesque"/>
                      </a:endParaRPr>
                    </a:p>
                  </a:txBody>
                  <a:tcPr marL="57507" marR="57507" marT="47922" marB="47922" anchor="ctr"/>
                </a:tc>
                <a:extLst>
                  <a:ext uri="{0D108BD9-81ED-4DB2-BD59-A6C34878D82A}">
                    <a16:rowId xmlns:a16="http://schemas.microsoft.com/office/drawing/2014/main" val="3395830302"/>
                  </a:ext>
                </a:extLst>
              </a:tr>
              <a:tr h="268364">
                <a:tc>
                  <a:txBody>
                    <a:bodyPr/>
                    <a:lstStyle/>
                    <a:p>
                      <a:r>
                        <a:rPr lang="en-US" sz="1800" u="none" strike="noStrike" dirty="0">
                          <a:effectLst/>
                          <a:hlinkClick r:id="rId3"/>
                        </a:rPr>
                        <a:t>Amazon.com Inc.</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USD</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3.8750%</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29.68%</a:t>
                      </a:r>
                      <a:endParaRPr lang="en-US" sz="1800" dirty="0">
                        <a:solidFill>
                          <a:srgbClr val="808080"/>
                        </a:solidFill>
                        <a:effectLst/>
                        <a:latin typeface="LabGrotesque"/>
                      </a:endParaRPr>
                    </a:p>
                  </a:txBody>
                  <a:tcPr marL="47922" marR="47922" marT="47922" marB="47922" anchor="ctr"/>
                </a:tc>
                <a:tc>
                  <a:txBody>
                    <a:bodyPr/>
                    <a:lstStyle/>
                    <a:p>
                      <a:pPr algn="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8/22/2037</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14.00</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38.00</a:t>
                      </a:r>
                      <a:endParaRPr lang="en-US" sz="1800" dirty="0">
                        <a:solidFill>
                          <a:srgbClr val="808080"/>
                        </a:solidFill>
                        <a:effectLst/>
                        <a:latin typeface="LabGrotesque"/>
                      </a:endParaRPr>
                    </a:p>
                  </a:txBody>
                  <a:tcPr marL="57507" marR="57507" marT="47922" marB="47922" anchor="ctr"/>
                </a:tc>
                <a:extLst>
                  <a:ext uri="{0D108BD9-81ED-4DB2-BD59-A6C34878D82A}">
                    <a16:rowId xmlns:a16="http://schemas.microsoft.com/office/drawing/2014/main" val="315935436"/>
                  </a:ext>
                </a:extLst>
              </a:tr>
              <a:tr h="268364">
                <a:tc>
                  <a:txBody>
                    <a:bodyPr/>
                    <a:lstStyle/>
                    <a:p>
                      <a:r>
                        <a:rPr lang="en-US" sz="1800" u="none" strike="noStrike" dirty="0">
                          <a:effectLst/>
                          <a:hlinkClick r:id="rId4"/>
                        </a:rPr>
                        <a:t>Argentinien, Republik</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USD</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7.6250%</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21.84%</a:t>
                      </a:r>
                      <a:endParaRPr lang="en-US" sz="1800" dirty="0">
                        <a:solidFill>
                          <a:srgbClr val="808080"/>
                        </a:solidFill>
                        <a:effectLst/>
                        <a:latin typeface="LabGrotesque"/>
                      </a:endParaRPr>
                    </a:p>
                  </a:txBody>
                  <a:tcPr marL="47922" marR="47922" marT="47922" marB="47922" anchor="ctr"/>
                </a:tc>
                <a:tc>
                  <a:txBody>
                    <a:bodyPr/>
                    <a:lstStyle/>
                    <a:p>
                      <a:pPr algn="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4/18/2037</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37.15</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41.72</a:t>
                      </a:r>
                      <a:endParaRPr lang="en-US" sz="1800" dirty="0">
                        <a:solidFill>
                          <a:srgbClr val="808080"/>
                        </a:solidFill>
                        <a:effectLst/>
                        <a:latin typeface="LabGrotesque"/>
                      </a:endParaRPr>
                    </a:p>
                  </a:txBody>
                  <a:tcPr marL="57507" marR="57507" marT="47922" marB="47922" anchor="ctr"/>
                </a:tc>
                <a:extLst>
                  <a:ext uri="{0D108BD9-81ED-4DB2-BD59-A6C34878D82A}">
                    <a16:rowId xmlns:a16="http://schemas.microsoft.com/office/drawing/2014/main" val="2685957928"/>
                  </a:ext>
                </a:extLst>
              </a:tr>
              <a:tr h="268364">
                <a:tc>
                  <a:txBody>
                    <a:bodyPr/>
                    <a:lstStyle/>
                    <a:p>
                      <a:r>
                        <a:rPr lang="en-US" sz="1800" u="none" strike="noStrike" dirty="0">
                          <a:effectLst/>
                          <a:hlinkClick r:id="rId5"/>
                        </a:rPr>
                        <a:t>Argentinien, Republik</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USD</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7.1250%</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21.35%</a:t>
                      </a:r>
                      <a:endParaRPr lang="en-US" sz="1800" dirty="0">
                        <a:solidFill>
                          <a:srgbClr val="808080"/>
                        </a:solidFill>
                        <a:effectLst/>
                        <a:latin typeface="LabGrotesque"/>
                      </a:endParaRPr>
                    </a:p>
                  </a:txBody>
                  <a:tcPr marL="47922" marR="47922" marT="47922" marB="47922" anchor="ctr"/>
                </a:tc>
                <a:tc>
                  <a:txBody>
                    <a:bodyPr/>
                    <a:lstStyle/>
                    <a:p>
                      <a:pPr algn="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6/28/2117</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34.95</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45.42</a:t>
                      </a:r>
                      <a:endParaRPr lang="en-US" sz="1800" dirty="0">
                        <a:solidFill>
                          <a:srgbClr val="808080"/>
                        </a:solidFill>
                        <a:effectLst/>
                        <a:latin typeface="LabGrotesque"/>
                      </a:endParaRPr>
                    </a:p>
                  </a:txBody>
                  <a:tcPr marL="57507" marR="57507" marT="47922" marB="47922" anchor="ctr"/>
                </a:tc>
                <a:extLst>
                  <a:ext uri="{0D108BD9-81ED-4DB2-BD59-A6C34878D82A}">
                    <a16:rowId xmlns:a16="http://schemas.microsoft.com/office/drawing/2014/main" val="2789004345"/>
                  </a:ext>
                </a:extLst>
              </a:tr>
              <a:tr h="440884">
                <a:tc>
                  <a:txBody>
                    <a:bodyPr/>
                    <a:lstStyle/>
                    <a:p>
                      <a:r>
                        <a:rPr lang="en-US" sz="1800" u="none" strike="noStrike" dirty="0">
                          <a:effectLst/>
                          <a:hlinkClick r:id="rId6"/>
                        </a:rPr>
                        <a:t>Bank of New York Mellon [Luxembourg] S.A., The</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EUR</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3.8590%</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294.06%</a:t>
                      </a:r>
                      <a:endParaRPr lang="en-US" sz="1800" dirty="0">
                        <a:solidFill>
                          <a:srgbClr val="808080"/>
                        </a:solidFill>
                        <a:effectLst/>
                        <a:latin typeface="LabGrotesque"/>
                      </a:endParaRPr>
                    </a:p>
                  </a:txBody>
                  <a:tcPr marL="47922" marR="47922" marT="47922" marB="47922" anchor="ctr"/>
                </a:tc>
                <a:tc>
                  <a:txBody>
                    <a:bodyPr/>
                    <a:lstStyle/>
                    <a:p>
                      <a:pPr algn="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12/30/2099</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3.55</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6.55</a:t>
                      </a:r>
                      <a:endParaRPr lang="en-US" sz="1800" dirty="0">
                        <a:solidFill>
                          <a:srgbClr val="808080"/>
                        </a:solidFill>
                        <a:effectLst/>
                        <a:latin typeface="LabGrotesque"/>
                      </a:endParaRPr>
                    </a:p>
                  </a:txBody>
                  <a:tcPr marL="57507" marR="57507" marT="47922" marB="47922" anchor="ctr"/>
                </a:tc>
                <a:extLst>
                  <a:ext uri="{0D108BD9-81ED-4DB2-BD59-A6C34878D82A}">
                    <a16:rowId xmlns:a16="http://schemas.microsoft.com/office/drawing/2014/main" val="4001104870"/>
                  </a:ext>
                </a:extLst>
              </a:tr>
              <a:tr h="268364">
                <a:tc>
                  <a:txBody>
                    <a:bodyPr/>
                    <a:lstStyle/>
                    <a:p>
                      <a:r>
                        <a:rPr lang="en-US" sz="1800" u="none" strike="noStrike" dirty="0">
                          <a:effectLst/>
                          <a:hlinkClick r:id="rId7"/>
                        </a:rPr>
                        <a:t>Ecuador, Republik</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USD</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10.0000%</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25.96%</a:t>
                      </a:r>
                      <a:endParaRPr lang="en-US" sz="1800" dirty="0">
                        <a:solidFill>
                          <a:srgbClr val="808080"/>
                        </a:solidFill>
                        <a:effectLst/>
                        <a:latin typeface="LabGrotesque"/>
                      </a:endParaRPr>
                    </a:p>
                  </a:txBody>
                  <a:tcPr marL="47922" marR="47922" marT="47922" marB="47922" anchor="ctr"/>
                </a:tc>
                <a:tc>
                  <a:txBody>
                    <a:bodyPr/>
                    <a:lstStyle/>
                    <a:p>
                      <a:pPr algn="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8/15/2030</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44.13</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51.68</a:t>
                      </a:r>
                      <a:endParaRPr lang="en-US" sz="1800" dirty="0">
                        <a:solidFill>
                          <a:srgbClr val="808080"/>
                        </a:solidFill>
                        <a:effectLst/>
                        <a:latin typeface="LabGrotesque"/>
                      </a:endParaRPr>
                    </a:p>
                  </a:txBody>
                  <a:tcPr marL="57507" marR="57507" marT="47922" marB="47922" anchor="ctr"/>
                </a:tc>
                <a:extLst>
                  <a:ext uri="{0D108BD9-81ED-4DB2-BD59-A6C34878D82A}">
                    <a16:rowId xmlns:a16="http://schemas.microsoft.com/office/drawing/2014/main" val="1962955135"/>
                  </a:ext>
                </a:extLst>
              </a:tr>
              <a:tr h="440884">
                <a:tc>
                  <a:txBody>
                    <a:bodyPr/>
                    <a:lstStyle/>
                    <a:p>
                      <a:r>
                        <a:rPr lang="en-US" sz="1800" u="none" strike="noStrike" dirty="0">
                          <a:effectLst/>
                          <a:hlinkClick r:id="rId8"/>
                        </a:rPr>
                        <a:t>Frontier Communications Corp.</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USD</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9.0000%</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24.12%</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Caa3</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8/15/2031</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41.88</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45.28</a:t>
                      </a:r>
                      <a:endParaRPr lang="en-US" sz="1800" dirty="0">
                        <a:solidFill>
                          <a:srgbClr val="808080"/>
                        </a:solidFill>
                        <a:effectLst/>
                        <a:latin typeface="LabGrotesque"/>
                      </a:endParaRPr>
                    </a:p>
                  </a:txBody>
                  <a:tcPr marL="57507" marR="57507" marT="47922" marB="47922" anchor="ctr"/>
                </a:tc>
                <a:extLst>
                  <a:ext uri="{0D108BD9-81ED-4DB2-BD59-A6C34878D82A}">
                    <a16:rowId xmlns:a16="http://schemas.microsoft.com/office/drawing/2014/main" val="3302603057"/>
                  </a:ext>
                </a:extLst>
              </a:tr>
              <a:tr h="440884">
                <a:tc>
                  <a:txBody>
                    <a:bodyPr/>
                    <a:lstStyle/>
                    <a:p>
                      <a:r>
                        <a:rPr lang="en-US" sz="1800" u="none" strike="noStrike" dirty="0">
                          <a:effectLst/>
                          <a:hlinkClick r:id="rId9"/>
                        </a:rPr>
                        <a:t>Great Hall Mortgages No.1 PLC</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EUR</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25.45%</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Aa3</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3/18/2039</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a:t>
                      </a:r>
                      <a:endParaRPr lang="en-US" sz="1800" dirty="0">
                        <a:solidFill>
                          <a:srgbClr val="808080"/>
                        </a:solidFill>
                        <a:effectLst/>
                        <a:latin typeface="LabGrotesque"/>
                      </a:endParaRPr>
                    </a:p>
                  </a:txBody>
                  <a:tcPr marL="57507" marR="57507" marT="47922" marB="47922" anchor="ctr"/>
                </a:tc>
                <a:extLst>
                  <a:ext uri="{0D108BD9-81ED-4DB2-BD59-A6C34878D82A}">
                    <a16:rowId xmlns:a16="http://schemas.microsoft.com/office/drawing/2014/main" val="160789108"/>
                  </a:ext>
                </a:extLst>
              </a:tr>
              <a:tr h="268364">
                <a:tc>
                  <a:txBody>
                    <a:bodyPr/>
                    <a:lstStyle/>
                    <a:p>
                      <a:r>
                        <a:rPr lang="en-US" sz="1800" u="none" strike="noStrike" dirty="0">
                          <a:effectLst/>
                          <a:hlinkClick r:id="rId10"/>
                        </a:rPr>
                        <a:t>HYPO TIROL BANK AG</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EUR</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25.37%</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A2</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3/28/2043</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a:t>
                      </a:r>
                      <a:endParaRPr lang="en-US" sz="1800" dirty="0">
                        <a:solidFill>
                          <a:srgbClr val="808080"/>
                        </a:solidFill>
                        <a:effectLst/>
                        <a:latin typeface="LabGrotesque"/>
                      </a:endParaRPr>
                    </a:p>
                  </a:txBody>
                  <a:tcPr marL="57507" marR="57507" marT="47922" marB="47922" anchor="ctr"/>
                </a:tc>
                <a:extLst>
                  <a:ext uri="{0D108BD9-81ED-4DB2-BD59-A6C34878D82A}">
                    <a16:rowId xmlns:a16="http://schemas.microsoft.com/office/drawing/2014/main" val="275829264"/>
                  </a:ext>
                </a:extLst>
              </a:tr>
              <a:tr h="268364">
                <a:tc>
                  <a:txBody>
                    <a:bodyPr/>
                    <a:lstStyle/>
                    <a:p>
                      <a:r>
                        <a:rPr lang="en-US" sz="1800" u="none" strike="noStrike" dirty="0">
                          <a:effectLst/>
                          <a:hlinkClick r:id="rId11"/>
                        </a:rPr>
                        <a:t>J.C. Penney Co. Inc.</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USD</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7.4000%</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23.75%</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Caa3</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4/1/2037</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32.99</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37.89</a:t>
                      </a:r>
                      <a:endParaRPr lang="en-US" sz="1800" dirty="0">
                        <a:solidFill>
                          <a:srgbClr val="808080"/>
                        </a:solidFill>
                        <a:effectLst/>
                        <a:latin typeface="LabGrotesque"/>
                      </a:endParaRPr>
                    </a:p>
                  </a:txBody>
                  <a:tcPr marL="57507" marR="57507" marT="47922" marB="47922" anchor="ctr"/>
                </a:tc>
                <a:extLst>
                  <a:ext uri="{0D108BD9-81ED-4DB2-BD59-A6C34878D82A}">
                    <a16:rowId xmlns:a16="http://schemas.microsoft.com/office/drawing/2014/main" val="86975186"/>
                  </a:ext>
                </a:extLst>
              </a:tr>
              <a:tr h="268364">
                <a:tc>
                  <a:txBody>
                    <a:bodyPr/>
                    <a:lstStyle/>
                    <a:p>
                      <a:r>
                        <a:rPr lang="en-US" sz="1800" u="none" strike="noStrike" dirty="0">
                          <a:effectLst/>
                          <a:hlinkClick r:id="rId12"/>
                        </a:rPr>
                        <a:t>J.C. Penney Corp. Inc.</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USD</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6.3750%</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21.76%</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Caa3</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10/15/2036</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34.29</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34.30</a:t>
                      </a:r>
                      <a:endParaRPr lang="en-US" sz="1800" dirty="0">
                        <a:solidFill>
                          <a:srgbClr val="808080"/>
                        </a:solidFill>
                        <a:effectLst/>
                        <a:latin typeface="LabGrotesque"/>
                      </a:endParaRPr>
                    </a:p>
                  </a:txBody>
                  <a:tcPr marL="57507" marR="57507" marT="47922" marB="47922" anchor="ctr"/>
                </a:tc>
                <a:extLst>
                  <a:ext uri="{0D108BD9-81ED-4DB2-BD59-A6C34878D82A}">
                    <a16:rowId xmlns:a16="http://schemas.microsoft.com/office/drawing/2014/main" val="1981745325"/>
                  </a:ext>
                </a:extLst>
              </a:tr>
              <a:tr h="268364">
                <a:tc>
                  <a:txBody>
                    <a:bodyPr/>
                    <a:lstStyle/>
                    <a:p>
                      <a:r>
                        <a:rPr lang="en-US" sz="1800" u="none" strike="noStrike" dirty="0">
                          <a:effectLst/>
                          <a:hlinkClick r:id="rId13"/>
                        </a:rPr>
                        <a:t>Mexiko, Vereinigte Staaten</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EUR</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8.0000%</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162.93%</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A3</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11/7/2047</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4.91</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5.31</a:t>
                      </a:r>
                      <a:endParaRPr lang="en-US" sz="1800" dirty="0">
                        <a:solidFill>
                          <a:srgbClr val="808080"/>
                        </a:solidFill>
                        <a:effectLst/>
                        <a:latin typeface="LabGrotesque"/>
                      </a:endParaRPr>
                    </a:p>
                  </a:txBody>
                  <a:tcPr marL="57507" marR="57507" marT="47922" marB="47922" anchor="ctr"/>
                </a:tc>
                <a:extLst>
                  <a:ext uri="{0D108BD9-81ED-4DB2-BD59-A6C34878D82A}">
                    <a16:rowId xmlns:a16="http://schemas.microsoft.com/office/drawing/2014/main" val="1697334472"/>
                  </a:ext>
                </a:extLst>
              </a:tr>
              <a:tr h="440884">
                <a:tc>
                  <a:txBody>
                    <a:bodyPr/>
                    <a:lstStyle/>
                    <a:p>
                      <a:r>
                        <a:rPr lang="en-US" sz="1800" u="none" strike="noStrike" dirty="0">
                          <a:effectLst/>
                          <a:hlinkClick r:id="rId14"/>
                        </a:rPr>
                        <a:t>Noble Holding International Ltd.</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USD</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6.2000%</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20.35%</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Caa3</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8/1/2040</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32.08</a:t>
                      </a:r>
                      <a:endParaRPr lang="en-US" sz="1800" dirty="0">
                        <a:solidFill>
                          <a:srgbClr val="808080"/>
                        </a:solidFill>
                        <a:effectLst/>
                        <a:latin typeface="LabGrotesque"/>
                      </a:endParaRPr>
                    </a:p>
                  </a:txBody>
                  <a:tcPr marL="47922" marR="47922" marT="47922" marB="47922" anchor="ctr"/>
                </a:tc>
                <a:tc>
                  <a:txBody>
                    <a:bodyPr/>
                    <a:lstStyle/>
                    <a:p>
                      <a:pPr algn="r"/>
                      <a:r>
                        <a:rPr lang="en-US" sz="1800" dirty="0">
                          <a:effectLst/>
                        </a:rPr>
                        <a:t>35.35</a:t>
                      </a:r>
                      <a:endParaRPr lang="en-US" sz="1800" dirty="0">
                        <a:solidFill>
                          <a:srgbClr val="808080"/>
                        </a:solidFill>
                        <a:effectLst/>
                        <a:latin typeface="LabGrotesque"/>
                      </a:endParaRPr>
                    </a:p>
                  </a:txBody>
                  <a:tcPr marL="57507" marR="57507" marT="47922" marB="47922" anchor="ctr"/>
                </a:tc>
                <a:extLst>
                  <a:ext uri="{0D108BD9-81ED-4DB2-BD59-A6C34878D82A}">
                    <a16:rowId xmlns:a16="http://schemas.microsoft.com/office/drawing/2014/main" val="405763857"/>
                  </a:ext>
                </a:extLst>
              </a:tr>
            </a:tbl>
          </a:graphicData>
        </a:graphic>
      </p:graphicFrame>
      <p:sp>
        <p:nvSpPr>
          <p:cNvPr id="4" name="Footer Placeholder 3">
            <a:extLst>
              <a:ext uri="{FF2B5EF4-FFF2-40B4-BE49-F238E27FC236}">
                <a16:creationId xmlns:a16="http://schemas.microsoft.com/office/drawing/2014/main" id="{2BEEEA94-4B38-4663-A470-0FCFE1F0A424}"/>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576386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34E0F-C169-410D-8258-422D113285E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Yield curve </a:t>
            </a:r>
          </a:p>
        </p:txBody>
      </p:sp>
      <p:sp>
        <p:nvSpPr>
          <p:cNvPr id="3" name="Content Placeholder 2">
            <a:extLst>
              <a:ext uri="{FF2B5EF4-FFF2-40B4-BE49-F238E27FC236}">
                <a16:creationId xmlns:a16="http://schemas.microsoft.com/office/drawing/2014/main" id="{BFC37D64-142B-406D-B10A-FFCDDE1D3244}"/>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The relation between yield to maturity and the maturity of bond. </a:t>
            </a:r>
          </a:p>
          <a:p>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Bond A</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Bond B</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Which bond is riskier?</a:t>
            </a:r>
          </a:p>
        </p:txBody>
      </p:sp>
      <p:cxnSp>
        <p:nvCxnSpPr>
          <p:cNvPr id="5" name="Straight Connector 4">
            <a:extLst>
              <a:ext uri="{FF2B5EF4-FFF2-40B4-BE49-F238E27FC236}">
                <a16:creationId xmlns:a16="http://schemas.microsoft.com/office/drawing/2014/main" id="{8BD4F3A9-D280-4438-AC13-36DA5BC6DAB9}"/>
              </a:ext>
            </a:extLst>
          </p:cNvPr>
          <p:cNvCxnSpPr>
            <a:cxnSpLocks/>
          </p:cNvCxnSpPr>
          <p:nvPr/>
        </p:nvCxnSpPr>
        <p:spPr>
          <a:xfrm>
            <a:off x="2715063" y="3739217"/>
            <a:ext cx="5950634"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D5CEA5A-32F6-41A4-B1E6-DCE092803287}"/>
              </a:ext>
            </a:extLst>
          </p:cNvPr>
          <p:cNvSpPr txBox="1"/>
          <p:nvPr/>
        </p:nvSpPr>
        <p:spPr>
          <a:xfrm>
            <a:off x="2813537" y="2803179"/>
            <a:ext cx="717453" cy="369332"/>
          </a:xfrm>
          <a:prstGeom prst="rect">
            <a:avLst/>
          </a:prstGeom>
          <a:noFill/>
        </p:spPr>
        <p:txBody>
          <a:bodyPr wrap="square" rtlCol="0">
            <a:spAutoFit/>
          </a:bodyPr>
          <a:lstStyle/>
          <a:p>
            <a:r>
              <a:rPr lang="en-US" dirty="0"/>
              <a:t>0</a:t>
            </a:r>
          </a:p>
        </p:txBody>
      </p:sp>
      <p:sp>
        <p:nvSpPr>
          <p:cNvPr id="9" name="TextBox 8">
            <a:extLst>
              <a:ext uri="{FF2B5EF4-FFF2-40B4-BE49-F238E27FC236}">
                <a16:creationId xmlns:a16="http://schemas.microsoft.com/office/drawing/2014/main" id="{9625CE19-E76E-4198-A6AB-CB1DEC008DF1}"/>
              </a:ext>
            </a:extLst>
          </p:cNvPr>
          <p:cNvSpPr txBox="1"/>
          <p:nvPr/>
        </p:nvSpPr>
        <p:spPr>
          <a:xfrm>
            <a:off x="4860973" y="2753723"/>
            <a:ext cx="1582616" cy="646331"/>
          </a:xfrm>
          <a:prstGeom prst="rect">
            <a:avLst/>
          </a:prstGeom>
          <a:noFill/>
        </p:spPr>
        <p:txBody>
          <a:bodyPr wrap="square" rtlCol="0">
            <a:spAutoFit/>
          </a:bodyPr>
          <a:lstStyle/>
          <a:p>
            <a:r>
              <a:rPr lang="en-US" dirty="0"/>
              <a:t>Year 1</a:t>
            </a:r>
          </a:p>
          <a:p>
            <a:r>
              <a:rPr lang="en-US" dirty="0"/>
              <a:t>=Rs 1000</a:t>
            </a:r>
          </a:p>
        </p:txBody>
      </p:sp>
      <p:cxnSp>
        <p:nvCxnSpPr>
          <p:cNvPr id="10" name="Straight Connector 9">
            <a:extLst>
              <a:ext uri="{FF2B5EF4-FFF2-40B4-BE49-F238E27FC236}">
                <a16:creationId xmlns:a16="http://schemas.microsoft.com/office/drawing/2014/main" id="{1F407F4D-617A-41EA-81EE-D078CD61B825}"/>
              </a:ext>
            </a:extLst>
          </p:cNvPr>
          <p:cNvCxnSpPr>
            <a:cxnSpLocks/>
          </p:cNvCxnSpPr>
          <p:nvPr/>
        </p:nvCxnSpPr>
        <p:spPr>
          <a:xfrm>
            <a:off x="2813537" y="2787257"/>
            <a:ext cx="2715065"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1622B5B-31EA-4689-8D0D-5C8C1C7E3ECD}"/>
              </a:ext>
            </a:extLst>
          </p:cNvPr>
          <p:cNvSpPr txBox="1"/>
          <p:nvPr/>
        </p:nvSpPr>
        <p:spPr>
          <a:xfrm>
            <a:off x="2715063" y="3814365"/>
            <a:ext cx="717453" cy="369332"/>
          </a:xfrm>
          <a:prstGeom prst="rect">
            <a:avLst/>
          </a:prstGeom>
          <a:noFill/>
        </p:spPr>
        <p:txBody>
          <a:bodyPr wrap="square" rtlCol="0">
            <a:spAutoFit/>
          </a:bodyPr>
          <a:lstStyle/>
          <a:p>
            <a:r>
              <a:rPr lang="en-US" dirty="0"/>
              <a:t>0</a:t>
            </a:r>
          </a:p>
        </p:txBody>
      </p:sp>
      <p:sp>
        <p:nvSpPr>
          <p:cNvPr id="13" name="TextBox 12">
            <a:extLst>
              <a:ext uri="{FF2B5EF4-FFF2-40B4-BE49-F238E27FC236}">
                <a16:creationId xmlns:a16="http://schemas.microsoft.com/office/drawing/2014/main" id="{87C59D8F-59F6-4068-B546-AADF3A5C67D7}"/>
              </a:ext>
            </a:extLst>
          </p:cNvPr>
          <p:cNvSpPr txBox="1"/>
          <p:nvPr/>
        </p:nvSpPr>
        <p:spPr>
          <a:xfrm>
            <a:off x="7968178" y="3675865"/>
            <a:ext cx="1582616" cy="646331"/>
          </a:xfrm>
          <a:prstGeom prst="rect">
            <a:avLst/>
          </a:prstGeom>
          <a:noFill/>
        </p:spPr>
        <p:txBody>
          <a:bodyPr wrap="square" rtlCol="0">
            <a:spAutoFit/>
          </a:bodyPr>
          <a:lstStyle/>
          <a:p>
            <a:r>
              <a:rPr lang="en-US" dirty="0"/>
              <a:t>Year 10</a:t>
            </a:r>
          </a:p>
          <a:p>
            <a:r>
              <a:rPr lang="en-US" dirty="0"/>
              <a:t>=Rs 1000</a:t>
            </a:r>
          </a:p>
        </p:txBody>
      </p:sp>
      <p:sp>
        <p:nvSpPr>
          <p:cNvPr id="4" name="Footer Placeholder 3">
            <a:extLst>
              <a:ext uri="{FF2B5EF4-FFF2-40B4-BE49-F238E27FC236}">
                <a16:creationId xmlns:a16="http://schemas.microsoft.com/office/drawing/2014/main" id="{FBDE45EE-080E-4009-B063-277A49C59A0E}"/>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412834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7D71B-7F7D-4B62-9F24-5C94EEDAABA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Zero coupon bond yield curve </a:t>
            </a:r>
          </a:p>
        </p:txBody>
      </p:sp>
      <p:graphicFrame>
        <p:nvGraphicFramePr>
          <p:cNvPr id="4" name="Content Placeholder 3">
            <a:extLst>
              <a:ext uri="{FF2B5EF4-FFF2-40B4-BE49-F238E27FC236}">
                <a16:creationId xmlns:a16="http://schemas.microsoft.com/office/drawing/2014/main" id="{9CA7D283-C080-441F-B51E-0D09741055EF}"/>
              </a:ext>
            </a:extLst>
          </p:cNvPr>
          <p:cNvGraphicFramePr>
            <a:graphicFrameLocks noGrp="1"/>
          </p:cNvGraphicFramePr>
          <p:nvPr>
            <p:ph idx="1"/>
          </p:nvPr>
        </p:nvGraphicFramePr>
        <p:xfrm>
          <a:off x="838200" y="1463040"/>
          <a:ext cx="10515600" cy="5219113"/>
        </p:xfrm>
        <a:graphic>
          <a:graphicData uri="http://schemas.openxmlformats.org/drawingml/2006/chart">
            <c:chart xmlns:c="http://schemas.openxmlformats.org/drawingml/2006/chart" xmlns:r="http://schemas.openxmlformats.org/officeDocument/2006/relationships" r:id="rId2"/>
          </a:graphicData>
        </a:graphic>
      </p:graphicFrame>
      <p:sp>
        <p:nvSpPr>
          <p:cNvPr id="3" name="Footer Placeholder 2">
            <a:extLst>
              <a:ext uri="{FF2B5EF4-FFF2-40B4-BE49-F238E27FC236}">
                <a16:creationId xmlns:a16="http://schemas.microsoft.com/office/drawing/2014/main" id="{B6FFBEE5-C741-4A7B-8DA3-1652AD892B2C}"/>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991604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C42D5-10D1-4080-B953-0FDC878855BF}"/>
              </a:ext>
            </a:extLst>
          </p:cNvPr>
          <p:cNvSpPr>
            <a:spLocks noGrp="1"/>
          </p:cNvSpPr>
          <p:nvPr>
            <p:ph type="title"/>
          </p:nvPr>
        </p:nvSpPr>
        <p:spPr>
          <a:xfrm>
            <a:off x="191086" y="109047"/>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Risk of bonds: Interest-rate risk</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46A7BFD-D6B7-4799-B080-F48C0AE94475}"/>
                  </a:ext>
                </a:extLst>
              </p:cNvPr>
              <p:cNvSpPr>
                <a:spLocks noGrp="1"/>
              </p:cNvSpPr>
              <p:nvPr>
                <p:ph idx="1"/>
              </p:nvPr>
            </p:nvSpPr>
            <p:spPr>
              <a:xfrm>
                <a:off x="725659" y="1516134"/>
                <a:ext cx="11006796" cy="5123817"/>
              </a:xfrm>
            </p:spPr>
            <p:txBody>
              <a:bodyPr>
                <a:normAutofit lnSpcReduction="10000"/>
              </a:bodyPr>
              <a:lstStyle/>
              <a:p>
                <a:pPr algn="just"/>
                <a:r>
                  <a:rPr lang="en-US" sz="2400" dirty="0">
                    <a:latin typeface="Times New Roman" panose="02020603050405020304" pitchFamily="18" charset="0"/>
                    <a:cs typeface="Times New Roman" panose="02020603050405020304" pitchFamily="18" charset="0"/>
                  </a:rPr>
                  <a:t>Then uncertainty regarding bond values/prices due to interest rates fluctuations is known as </a:t>
                </a:r>
                <a:r>
                  <a:rPr lang="en-US" sz="2400" b="1" dirty="0">
                    <a:latin typeface="Times New Roman" panose="02020603050405020304" pitchFamily="18" charset="0"/>
                    <a:cs typeface="Times New Roman" panose="02020603050405020304" pitchFamily="18" charset="0"/>
                  </a:rPr>
                  <a:t>the interest rate risk </a:t>
                </a:r>
                <a:r>
                  <a:rPr lang="en-US" sz="2400" dirty="0">
                    <a:latin typeface="Times New Roman" panose="02020603050405020304" pitchFamily="18" charset="0"/>
                    <a:cs typeface="Times New Roman" panose="02020603050405020304" pitchFamily="18" charset="0"/>
                  </a:rPr>
                  <a:t>of bonds </a:t>
                </a:r>
              </a:p>
              <a:p>
                <a:pPr algn="just"/>
                <a:r>
                  <a:rPr lang="en-US" sz="2400" dirty="0">
                    <a:latin typeface="Times New Roman" panose="02020603050405020304" pitchFamily="18" charset="0"/>
                    <a:cs typeface="Times New Roman" panose="02020603050405020304" pitchFamily="18" charset="0"/>
                  </a:rPr>
                  <a:t>Two types of interest rate risk: </a:t>
                </a:r>
                <a:r>
                  <a:rPr lang="en-US" sz="2400" b="1" dirty="0">
                    <a:latin typeface="Times New Roman" panose="02020603050405020304" pitchFamily="18" charset="0"/>
                    <a:cs typeface="Times New Roman" panose="02020603050405020304" pitchFamily="18" charset="0"/>
                  </a:rPr>
                  <a:t>Price risk </a:t>
                </a:r>
                <a:r>
                  <a:rPr lang="en-US" sz="2400" dirty="0">
                    <a:latin typeface="Times New Roman" panose="02020603050405020304" pitchFamily="18" charset="0"/>
                    <a:cs typeface="Times New Roman" panose="02020603050405020304" pitchFamily="18" charset="0"/>
                  </a:rPr>
                  <a:t>and </a:t>
                </a:r>
                <a:r>
                  <a:rPr lang="en-US" sz="2400" b="1" dirty="0">
                    <a:latin typeface="Times New Roman" panose="02020603050405020304" pitchFamily="18" charset="0"/>
                    <a:cs typeface="Times New Roman" panose="02020603050405020304" pitchFamily="18" charset="0"/>
                  </a:rPr>
                  <a:t>coupon reinvestment risk</a:t>
                </a:r>
                <a:r>
                  <a:rPr lang="en-US" sz="2400" dirty="0">
                    <a:latin typeface="Times New Roman" panose="02020603050405020304" pitchFamily="18" charset="0"/>
                    <a:cs typeface="Times New Roman" panose="02020603050405020304" pitchFamily="18" charset="0"/>
                  </a:rPr>
                  <a:t>.</a:t>
                </a:r>
              </a:p>
              <a:p>
                <a:pPr algn="just"/>
                <a:r>
                  <a:rPr lang="en-US" sz="2400" dirty="0">
                    <a:latin typeface="Times New Roman" panose="02020603050405020304" pitchFamily="18" charset="0"/>
                    <a:cs typeface="Times New Roman" panose="02020603050405020304" pitchFamily="18" charset="0"/>
                  </a:rPr>
                  <a:t>Assume that you buy zero-coupon bond with maturity of 10 years. You paid market price of Rs 500. what is your expected return (Yield to maturity)</a:t>
                </a:r>
              </a:p>
              <a:p>
                <a:pPr algn="just"/>
                <a:r>
                  <a:rPr lang="en-US" sz="2400" dirty="0">
                    <a:latin typeface="Times New Roman" panose="02020603050405020304" pitchFamily="18" charset="0"/>
                    <a:cs typeface="Times New Roman" panose="02020603050405020304" pitchFamily="18" charset="0"/>
                  </a:rPr>
                  <a:t> YTM: 500=</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1000</m:t>
                        </m:r>
                      </m:num>
                      <m:den>
                        <m:r>
                          <a:rPr lang="en-US" sz="2400" b="0" i="1" smtClean="0">
                            <a:latin typeface="Cambria Math" panose="02040503050406030204" pitchFamily="18" charset="0"/>
                            <a:cs typeface="Times New Roman" panose="02020603050405020304" pitchFamily="18" charset="0"/>
                          </a:rPr>
                          <m:t>(1+</m:t>
                        </m:r>
                        <m:r>
                          <a:rPr lang="en-US" sz="2400" b="0" i="1" smtClean="0">
                            <a:latin typeface="Cambria Math" panose="02040503050406030204" pitchFamily="18" charset="0"/>
                            <a:cs typeface="Times New Roman" panose="02020603050405020304" pitchFamily="18" charset="0"/>
                          </a:rPr>
                          <m:t>𝑌𝑇𝑀</m:t>
                        </m:r>
                        <m:r>
                          <a:rPr lang="en-US" sz="2400" b="0" i="1" smtClean="0">
                            <a:latin typeface="Cambria Math" panose="02040503050406030204" pitchFamily="18" charset="0"/>
                            <a:cs typeface="Times New Roman" panose="02020603050405020304" pitchFamily="18" charset="0"/>
                          </a:rPr>
                          <m:t>)^10</m:t>
                        </m:r>
                      </m:den>
                    </m:f>
                    <m:r>
                      <a:rPr lang="en-US" sz="2400" b="0" i="0" smtClean="0">
                        <a:latin typeface="Cambria Math" panose="02040503050406030204" pitchFamily="18" charset="0"/>
                        <a:cs typeface="Times New Roman" panose="02020603050405020304" pitchFamily="18" charset="0"/>
                      </a:rPr>
                      <m:t>= </m:t>
                    </m:r>
                  </m:oMath>
                </a14:m>
                <a:r>
                  <a:rPr lang="en-US" sz="2400" dirty="0">
                    <a:latin typeface="Times New Roman" panose="02020603050405020304" pitchFamily="18" charset="0"/>
                    <a:cs typeface="Times New Roman" panose="02020603050405020304" pitchFamily="18" charset="0"/>
                  </a:rPr>
                  <a:t>YTM=7.17%</a:t>
                </a:r>
              </a:p>
              <a:p>
                <a:pPr algn="just"/>
                <a:r>
                  <a:rPr lang="en-US" sz="2400" dirty="0">
                    <a:latin typeface="Times New Roman" panose="02020603050405020304" pitchFamily="18" charset="0"/>
                    <a:cs typeface="Times New Roman" panose="02020603050405020304" pitchFamily="18" charset="0"/>
                  </a:rPr>
                  <a:t>Now, assume that because of some reason, you must sell it after 5 years. That time, the market interest rate of similar bond is 8%. What would be expected market price? </a:t>
                </a:r>
              </a:p>
              <a:p>
                <a:pPr algn="just"/>
                <a:r>
                  <a:rPr lang="en-US" sz="2400" dirty="0">
                    <a:latin typeface="Times New Roman" panose="02020603050405020304" pitchFamily="18" charset="0"/>
                    <a:cs typeface="Times New Roman" panose="02020603050405020304" pitchFamily="18" charset="0"/>
                  </a:rPr>
                  <a:t>Value of bond after 5 years=1000/ (1.08)^5=Rs 680.58</a:t>
                </a:r>
              </a:p>
              <a:p>
                <a:pPr algn="just"/>
                <a:r>
                  <a:rPr lang="en-US" sz="2400" dirty="0">
                    <a:latin typeface="Times New Roman" panose="02020603050405020304" pitchFamily="18" charset="0"/>
                    <a:cs typeface="Times New Roman" panose="02020603050405020304" pitchFamily="18" charset="0"/>
                  </a:rPr>
                  <a:t>Returns (actual yield): 500=680.58/(1+Yield)^5=6.36%  </a:t>
                </a:r>
              </a:p>
              <a:p>
                <a:pPr algn="just"/>
                <a:r>
                  <a:rPr lang="en-US" sz="2400" dirty="0">
                    <a:latin typeface="Times New Roman" panose="02020603050405020304" pitchFamily="18" charset="0"/>
                    <a:cs typeface="Times New Roman" panose="02020603050405020304" pitchFamily="18" charset="0"/>
                  </a:rPr>
                  <a:t>Since, we sell the bond before maturity and uncertain about the market interest rate at the of selling, thereby we are exposing to </a:t>
                </a:r>
                <a:r>
                  <a:rPr lang="en-US" sz="2400" b="1" dirty="0">
                    <a:latin typeface="Times New Roman" panose="02020603050405020304" pitchFamily="18" charset="0"/>
                    <a:cs typeface="Times New Roman" panose="02020603050405020304" pitchFamily="18" charset="0"/>
                  </a:rPr>
                  <a:t>price risk </a:t>
                </a:r>
                <a:r>
                  <a:rPr lang="en-US" sz="2400" dirty="0">
                    <a:latin typeface="Times New Roman" panose="02020603050405020304" pitchFamily="18" charset="0"/>
                    <a:cs typeface="Times New Roman" panose="02020603050405020304" pitchFamily="18" charset="0"/>
                  </a:rPr>
                  <a:t>(uncertainty about the market price)</a:t>
                </a:r>
                <a:endParaRPr lang="en-US" sz="2400" b="1"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846A7BFD-D6B7-4799-B080-F48C0AE94475}"/>
                  </a:ext>
                </a:extLst>
              </p:cNvPr>
              <p:cNvSpPr>
                <a:spLocks noGrp="1" noRot="1" noChangeAspect="1" noMove="1" noResize="1" noEditPoints="1" noAdjustHandles="1" noChangeArrowheads="1" noChangeShapeType="1" noTextEdit="1"/>
              </p:cNvSpPr>
              <p:nvPr>
                <p:ph idx="1"/>
              </p:nvPr>
            </p:nvSpPr>
            <p:spPr>
              <a:xfrm>
                <a:off x="725659" y="1516134"/>
                <a:ext cx="11006796" cy="5123817"/>
              </a:xfrm>
              <a:blipFill>
                <a:blip r:embed="rId2"/>
                <a:stretch>
                  <a:fillRect l="-720" t="-2381" r="-886"/>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3C0E396C-45C8-4487-AE3D-32BF5EEEFABA}"/>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471765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74AC7-8D1B-4231-86DE-8924A050744B}"/>
              </a:ext>
            </a:extLst>
          </p:cNvPr>
          <p:cNvSpPr>
            <a:spLocks noGrp="1"/>
          </p:cNvSpPr>
          <p:nvPr>
            <p:ph type="title"/>
          </p:nvPr>
        </p:nvSpPr>
        <p:spPr>
          <a:xfrm>
            <a:off x="399757" y="235951"/>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Risk of bonds: Interest rate risk</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6C3E4EE-5348-495D-85AA-7D4955282CCD}"/>
                  </a:ext>
                </a:extLst>
              </p:cNvPr>
              <p:cNvSpPr>
                <a:spLocks noGrp="1"/>
              </p:cNvSpPr>
              <p:nvPr>
                <p:ph idx="1"/>
              </p:nvPr>
            </p:nvSpPr>
            <p:spPr>
              <a:xfrm>
                <a:off x="838200" y="1561514"/>
                <a:ext cx="10515600" cy="5134707"/>
              </a:xfrm>
            </p:spPr>
            <p:txBody>
              <a:bodyPr>
                <a:normAutofit lnSpcReduction="10000"/>
              </a:bodyPr>
              <a:lstStyle/>
              <a:p>
                <a:r>
                  <a:rPr lang="en-US" sz="2400" b="1" dirty="0">
                    <a:latin typeface="Times New Roman" panose="02020603050405020304" pitchFamily="18" charset="0"/>
                    <a:cs typeface="Times New Roman" panose="02020603050405020304" pitchFamily="18" charset="0"/>
                  </a:rPr>
                  <a:t>Coupon reinvestment risk: </a:t>
                </a:r>
                <a:r>
                  <a:rPr lang="en-US" sz="2400" dirty="0">
                    <a:latin typeface="Times New Roman" panose="02020603050405020304" pitchFamily="18" charset="0"/>
                    <a:cs typeface="Times New Roman" panose="02020603050405020304" pitchFamily="18" charset="0"/>
                  </a:rPr>
                  <a:t>when you invest in coupon bond, in order to earn YTM return, you should reinvest all your coupon payments at YTM. If you fail to reinvest, your expected return will be equal to the actual return.</a:t>
                </a:r>
              </a:p>
              <a:p>
                <a:r>
                  <a:rPr lang="en-US" sz="2400" dirty="0">
                    <a:latin typeface="Times New Roman" panose="02020603050405020304" pitchFamily="18" charset="0"/>
                    <a:cs typeface="Times New Roman" panose="02020603050405020304" pitchFamily="18" charset="0"/>
                  </a:rPr>
                  <a:t>Assume that bond with coupon rate 10%, par value Rs 100, time to maturity 3 years, and trading at Rs 100. what would be YTM?</a:t>
                </a:r>
              </a:p>
              <a:p>
                <a14:m>
                  <m:oMath xmlns:m="http://schemas.openxmlformats.org/officeDocument/2006/math">
                    <m:r>
                      <a:rPr lang="en-US" sz="2400">
                        <a:latin typeface="Cambria Math" panose="02040503050406030204" pitchFamily="18" charset="0"/>
                      </a:rPr>
                      <m:t>10</m:t>
                    </m:r>
                    <m:r>
                      <a:rPr lang="en-US" sz="2400" b="0" i="0" smtClean="0">
                        <a:latin typeface="Cambria Math" panose="02040503050406030204" pitchFamily="18" charset="0"/>
                      </a:rPr>
                      <m:t>0</m:t>
                    </m:r>
                    <m:r>
                      <a:rPr lang="en-US" sz="2400">
                        <a:latin typeface="Cambria Math" panose="02040503050406030204" pitchFamily="18" charset="0"/>
                      </a:rPr>
                      <m:t>=</m:t>
                    </m:r>
                    <m:f>
                      <m:fPr>
                        <m:ctrlPr>
                          <a:rPr lang="en-US" sz="2400" i="1">
                            <a:latin typeface="Cambria Math" panose="02040503050406030204" pitchFamily="18" charset="0"/>
                          </a:rPr>
                        </m:ctrlPr>
                      </m:fPr>
                      <m:num>
                        <m:r>
                          <a:rPr lang="en-US" sz="2400" b="0" i="0" smtClean="0">
                            <a:latin typeface="Cambria Math" panose="02040503050406030204" pitchFamily="18" charset="0"/>
                          </a:rPr>
                          <m:t>10</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1</m:t>
                            </m:r>
                          </m:sup>
                        </m:sSup>
                      </m:den>
                    </m:f>
                    <m:r>
                      <a:rPr lang="en-US" sz="2400">
                        <a:latin typeface="Cambria Math" panose="02040503050406030204" pitchFamily="18" charset="0"/>
                      </a:rPr>
                      <m:t>+</m:t>
                    </m:r>
                    <m:f>
                      <m:fPr>
                        <m:ctrlPr>
                          <a:rPr lang="en-US" sz="2400" i="1">
                            <a:latin typeface="Cambria Math" panose="02040503050406030204" pitchFamily="18" charset="0"/>
                          </a:rPr>
                        </m:ctrlPr>
                      </m:fPr>
                      <m:num>
                        <m:r>
                          <a:rPr lang="en-US" sz="2400" b="0" i="0" smtClean="0">
                            <a:latin typeface="Cambria Math" panose="02040503050406030204" pitchFamily="18" charset="0"/>
                          </a:rPr>
                          <m:t>10</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rPr>
                        </m:ctrlPr>
                      </m:fPr>
                      <m:num>
                        <m:r>
                          <a:rPr lang="en-US" sz="2400" b="0" i="0" smtClean="0">
                            <a:latin typeface="Cambria Math" panose="02040503050406030204" pitchFamily="18" charset="0"/>
                          </a:rPr>
                          <m:t>110</m:t>
                        </m:r>
                      </m:num>
                      <m:den>
                        <m:sSup>
                          <m:sSupPr>
                            <m:ctrlPr>
                              <a:rPr lang="en-US" sz="2400" i="1">
                                <a:latin typeface="Cambria Math" panose="02040503050406030204" pitchFamily="18" charset="0"/>
                              </a:rPr>
                            </m:ctrlPr>
                          </m:sSupPr>
                          <m:e>
                            <m:r>
                              <a:rPr lang="en-US" sz="2400">
                                <a:latin typeface="Cambria Math" panose="02040503050406030204" pitchFamily="18" charset="0"/>
                              </a:rPr>
                              <m:t>(</m:t>
                            </m:r>
                            <m:r>
                              <m:rPr>
                                <m:nor/>
                              </m:rPr>
                              <a:rPr lang="en-US" sz="2400">
                                <a:latin typeface="Times New Roman" panose="02020603050405020304" pitchFamily="18" charset="0"/>
                                <a:cs typeface="Times New Roman" panose="02020603050405020304" pitchFamily="18" charset="0"/>
                              </a:rPr>
                              <m:t>1+</m:t>
                            </m:r>
                            <m:r>
                              <m:rPr>
                                <m:nor/>
                              </m:rPr>
                              <a:rPr lang="en-US" sz="2400">
                                <a:latin typeface="Times New Roman" panose="02020603050405020304" pitchFamily="18" charset="0"/>
                                <a:cs typeface="Times New Roman" panose="02020603050405020304" pitchFamily="18" charset="0"/>
                              </a:rPr>
                              <m:t>YTM</m:t>
                            </m:r>
                            <m:r>
                              <m:rPr>
                                <m:nor/>
                              </m:rPr>
                              <a:rPr lang="en-US" sz="2400" dirty="0">
                                <a:solidFill>
                                  <a:srgbClr val="000000"/>
                                </a:solidFill>
                                <a:latin typeface="Times New Roman" panose="02020603050405020304" pitchFamily="18" charset="0"/>
                                <a:cs typeface="Times New Roman" panose="02020603050405020304" pitchFamily="18" charset="0"/>
                              </a:rPr>
                              <m:t> </m:t>
                            </m:r>
                            <m:r>
                              <a:rPr lang="en-US" sz="2400">
                                <a:latin typeface="Cambria Math" panose="02040503050406030204" pitchFamily="18" charset="0"/>
                              </a:rPr>
                              <m:t>)</m:t>
                            </m:r>
                          </m:e>
                          <m:sup>
                            <m:r>
                              <a:rPr lang="en-US" sz="2400">
                                <a:latin typeface="Cambria Math" panose="02040503050406030204" pitchFamily="18" charset="0"/>
                              </a:rPr>
                              <m:t>3</m:t>
                            </m:r>
                          </m:sup>
                        </m:sSup>
                      </m:den>
                    </m:f>
                  </m:oMath>
                </a14:m>
                <a:r>
                  <a:rPr lang="en-US" sz="2400" dirty="0">
                    <a:latin typeface="Times New Roman" panose="02020603050405020304" pitchFamily="18" charset="0"/>
                    <a:cs typeface="Times New Roman" panose="02020603050405020304" pitchFamily="18" charset="0"/>
                  </a:rPr>
                  <a:t>=YTM=10%</a:t>
                </a:r>
              </a:p>
              <a:p>
                <a:r>
                  <a:rPr lang="en-US" sz="2400" dirty="0">
                    <a:latin typeface="Times New Roman" panose="02020603050405020304" pitchFamily="18" charset="0"/>
                    <a:cs typeface="Times New Roman" panose="02020603050405020304" pitchFamily="18" charset="0"/>
                  </a:rPr>
                  <a:t>Interest on coupon amount=</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Total return:</a:t>
                </a:r>
              </a:p>
              <a:p>
                <a:pPr lvl="1"/>
                <a:r>
                  <a:rPr lang="en-US" sz="2000" dirty="0">
                    <a:latin typeface="Times New Roman" panose="02020603050405020304" pitchFamily="18" charset="0"/>
                    <a:cs typeface="Times New Roman" panose="02020603050405020304" pitchFamily="18" charset="0"/>
                  </a:rPr>
                  <a:t>Coupon amount= Rs 30</a:t>
                </a:r>
              </a:p>
              <a:p>
                <a:pPr lvl="1"/>
                <a:r>
                  <a:rPr lang="en-US" sz="2000" dirty="0">
                    <a:latin typeface="Times New Roman" panose="02020603050405020304" pitchFamily="18" charset="0"/>
                    <a:cs typeface="Times New Roman" panose="02020603050405020304" pitchFamily="18" charset="0"/>
                  </a:rPr>
                  <a:t>Reinvestment amount=Rs 3.1</a:t>
                </a:r>
              </a:p>
              <a:p>
                <a:pPr lvl="1"/>
                <a:r>
                  <a:rPr lang="en-US" sz="2000" dirty="0">
                    <a:latin typeface="Times New Roman" panose="02020603050405020304" pitchFamily="18" charset="0"/>
                    <a:cs typeface="Times New Roman" panose="02020603050405020304" pitchFamily="18" charset="0"/>
                  </a:rPr>
                  <a:t>Principal amount=Rs 100</a:t>
                </a:r>
              </a:p>
              <a:p>
                <a:pPr lvl="1"/>
                <a:r>
                  <a:rPr lang="en-US" sz="2000" dirty="0">
                    <a:latin typeface="Times New Roman" panose="02020603050405020304" pitchFamily="18" charset="0"/>
                    <a:cs typeface="Times New Roman" panose="02020603050405020304" pitchFamily="18" charset="0"/>
                  </a:rPr>
                  <a:t>Total payment=Rs 133.1</a:t>
                </a:r>
              </a:p>
              <a:p>
                <a:pPr lvl="1"/>
                <a:r>
                  <a:rPr lang="en-US" sz="2000" dirty="0">
                    <a:latin typeface="Times New Roman" panose="02020603050405020304" pitchFamily="18" charset="0"/>
                    <a:cs typeface="Times New Roman" panose="02020603050405020304" pitchFamily="18" charset="0"/>
                  </a:rPr>
                  <a:t>Yield: 100=133.1/(1+yield)^3=10%</a:t>
                </a: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06C3E4EE-5348-495D-85AA-7D4955282CCD}"/>
                  </a:ext>
                </a:extLst>
              </p:cNvPr>
              <p:cNvSpPr>
                <a:spLocks noGrp="1" noRot="1" noChangeAspect="1" noMove="1" noResize="1" noEditPoints="1" noAdjustHandles="1" noChangeArrowheads="1" noChangeShapeType="1" noTextEdit="1"/>
              </p:cNvSpPr>
              <p:nvPr>
                <p:ph idx="1"/>
              </p:nvPr>
            </p:nvSpPr>
            <p:spPr>
              <a:xfrm>
                <a:off x="838200" y="1561514"/>
                <a:ext cx="10515600" cy="5134707"/>
              </a:xfrm>
              <a:blipFill>
                <a:blip r:embed="rId3"/>
                <a:stretch>
                  <a:fillRect l="-812" t="-2375" r="-348" b="-713"/>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F113CDFC-F9C0-41A1-860B-CC6223471DE7}"/>
              </a:ext>
            </a:extLst>
          </p:cNvPr>
          <p:cNvCxnSpPr>
            <a:cxnSpLocks/>
          </p:cNvCxnSpPr>
          <p:nvPr/>
        </p:nvCxnSpPr>
        <p:spPr>
          <a:xfrm>
            <a:off x="4825219" y="4093699"/>
            <a:ext cx="3151163"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2978DF9-8673-426D-867C-EB654FDD75A0}"/>
              </a:ext>
            </a:extLst>
          </p:cNvPr>
          <p:cNvSpPr txBox="1"/>
          <p:nvPr/>
        </p:nvSpPr>
        <p:spPr>
          <a:xfrm>
            <a:off x="5219114" y="4383382"/>
            <a:ext cx="876886" cy="646331"/>
          </a:xfrm>
          <a:prstGeom prst="rect">
            <a:avLst/>
          </a:prstGeom>
          <a:noFill/>
        </p:spPr>
        <p:txBody>
          <a:bodyPr wrap="square" rtlCol="0">
            <a:spAutoFit/>
          </a:bodyPr>
          <a:lstStyle/>
          <a:p>
            <a:r>
              <a:rPr lang="en-US" dirty="0"/>
              <a:t>1</a:t>
            </a:r>
          </a:p>
          <a:p>
            <a:r>
              <a:rPr lang="en-US" dirty="0"/>
              <a:t>Rs 10</a:t>
            </a:r>
          </a:p>
        </p:txBody>
      </p:sp>
      <p:sp>
        <p:nvSpPr>
          <p:cNvPr id="8" name="TextBox 7">
            <a:extLst>
              <a:ext uri="{FF2B5EF4-FFF2-40B4-BE49-F238E27FC236}">
                <a16:creationId xmlns:a16="http://schemas.microsoft.com/office/drawing/2014/main" id="{19639971-7524-4039-9FD5-0F029CCFCEAD}"/>
              </a:ext>
            </a:extLst>
          </p:cNvPr>
          <p:cNvSpPr txBox="1"/>
          <p:nvPr/>
        </p:nvSpPr>
        <p:spPr>
          <a:xfrm>
            <a:off x="6096000" y="4383382"/>
            <a:ext cx="876886" cy="646331"/>
          </a:xfrm>
          <a:prstGeom prst="rect">
            <a:avLst/>
          </a:prstGeom>
          <a:noFill/>
        </p:spPr>
        <p:txBody>
          <a:bodyPr wrap="square" rtlCol="0">
            <a:spAutoFit/>
          </a:bodyPr>
          <a:lstStyle/>
          <a:p>
            <a:r>
              <a:rPr lang="en-US" dirty="0"/>
              <a:t>2</a:t>
            </a:r>
          </a:p>
          <a:p>
            <a:r>
              <a:rPr lang="en-US" dirty="0"/>
              <a:t>Rs 10</a:t>
            </a:r>
          </a:p>
        </p:txBody>
      </p:sp>
      <p:sp>
        <p:nvSpPr>
          <p:cNvPr id="9" name="TextBox 8">
            <a:extLst>
              <a:ext uri="{FF2B5EF4-FFF2-40B4-BE49-F238E27FC236}">
                <a16:creationId xmlns:a16="http://schemas.microsoft.com/office/drawing/2014/main" id="{DDBAA5C8-CB33-46CE-B343-514AE5646F22}"/>
              </a:ext>
            </a:extLst>
          </p:cNvPr>
          <p:cNvSpPr txBox="1"/>
          <p:nvPr/>
        </p:nvSpPr>
        <p:spPr>
          <a:xfrm>
            <a:off x="7409571" y="4383382"/>
            <a:ext cx="876886" cy="646331"/>
          </a:xfrm>
          <a:prstGeom prst="rect">
            <a:avLst/>
          </a:prstGeom>
          <a:noFill/>
        </p:spPr>
        <p:txBody>
          <a:bodyPr wrap="square" rtlCol="0">
            <a:spAutoFit/>
          </a:bodyPr>
          <a:lstStyle/>
          <a:p>
            <a:r>
              <a:rPr lang="en-US" dirty="0"/>
              <a:t>3</a:t>
            </a:r>
          </a:p>
          <a:p>
            <a:r>
              <a:rPr lang="en-US" dirty="0"/>
              <a:t>Rs 10</a:t>
            </a:r>
          </a:p>
        </p:txBody>
      </p:sp>
      <p:sp>
        <p:nvSpPr>
          <p:cNvPr id="10" name="TextBox 9">
            <a:extLst>
              <a:ext uri="{FF2B5EF4-FFF2-40B4-BE49-F238E27FC236}">
                <a16:creationId xmlns:a16="http://schemas.microsoft.com/office/drawing/2014/main" id="{2A33025F-14E4-4D81-9798-BADC37D038A0}"/>
              </a:ext>
            </a:extLst>
          </p:cNvPr>
          <p:cNvSpPr txBox="1"/>
          <p:nvPr/>
        </p:nvSpPr>
        <p:spPr>
          <a:xfrm>
            <a:off x="4562329" y="4352488"/>
            <a:ext cx="876886" cy="646331"/>
          </a:xfrm>
          <a:prstGeom prst="rect">
            <a:avLst/>
          </a:prstGeom>
          <a:noFill/>
        </p:spPr>
        <p:txBody>
          <a:bodyPr wrap="square" rtlCol="0">
            <a:spAutoFit/>
          </a:bodyPr>
          <a:lstStyle/>
          <a:p>
            <a:r>
              <a:rPr lang="en-US" dirty="0"/>
              <a:t>0</a:t>
            </a:r>
          </a:p>
          <a:p>
            <a:endParaRPr lang="en-US" dirty="0"/>
          </a:p>
        </p:txBody>
      </p:sp>
      <p:cxnSp>
        <p:nvCxnSpPr>
          <p:cNvPr id="12" name="Connector: Elbow 11">
            <a:extLst>
              <a:ext uri="{FF2B5EF4-FFF2-40B4-BE49-F238E27FC236}">
                <a16:creationId xmlns:a16="http://schemas.microsoft.com/office/drawing/2014/main" id="{C2327D4F-52AC-4D25-B22F-10634A5C7CD5}"/>
              </a:ext>
            </a:extLst>
          </p:cNvPr>
          <p:cNvCxnSpPr>
            <a:stCxn id="7" idx="2"/>
          </p:cNvCxnSpPr>
          <p:nvPr/>
        </p:nvCxnSpPr>
        <p:spPr>
          <a:xfrm rot="16200000" flipH="1">
            <a:off x="6947352" y="3739918"/>
            <a:ext cx="878718" cy="345830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CD5382F-07A5-453B-9B1E-333CE688F1A2}"/>
              </a:ext>
            </a:extLst>
          </p:cNvPr>
          <p:cNvSpPr txBox="1"/>
          <p:nvPr/>
        </p:nvSpPr>
        <p:spPr>
          <a:xfrm>
            <a:off x="9172721" y="5755446"/>
            <a:ext cx="2517531" cy="369332"/>
          </a:xfrm>
          <a:prstGeom prst="rect">
            <a:avLst/>
          </a:prstGeom>
          <a:noFill/>
        </p:spPr>
        <p:txBody>
          <a:bodyPr wrap="square" rtlCol="0">
            <a:spAutoFit/>
          </a:bodyPr>
          <a:lstStyle/>
          <a:p>
            <a:r>
              <a:rPr lang="en-US" dirty="0"/>
              <a:t>=10*(1.1)^2-10=Rs 2.1</a:t>
            </a:r>
          </a:p>
        </p:txBody>
      </p:sp>
      <p:cxnSp>
        <p:nvCxnSpPr>
          <p:cNvPr id="19" name="Connector: Elbow 18">
            <a:extLst>
              <a:ext uri="{FF2B5EF4-FFF2-40B4-BE49-F238E27FC236}">
                <a16:creationId xmlns:a16="http://schemas.microsoft.com/office/drawing/2014/main" id="{BB4A0919-38DE-4718-811A-11A29CBB70E9}"/>
              </a:ext>
            </a:extLst>
          </p:cNvPr>
          <p:cNvCxnSpPr>
            <a:cxnSpLocks/>
          </p:cNvCxnSpPr>
          <p:nvPr/>
        </p:nvCxnSpPr>
        <p:spPr>
          <a:xfrm>
            <a:off x="6122671" y="4998819"/>
            <a:ext cx="2888272" cy="706254"/>
          </a:xfrm>
          <a:prstGeom prst="bentConnector3">
            <a:avLst>
              <a:gd name="adj1" fmla="val 320"/>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581F3D6-C205-458E-AF08-0E3EBA593E23}"/>
              </a:ext>
            </a:extLst>
          </p:cNvPr>
          <p:cNvSpPr txBox="1"/>
          <p:nvPr/>
        </p:nvSpPr>
        <p:spPr>
          <a:xfrm>
            <a:off x="9067800" y="5503312"/>
            <a:ext cx="2342856" cy="369332"/>
          </a:xfrm>
          <a:prstGeom prst="rect">
            <a:avLst/>
          </a:prstGeom>
          <a:noFill/>
        </p:spPr>
        <p:txBody>
          <a:bodyPr wrap="square" rtlCol="0">
            <a:spAutoFit/>
          </a:bodyPr>
          <a:lstStyle/>
          <a:p>
            <a:r>
              <a:rPr lang="en-US" dirty="0"/>
              <a:t>=10*(1.1)^1-10=Rs1</a:t>
            </a:r>
          </a:p>
        </p:txBody>
      </p:sp>
      <p:sp>
        <p:nvSpPr>
          <p:cNvPr id="24" name="TextBox 23">
            <a:extLst>
              <a:ext uri="{FF2B5EF4-FFF2-40B4-BE49-F238E27FC236}">
                <a16:creationId xmlns:a16="http://schemas.microsoft.com/office/drawing/2014/main" id="{C8FBC15B-8019-40BA-9ED6-1058A5987E5B}"/>
              </a:ext>
            </a:extLst>
          </p:cNvPr>
          <p:cNvSpPr txBox="1"/>
          <p:nvPr/>
        </p:nvSpPr>
        <p:spPr>
          <a:xfrm>
            <a:off x="9041129" y="5220713"/>
            <a:ext cx="2156754" cy="369332"/>
          </a:xfrm>
          <a:prstGeom prst="rect">
            <a:avLst/>
          </a:prstGeom>
          <a:noFill/>
        </p:spPr>
        <p:txBody>
          <a:bodyPr wrap="square" rtlCol="0">
            <a:spAutoFit/>
          </a:bodyPr>
          <a:lstStyle/>
          <a:p>
            <a:r>
              <a:rPr lang="en-US" dirty="0"/>
              <a:t>=10*(1.1)^0-10=Rs 0</a:t>
            </a:r>
          </a:p>
        </p:txBody>
      </p:sp>
      <p:cxnSp>
        <p:nvCxnSpPr>
          <p:cNvPr id="29" name="Connector: Elbow 28">
            <a:extLst>
              <a:ext uri="{FF2B5EF4-FFF2-40B4-BE49-F238E27FC236}">
                <a16:creationId xmlns:a16="http://schemas.microsoft.com/office/drawing/2014/main" id="{25B42A73-4126-49A2-AFDD-ACE340824448}"/>
              </a:ext>
            </a:extLst>
          </p:cNvPr>
          <p:cNvCxnSpPr>
            <a:cxnSpLocks/>
            <a:stCxn id="9" idx="2"/>
            <a:endCxn id="24" idx="1"/>
          </p:cNvCxnSpPr>
          <p:nvPr/>
        </p:nvCxnSpPr>
        <p:spPr>
          <a:xfrm rot="16200000" flipH="1">
            <a:off x="8256738" y="4620988"/>
            <a:ext cx="375666" cy="119311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69595413-B5B8-47DE-80D1-9554D67A09D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44826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
                                            <p:txEl>
                                              <p:pRg st="6" end="6"/>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
                                            <p:txEl>
                                              <p:pRg st="8" end="8"/>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
                                            <p:txEl>
                                              <p:pRg st="9" end="9"/>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3"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CDD8A-C3DF-40E5-833E-25D2E86EDBE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Risk of bonds: Interest rate risk</a:t>
            </a:r>
            <a:endParaRPr lang="en-US" sz="3600" dirty="0"/>
          </a:p>
        </p:txBody>
      </p:sp>
      <p:graphicFrame>
        <p:nvGraphicFramePr>
          <p:cNvPr id="4" name="Content Placeholder 3">
            <a:extLst>
              <a:ext uri="{FF2B5EF4-FFF2-40B4-BE49-F238E27FC236}">
                <a16:creationId xmlns:a16="http://schemas.microsoft.com/office/drawing/2014/main" id="{A62C0B93-BED7-41B9-AC1F-A18B803D64BD}"/>
              </a:ext>
            </a:extLst>
          </p:cNvPr>
          <p:cNvGraphicFramePr>
            <a:graphicFrameLocks noGrp="1"/>
          </p:cNvGraphicFramePr>
          <p:nvPr>
            <p:ph idx="1"/>
          </p:nvPr>
        </p:nvGraphicFramePr>
        <p:xfrm>
          <a:off x="1519311" y="2321168"/>
          <a:ext cx="8496886" cy="3002280"/>
        </p:xfrm>
        <a:graphic>
          <a:graphicData uri="http://schemas.openxmlformats.org/drawingml/2006/table">
            <a:tbl>
              <a:tblPr>
                <a:tableStyleId>{5940675A-B579-460E-94D1-54222C63F5DA}</a:tableStyleId>
              </a:tblPr>
              <a:tblGrid>
                <a:gridCol w="3684487">
                  <a:extLst>
                    <a:ext uri="{9D8B030D-6E8A-4147-A177-3AD203B41FA5}">
                      <a16:colId xmlns:a16="http://schemas.microsoft.com/office/drawing/2014/main" val="287267718"/>
                    </a:ext>
                  </a:extLst>
                </a:gridCol>
                <a:gridCol w="1604133">
                  <a:extLst>
                    <a:ext uri="{9D8B030D-6E8A-4147-A177-3AD203B41FA5}">
                      <a16:colId xmlns:a16="http://schemas.microsoft.com/office/drawing/2014/main" val="1587349919"/>
                    </a:ext>
                  </a:extLst>
                </a:gridCol>
                <a:gridCol w="1604133">
                  <a:extLst>
                    <a:ext uri="{9D8B030D-6E8A-4147-A177-3AD203B41FA5}">
                      <a16:colId xmlns:a16="http://schemas.microsoft.com/office/drawing/2014/main" val="129954052"/>
                    </a:ext>
                  </a:extLst>
                </a:gridCol>
                <a:gridCol w="1604133">
                  <a:extLst>
                    <a:ext uri="{9D8B030D-6E8A-4147-A177-3AD203B41FA5}">
                      <a16:colId xmlns:a16="http://schemas.microsoft.com/office/drawing/2014/main" val="1398023823"/>
                    </a:ext>
                  </a:extLst>
                </a:gridCol>
              </a:tblGrid>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gridSpan="3">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Reinvestment rate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4879167"/>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15%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924929038"/>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Reinvestment payment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1.53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3.10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4.72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80399875"/>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Coupon payment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30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647962284"/>
                  </a:ext>
                </a:extLst>
              </a:tr>
              <a:tr h="349934">
                <a:tc>
                  <a:txBody>
                    <a:bodyPr/>
                    <a:lstStyle/>
                    <a:p>
                      <a:pPr algn="l" fontAlgn="b"/>
                      <a:r>
                        <a:rPr lang="en-US" sz="2400" b="0" i="0" kern="1200" dirty="0">
                          <a:solidFill>
                            <a:schemeClr val="tx1"/>
                          </a:solidFill>
                          <a:effectLst/>
                          <a:latin typeface="Times New Roman" panose="02020603050405020304" pitchFamily="18" charset="0"/>
                          <a:ea typeface="+mn-ea"/>
                          <a:cs typeface="Times New Roman" panose="02020603050405020304" pitchFamily="18" charset="0"/>
                        </a:rPr>
                        <a:t>Principal</a:t>
                      </a:r>
                      <a:r>
                        <a:rPr lang="en-US" sz="2400" b="0" u="none" strike="noStrike" dirty="0">
                          <a:effectLst/>
                          <a:latin typeface="Times New Roman" panose="02020603050405020304" pitchFamily="18" charset="0"/>
                          <a:cs typeface="Times New Roman" panose="02020603050405020304" pitchFamily="18" charset="0"/>
                        </a:rPr>
                        <a:t> payment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04908079"/>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Total return</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131.53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133.10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134.73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49534455"/>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Investment (Market price)</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883804649"/>
                  </a:ext>
                </a:extLst>
              </a:tr>
              <a:tr h="349934">
                <a:tc>
                  <a:txBody>
                    <a:bodyPr/>
                    <a:lstStyle/>
                    <a:p>
                      <a:pPr algn="l" fontAlgn="b"/>
                      <a:r>
                        <a:rPr lang="en-US" sz="2400" b="0" u="none" strike="noStrike" dirty="0">
                          <a:effectLst/>
                          <a:latin typeface="Times New Roman" panose="02020603050405020304" pitchFamily="18" charset="0"/>
                          <a:cs typeface="Times New Roman" panose="02020603050405020304" pitchFamily="18" charset="0"/>
                        </a:rPr>
                        <a:t>Yield(%)</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9.56%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10.00%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b="0" u="none" strike="noStrike" dirty="0">
                          <a:effectLst/>
                          <a:latin typeface="Times New Roman" panose="02020603050405020304" pitchFamily="18" charset="0"/>
                          <a:cs typeface="Times New Roman" panose="02020603050405020304" pitchFamily="18" charset="0"/>
                        </a:rPr>
                        <a:t>10.45%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58595513"/>
                  </a:ext>
                </a:extLst>
              </a:tr>
            </a:tbl>
          </a:graphicData>
        </a:graphic>
      </p:graphicFrame>
      <p:sp>
        <p:nvSpPr>
          <p:cNvPr id="3" name="Rectangle 2">
            <a:extLst>
              <a:ext uri="{FF2B5EF4-FFF2-40B4-BE49-F238E27FC236}">
                <a16:creationId xmlns:a16="http://schemas.microsoft.com/office/drawing/2014/main" id="{2E598BF0-8526-4278-9D6B-33A10B5FF991}"/>
              </a:ext>
            </a:extLst>
          </p:cNvPr>
          <p:cNvSpPr/>
          <p:nvPr/>
        </p:nvSpPr>
        <p:spPr>
          <a:xfrm>
            <a:off x="1439594" y="5630762"/>
            <a:ext cx="8656320" cy="646331"/>
          </a:xfrm>
          <a:prstGeom prst="rect">
            <a:avLst/>
          </a:prstGeom>
        </p:spPr>
        <p:txBody>
          <a:bodyPr wrap="square">
            <a:spAutoFit/>
          </a:bodyPr>
          <a:lstStyle/>
          <a:p>
            <a:r>
              <a:rPr lang="en-US" dirty="0">
                <a:hlinkClick r:id="rId2"/>
              </a:rPr>
              <a:t>https://beta.nseindia.com/market-data/debt-market-reporting-corporate-bonds-traded-on-exchange</a:t>
            </a:r>
            <a:endParaRPr lang="en-US" dirty="0"/>
          </a:p>
        </p:txBody>
      </p:sp>
      <p:sp>
        <p:nvSpPr>
          <p:cNvPr id="5" name="Footer Placeholder 4">
            <a:extLst>
              <a:ext uri="{FF2B5EF4-FFF2-40B4-BE49-F238E27FC236}">
                <a16:creationId xmlns:a16="http://schemas.microsoft.com/office/drawing/2014/main" id="{A0385131-215B-4B19-9694-FB079FD62088}"/>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242062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50DDB-A6AD-451C-9383-8B5205D7B30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Some intuitions </a:t>
            </a:r>
          </a:p>
        </p:txBody>
      </p:sp>
      <p:sp>
        <p:nvSpPr>
          <p:cNvPr id="3" name="Content Placeholder 2">
            <a:extLst>
              <a:ext uri="{FF2B5EF4-FFF2-40B4-BE49-F238E27FC236}">
                <a16:creationId xmlns:a16="http://schemas.microsoft.com/office/drawing/2014/main" id="{576B10C2-19FA-429F-BFC4-093CB312C4D9}"/>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If bond market price increases (decreases), its yield must decrease (increases)</a:t>
            </a:r>
          </a:p>
          <a:p>
            <a:pPr algn="just"/>
            <a:r>
              <a:rPr lang="en-US" sz="2400" dirty="0">
                <a:latin typeface="Times New Roman" panose="02020603050405020304" pitchFamily="18" charset="0"/>
                <a:cs typeface="Times New Roman" panose="02020603050405020304" pitchFamily="18" charset="0"/>
              </a:rPr>
              <a:t>Bond Price Variability is directly related to the term to maturity.</a:t>
            </a:r>
          </a:p>
          <a:p>
            <a:pPr lvl="1" algn="just"/>
            <a:r>
              <a:rPr lang="en-US" dirty="0">
                <a:latin typeface="Times New Roman" panose="02020603050405020304" pitchFamily="18" charset="0"/>
                <a:cs typeface="Times New Roman" panose="02020603050405020304" pitchFamily="18" charset="0"/>
              </a:rPr>
              <a:t>For the given change in the level of market interest rate, the change in bond prices are greater for long term maturity.</a:t>
            </a:r>
          </a:p>
          <a:p>
            <a:pPr algn="just"/>
            <a:r>
              <a:rPr lang="en-US" sz="2400" dirty="0">
                <a:latin typeface="Times New Roman" panose="02020603050405020304" pitchFamily="18" charset="0"/>
                <a:cs typeface="Times New Roman" panose="02020603050405020304" pitchFamily="18" charset="0"/>
              </a:rPr>
              <a:t>The percentage change in a bond’s price owing to change in its yield will be smaller if the coupon rate is higher. </a:t>
            </a:r>
          </a:p>
          <a:p>
            <a:pPr algn="just"/>
            <a:r>
              <a:rPr lang="en-US" sz="2400" dirty="0">
                <a:latin typeface="Times New Roman" panose="02020603050405020304" pitchFamily="18" charset="0"/>
                <a:cs typeface="Times New Roman" panose="02020603050405020304" pitchFamily="18" charset="0"/>
              </a:rPr>
              <a:t>The price-yield relation is convex</a:t>
            </a:r>
          </a:p>
          <a:p>
            <a:pPr lvl="1" algn="just"/>
            <a:r>
              <a:rPr lang="en-US" dirty="0">
                <a:latin typeface="Times New Roman" panose="02020603050405020304" pitchFamily="18" charset="0"/>
                <a:cs typeface="Times New Roman" panose="02020603050405020304" pitchFamily="18" charset="0"/>
              </a:rPr>
              <a:t>A decrease in a bonds yield will rise the bonds price by an amount that is greater in size than the corresponding fall in the bonds price that would occur if there where an equal sized increase in the bonds yield.</a:t>
            </a:r>
          </a:p>
          <a:p>
            <a:pPr lvl="1" algn="just"/>
            <a:endParaRPr lang="en-US"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57F085BD-E20F-4A85-893A-4E8D9DD9B1CA}"/>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66648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675EC-74EE-4B46-8A78-4284C300608B}"/>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Valuation of stock</a:t>
            </a:r>
          </a:p>
        </p:txBody>
      </p:sp>
      <p:sp>
        <p:nvSpPr>
          <p:cNvPr id="3" name="Subtitle 2">
            <a:extLst>
              <a:ext uri="{FF2B5EF4-FFF2-40B4-BE49-F238E27FC236}">
                <a16:creationId xmlns:a16="http://schemas.microsoft.com/office/drawing/2014/main" id="{5DFEB3A9-8A01-4EBC-A72D-F2CB87B225B5}"/>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05666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9E25E-C093-4D3E-9F1C-0D98B6184C4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choice of financing</a:t>
            </a:r>
          </a:p>
        </p:txBody>
      </p:sp>
      <p:sp>
        <p:nvSpPr>
          <p:cNvPr id="3" name="Content Placeholder 2">
            <a:extLst>
              <a:ext uri="{FF2B5EF4-FFF2-40B4-BE49-F238E27FC236}">
                <a16:creationId xmlns:a16="http://schemas.microsoft.com/office/drawing/2014/main" id="{CD7AA066-0A85-4E91-9CDA-FAD3B50116E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There are only two ways in which a business can raise money.</a:t>
            </a:r>
          </a:p>
          <a:p>
            <a:pPr lvl="1" algn="just"/>
            <a:r>
              <a:rPr lang="en-US" b="1" dirty="0">
                <a:latin typeface="Times New Roman" panose="02020603050405020304" pitchFamily="18" charset="0"/>
                <a:cs typeface="Times New Roman" panose="02020603050405020304" pitchFamily="18" charset="0"/>
              </a:rPr>
              <a:t>The first is debt</a:t>
            </a:r>
            <a:r>
              <a:rPr lang="en-US" dirty="0">
                <a:latin typeface="Times New Roman" panose="02020603050405020304" pitchFamily="18" charset="0"/>
                <a:cs typeface="Times New Roman" panose="02020603050405020304" pitchFamily="18" charset="0"/>
              </a:rPr>
              <a:t>: The essence of debt is that a debt claim entitles the holder of the claim to a contracted set of cashflows (interest payments and repaying principle). If you fail to make those payments, you lose control of your business.</a:t>
            </a:r>
          </a:p>
          <a:p>
            <a:pPr lvl="1" algn="just"/>
            <a:r>
              <a:rPr lang="en-US" b="1" dirty="0">
                <a:latin typeface="Times New Roman" panose="02020603050405020304" pitchFamily="18" charset="0"/>
                <a:cs typeface="Times New Roman" panose="02020603050405020304" pitchFamily="18" charset="0"/>
              </a:rPr>
              <a:t>The second is equity</a:t>
            </a:r>
            <a:r>
              <a:rPr lang="en-US" dirty="0">
                <a:latin typeface="Times New Roman" panose="02020603050405020304" pitchFamily="18" charset="0"/>
                <a:cs typeface="Times New Roman" panose="02020603050405020304" pitchFamily="18" charset="0"/>
              </a:rPr>
              <a:t>: With equity, you do get whatever cashflows are left over after you made debt and tax (government) payments.</a:t>
            </a:r>
          </a:p>
        </p:txBody>
      </p:sp>
      <p:sp>
        <p:nvSpPr>
          <p:cNvPr id="4" name="Footer Placeholder 3">
            <a:extLst>
              <a:ext uri="{FF2B5EF4-FFF2-40B4-BE49-F238E27FC236}">
                <a16:creationId xmlns:a16="http://schemas.microsoft.com/office/drawing/2014/main" id="{39C61CCB-BAE0-4AE7-A85B-F7D14B70367C}"/>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719318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22CE1-3DEF-405C-81A8-B90D380B4E58}"/>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Debt versus Equity </a:t>
            </a:r>
          </a:p>
        </p:txBody>
      </p:sp>
      <p:sp>
        <p:nvSpPr>
          <p:cNvPr id="4" name="Rectangle 3">
            <a:extLst>
              <a:ext uri="{FF2B5EF4-FFF2-40B4-BE49-F238E27FC236}">
                <a16:creationId xmlns:a16="http://schemas.microsoft.com/office/drawing/2014/main" id="{288F7127-5EA8-4C6E-A4D3-429AEE39D3CE}"/>
              </a:ext>
            </a:extLst>
          </p:cNvPr>
          <p:cNvSpPr/>
          <p:nvPr/>
        </p:nvSpPr>
        <p:spPr>
          <a:xfrm>
            <a:off x="1083211" y="1887356"/>
            <a:ext cx="3418450" cy="277451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Fixed  claim-Coupon and principal payment </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Tax Deductible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High priority in financial trouble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Fixed maturity</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No management control</a:t>
            </a:r>
          </a:p>
          <a:p>
            <a:pPr algn="ct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p>
          <a:p>
            <a:pPr algn="ctr"/>
            <a:endParaRPr lang="en-US" dirty="0">
              <a:ln w="0"/>
              <a:solidFill>
                <a:schemeClr val="tx1"/>
              </a:solidFill>
              <a:effectLst>
                <a:outerShdw blurRad="38100" dist="19050" dir="2700000" algn="tl" rotWithShape="0">
                  <a:schemeClr val="dk1">
                    <a:alpha val="40000"/>
                  </a:schemeClr>
                </a:outerShdw>
              </a:effectLst>
            </a:endParaRPr>
          </a:p>
        </p:txBody>
      </p:sp>
      <p:sp>
        <p:nvSpPr>
          <p:cNvPr id="5" name="Rectangle 4">
            <a:extLst>
              <a:ext uri="{FF2B5EF4-FFF2-40B4-BE49-F238E27FC236}">
                <a16:creationId xmlns:a16="http://schemas.microsoft.com/office/drawing/2014/main" id="{354B6FE1-C810-4A34-9F0C-57187ACD8889}"/>
              </a:ext>
            </a:extLst>
          </p:cNvPr>
          <p:cNvSpPr/>
          <p:nvPr/>
        </p:nvSpPr>
        <p:spPr>
          <a:xfrm>
            <a:off x="7401954" y="1825626"/>
            <a:ext cx="3584914" cy="277451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Residual claim-Dividend and selling price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Not Tax Deductible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Low priority in financial trouble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Infinite </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Management control</a:t>
            </a:r>
            <a:endParaRPr lang="en-US" dirty="0">
              <a:ln w="0"/>
              <a:solidFill>
                <a:schemeClr val="tx1"/>
              </a:solidFill>
              <a:effectLst>
                <a:outerShdw blurRad="38100" dist="19050" dir="2700000" algn="tl" rotWithShape="0">
                  <a:schemeClr val="dk1">
                    <a:alpha val="40000"/>
                  </a:schemeClr>
                </a:outerShdw>
              </a:effectLst>
            </a:endParaRPr>
          </a:p>
          <a:p>
            <a:pPr algn="ctr"/>
            <a:endParaRPr lang="en-US" dirty="0">
              <a:ln w="0"/>
              <a:solidFill>
                <a:schemeClr val="tx1"/>
              </a:solidFill>
              <a:effectLst>
                <a:outerShdw blurRad="38100" dist="19050" dir="2700000" algn="tl" rotWithShape="0">
                  <a:schemeClr val="dk1">
                    <a:alpha val="40000"/>
                  </a:schemeClr>
                </a:outerShdw>
              </a:effectLst>
            </a:endParaRPr>
          </a:p>
        </p:txBody>
      </p:sp>
      <p:cxnSp>
        <p:nvCxnSpPr>
          <p:cNvPr id="8" name="Connector: Elbow 7">
            <a:extLst>
              <a:ext uri="{FF2B5EF4-FFF2-40B4-BE49-F238E27FC236}">
                <a16:creationId xmlns:a16="http://schemas.microsoft.com/office/drawing/2014/main" id="{2893F452-E998-456B-AA23-CA54B9006C34}"/>
              </a:ext>
            </a:extLst>
          </p:cNvPr>
          <p:cNvCxnSpPr/>
          <p:nvPr/>
        </p:nvCxnSpPr>
        <p:spPr>
          <a:xfrm>
            <a:off x="3010486" y="4735074"/>
            <a:ext cx="5486400" cy="196947"/>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042D39C-B63D-45CF-8A79-C42292F93325}"/>
              </a:ext>
            </a:extLst>
          </p:cNvPr>
          <p:cNvSpPr txBox="1"/>
          <p:nvPr/>
        </p:nvSpPr>
        <p:spPr>
          <a:xfrm>
            <a:off x="1083211" y="4729335"/>
            <a:ext cx="3024554"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a:t>Debt</a:t>
            </a:r>
            <a:r>
              <a:rPr lang="en-US" dirty="0"/>
              <a:t> </a:t>
            </a:r>
          </a:p>
          <a:p>
            <a:r>
              <a:rPr lang="en-US" dirty="0"/>
              <a:t>Bank debt</a:t>
            </a:r>
          </a:p>
          <a:p>
            <a:r>
              <a:rPr lang="en-US" dirty="0"/>
              <a:t>Commercial paper</a:t>
            </a:r>
          </a:p>
          <a:p>
            <a:r>
              <a:rPr lang="en-US" dirty="0"/>
              <a:t>Corporate Bonds</a:t>
            </a:r>
          </a:p>
          <a:p>
            <a:endParaRPr lang="en-US" dirty="0"/>
          </a:p>
        </p:txBody>
      </p:sp>
      <p:sp>
        <p:nvSpPr>
          <p:cNvPr id="10" name="TextBox 9">
            <a:extLst>
              <a:ext uri="{FF2B5EF4-FFF2-40B4-BE49-F238E27FC236}">
                <a16:creationId xmlns:a16="http://schemas.microsoft.com/office/drawing/2014/main" id="{8AC0E537-3492-43A2-9118-714A297E5AC2}"/>
              </a:ext>
            </a:extLst>
          </p:cNvPr>
          <p:cNvSpPr txBox="1"/>
          <p:nvPr/>
        </p:nvSpPr>
        <p:spPr>
          <a:xfrm>
            <a:off x="8496886" y="4600136"/>
            <a:ext cx="3024554"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a:t>Equity </a:t>
            </a:r>
          </a:p>
          <a:p>
            <a:r>
              <a:rPr lang="en-US" dirty="0"/>
              <a:t>Owner’s equity</a:t>
            </a:r>
          </a:p>
          <a:p>
            <a:r>
              <a:rPr lang="en-US" dirty="0"/>
              <a:t>Venture capital</a:t>
            </a:r>
          </a:p>
          <a:p>
            <a:r>
              <a:rPr lang="en-US" dirty="0"/>
              <a:t>Common stock</a:t>
            </a:r>
          </a:p>
          <a:p>
            <a:r>
              <a:rPr lang="en-US" dirty="0"/>
              <a:t>Warrants</a:t>
            </a:r>
          </a:p>
        </p:txBody>
      </p:sp>
      <p:sp>
        <p:nvSpPr>
          <p:cNvPr id="11" name="TextBox 10">
            <a:extLst>
              <a:ext uri="{FF2B5EF4-FFF2-40B4-BE49-F238E27FC236}">
                <a16:creationId xmlns:a16="http://schemas.microsoft.com/office/drawing/2014/main" id="{00E3230F-AF86-4456-AA3F-E3C2AC04E667}"/>
              </a:ext>
            </a:extLst>
          </p:cNvPr>
          <p:cNvSpPr txBox="1"/>
          <p:nvPr/>
        </p:nvSpPr>
        <p:spPr>
          <a:xfrm>
            <a:off x="4764257" y="4985647"/>
            <a:ext cx="3024554"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a:t>Hybrid securities  </a:t>
            </a:r>
          </a:p>
          <a:p>
            <a:r>
              <a:rPr lang="en-US" dirty="0"/>
              <a:t>Convertible Debt</a:t>
            </a:r>
          </a:p>
          <a:p>
            <a:r>
              <a:rPr lang="en-US" dirty="0"/>
              <a:t>Preferred stock</a:t>
            </a:r>
          </a:p>
          <a:p>
            <a:r>
              <a:rPr lang="en-US" dirty="0"/>
              <a:t>Option-linked bonds</a:t>
            </a:r>
          </a:p>
        </p:txBody>
      </p:sp>
      <p:sp>
        <p:nvSpPr>
          <p:cNvPr id="3" name="Footer Placeholder 2">
            <a:extLst>
              <a:ext uri="{FF2B5EF4-FFF2-40B4-BE49-F238E27FC236}">
                <a16:creationId xmlns:a16="http://schemas.microsoft.com/office/drawing/2014/main" id="{52832B01-BB62-4548-AB99-5A7CF4DC2AF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280711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5FB73-DC64-486A-8671-A683C6FE976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 snap-shot of idea/Entity</a:t>
            </a:r>
          </a:p>
        </p:txBody>
      </p:sp>
      <p:graphicFrame>
        <p:nvGraphicFramePr>
          <p:cNvPr id="4" name="Table 4">
            <a:extLst>
              <a:ext uri="{FF2B5EF4-FFF2-40B4-BE49-F238E27FC236}">
                <a16:creationId xmlns:a16="http://schemas.microsoft.com/office/drawing/2014/main" id="{7854EEBE-C855-4884-993B-2E665EE272DA}"/>
              </a:ext>
            </a:extLst>
          </p:cNvPr>
          <p:cNvGraphicFramePr>
            <a:graphicFrameLocks noGrp="1"/>
          </p:cNvGraphicFramePr>
          <p:nvPr>
            <p:ph idx="1"/>
          </p:nvPr>
        </p:nvGraphicFramePr>
        <p:xfrm>
          <a:off x="2399713" y="2316480"/>
          <a:ext cx="7010398" cy="137160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588764554"/>
                    </a:ext>
                  </a:extLst>
                </a:gridCol>
                <a:gridCol w="3505199">
                  <a:extLst>
                    <a:ext uri="{9D8B030D-6E8A-4147-A177-3AD203B41FA5}">
                      <a16:colId xmlns:a16="http://schemas.microsoft.com/office/drawing/2014/main" val="3800557408"/>
                    </a:ext>
                  </a:extLst>
                </a:gridCol>
              </a:tblGrid>
              <a:tr h="370840">
                <a:tc>
                  <a:txBody>
                    <a:bodyPr/>
                    <a:lstStyle/>
                    <a:p>
                      <a:pPr algn="ctr"/>
                      <a:r>
                        <a:rPr lang="en-US" sz="2400" b="1" dirty="0">
                          <a:latin typeface="Times New Roman" panose="02020603050405020304" pitchFamily="18" charset="0"/>
                          <a:cs typeface="Times New Roman" panose="02020603050405020304" pitchFamily="18" charset="0"/>
                        </a:rPr>
                        <a:t>Liabilities </a:t>
                      </a:r>
                    </a:p>
                  </a:txBody>
                  <a:tcPr/>
                </a:tc>
                <a:tc>
                  <a:txBody>
                    <a:bodyPr/>
                    <a:lstStyle/>
                    <a:p>
                      <a:pPr algn="ctr"/>
                      <a:r>
                        <a:rPr lang="en-US" sz="2400" b="1" dirty="0">
                          <a:latin typeface="Times New Roman" panose="02020603050405020304" pitchFamily="18" charset="0"/>
                          <a:cs typeface="Times New Roman" panose="02020603050405020304" pitchFamily="18" charset="0"/>
                        </a:rPr>
                        <a:t>Assets</a:t>
                      </a:r>
                    </a:p>
                  </a:txBody>
                  <a:tcPr/>
                </a:tc>
                <a:extLst>
                  <a:ext uri="{0D108BD9-81ED-4DB2-BD59-A6C34878D82A}">
                    <a16:rowId xmlns:a16="http://schemas.microsoft.com/office/drawing/2014/main" val="211395228"/>
                  </a:ext>
                </a:extLst>
              </a:tr>
              <a:tr h="370840">
                <a:tc>
                  <a:txBody>
                    <a:bodyPr/>
                    <a:lstStyle/>
                    <a:p>
                      <a:r>
                        <a:rPr lang="en-US" sz="2400" dirty="0">
                          <a:latin typeface="Times New Roman" panose="02020603050405020304" pitchFamily="18" charset="0"/>
                          <a:cs typeface="Times New Roman" panose="02020603050405020304" pitchFamily="18" charset="0"/>
                        </a:rPr>
                        <a:t>Equity</a:t>
                      </a:r>
                    </a:p>
                  </a:txBody>
                  <a:tcPr/>
                </a:tc>
                <a:tc rowSpan="2">
                  <a:txBody>
                    <a:bodyPr/>
                    <a:lstStyle/>
                    <a:p>
                      <a:r>
                        <a:rPr lang="en-US" sz="2400" b="1" dirty="0">
                          <a:latin typeface="Times New Roman" panose="02020603050405020304" pitchFamily="18" charset="0"/>
                          <a:cs typeface="Times New Roman" panose="02020603050405020304" pitchFamily="18" charset="0"/>
                        </a:rPr>
                        <a:t>Real</a:t>
                      </a:r>
                      <a:r>
                        <a:rPr lang="en-US" sz="2400" dirty="0">
                          <a:latin typeface="Times New Roman" panose="02020603050405020304" pitchFamily="18" charset="0"/>
                          <a:cs typeface="Times New Roman" panose="02020603050405020304" pitchFamily="18" charset="0"/>
                        </a:rPr>
                        <a:t> assets</a:t>
                      </a:r>
                    </a:p>
                  </a:txBody>
                  <a:tcPr/>
                </a:tc>
                <a:extLst>
                  <a:ext uri="{0D108BD9-81ED-4DB2-BD59-A6C34878D82A}">
                    <a16:rowId xmlns:a16="http://schemas.microsoft.com/office/drawing/2014/main" val="856123671"/>
                  </a:ext>
                </a:extLst>
              </a:tr>
              <a:tr h="370840">
                <a:tc>
                  <a:txBody>
                    <a:bodyPr/>
                    <a:lstStyle/>
                    <a:p>
                      <a:r>
                        <a:rPr lang="en-US" sz="2400" dirty="0">
                          <a:latin typeface="Times New Roman" panose="02020603050405020304" pitchFamily="18" charset="0"/>
                          <a:cs typeface="Times New Roman" panose="02020603050405020304" pitchFamily="18" charset="0"/>
                        </a:rPr>
                        <a:t>Debt</a:t>
                      </a:r>
                    </a:p>
                  </a:txBody>
                  <a:tcPr/>
                </a:tc>
                <a:tc vMerge="1">
                  <a:txBody>
                    <a:bodyPr/>
                    <a:lstStyle/>
                    <a:p>
                      <a:endParaRPr lang="en-US" dirty="0"/>
                    </a:p>
                  </a:txBody>
                  <a:tcPr/>
                </a:tc>
                <a:extLst>
                  <a:ext uri="{0D108BD9-81ED-4DB2-BD59-A6C34878D82A}">
                    <a16:rowId xmlns:a16="http://schemas.microsoft.com/office/drawing/2014/main" val="530991256"/>
                  </a:ext>
                </a:extLst>
              </a:tr>
            </a:tbl>
          </a:graphicData>
        </a:graphic>
      </p:graphicFrame>
      <p:sp>
        <p:nvSpPr>
          <p:cNvPr id="3" name="Footer Placeholder 2">
            <a:extLst>
              <a:ext uri="{FF2B5EF4-FFF2-40B4-BE49-F238E27FC236}">
                <a16:creationId xmlns:a16="http://schemas.microsoft.com/office/drawing/2014/main" id="{A9761B9D-F872-48CC-B582-33E9276B47DB}"/>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4247218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46AD2-A984-40DA-89B9-B3AD5D5F7A8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Pricing a stock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DF29D3D-8310-4684-8141-A4598E44BF37}"/>
                  </a:ext>
                </a:extLst>
              </p:cNvPr>
              <p:cNvSpPr>
                <a:spLocks noGrp="1"/>
              </p:cNvSpPr>
              <p:nvPr>
                <p:ph idx="1"/>
              </p:nvPr>
            </p:nvSpPr>
            <p:spPr>
              <a:xfrm>
                <a:off x="534572" y="1825624"/>
                <a:ext cx="10819228" cy="5032375"/>
              </a:xfrm>
            </p:spPr>
            <p:txBody>
              <a:bodyPr/>
              <a:lstStyle/>
              <a:p>
                <a:pPr algn="just"/>
                <a:r>
                  <a:rPr lang="en-US" dirty="0">
                    <a:latin typeface="Times New Roman" panose="02020603050405020304" pitchFamily="18" charset="0"/>
                    <a:cs typeface="Times New Roman" panose="02020603050405020304" pitchFamily="18" charset="0"/>
                  </a:rPr>
                  <a:t>How is a stock priced?</a:t>
                </a:r>
              </a:p>
              <a:p>
                <a:pPr lvl="1" algn="just"/>
                <a:r>
                  <a:rPr lang="en-US" dirty="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P</m:t>
                        </m:r>
                      </m:e>
                      <m:sub>
                        <m:r>
                          <a:rPr lang="en-US" b="0" i="0" smtClean="0">
                            <a:latin typeface="Cambria Math" panose="02040503050406030204" pitchFamily="18" charset="0"/>
                          </a:rPr>
                          <m:t>0 </m:t>
                        </m:r>
                      </m:sub>
                    </m:sSub>
                  </m:oMath>
                </a14:m>
                <a:r>
                  <a:rPr lang="en-US" dirty="0">
                    <a:latin typeface="Times New Roman" panose="02020603050405020304" pitchFamily="18" charset="0"/>
                    <a:cs typeface="Times New Roman" panose="02020603050405020304" pitchFamily="18" charset="0"/>
                  </a:rPr>
                  <a:t>be today stock price </a:t>
                </a:r>
              </a:p>
              <a:p>
                <a:pPr lvl="1" algn="just"/>
                <a:r>
                  <a:rPr lang="en-US" dirty="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US" i="1">
                            <a:latin typeface="Cambria Math" panose="02040503050406030204" pitchFamily="18" charset="0"/>
                          </a:rPr>
                        </m:ctrlPr>
                      </m:sSubPr>
                      <m:e>
                        <m:r>
                          <m:rPr>
                            <m:sty m:val="p"/>
                          </m:rPr>
                          <a:rPr lang="en-US" i="0" smtClean="0">
                            <a:latin typeface="Cambria Math" panose="02040503050406030204" pitchFamily="18" charset="0"/>
                          </a:rPr>
                          <m:t>P</m:t>
                        </m:r>
                      </m:e>
                      <m:sub>
                        <m:r>
                          <a:rPr lang="en-US" b="0" i="0" smtClean="0">
                            <a:latin typeface="Cambria Math" panose="02040503050406030204" pitchFamily="18" charset="0"/>
                          </a:rPr>
                          <m:t>1</m:t>
                        </m:r>
                        <m:r>
                          <a:rPr lang="en-US" i="0" smtClean="0">
                            <a:latin typeface="Cambria Math" panose="02040503050406030204" pitchFamily="18" charset="0"/>
                          </a:rPr>
                          <m:t> </m:t>
                        </m:r>
                      </m:sub>
                    </m:sSub>
                  </m:oMath>
                </a14:m>
                <a:r>
                  <a:rPr lang="en-US" dirty="0">
                    <a:latin typeface="Times New Roman" panose="02020603050405020304" pitchFamily="18" charset="0"/>
                    <a:cs typeface="Times New Roman" panose="02020603050405020304" pitchFamily="18" charset="0"/>
                  </a:rPr>
                  <a:t>be the </a:t>
                </a:r>
                <a:r>
                  <a:rPr lang="en-US" b="1" dirty="0">
                    <a:latin typeface="Times New Roman" panose="02020603050405020304" pitchFamily="18" charset="0"/>
                    <a:cs typeface="Times New Roman" panose="02020603050405020304" pitchFamily="18" charset="0"/>
                  </a:rPr>
                  <a:t>expected </a:t>
                </a:r>
                <a:r>
                  <a:rPr lang="en-US" dirty="0">
                    <a:latin typeface="Times New Roman" panose="02020603050405020304" pitchFamily="18" charset="0"/>
                    <a:cs typeface="Times New Roman" panose="02020603050405020304" pitchFamily="18" charset="0"/>
                  </a:rPr>
                  <a:t>stock</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price next year</a:t>
                </a:r>
              </a:p>
              <a:p>
                <a:pPr lvl="1" algn="just"/>
                <a:r>
                  <a:rPr lang="en-US" dirty="0">
                    <a:latin typeface="Times New Roman" panose="02020603050405020304" pitchFamily="18" charset="0"/>
                    <a:cs typeface="Times New Roman" panose="02020603050405020304" pitchFamily="18" charset="0"/>
                  </a:rPr>
                  <a:t>Assume the </a:t>
                </a:r>
                <a:r>
                  <a:rPr lang="en-US" b="1" dirty="0">
                    <a:latin typeface="Times New Roman" panose="02020603050405020304" pitchFamily="18" charset="0"/>
                    <a:cs typeface="Times New Roman" panose="02020603050405020304" pitchFamily="18" charset="0"/>
                  </a:rPr>
                  <a:t>expected</a:t>
                </a:r>
                <a:r>
                  <a:rPr lang="en-US" dirty="0">
                    <a:latin typeface="Times New Roman" panose="02020603050405020304" pitchFamily="18" charset="0"/>
                    <a:cs typeface="Times New Roman" panose="02020603050405020304" pitchFamily="18" charset="0"/>
                  </a:rPr>
                  <a:t> dividend at the end of the year </a:t>
                </a:r>
                <a14:m>
                  <m:oMath xmlns:m="http://schemas.openxmlformats.org/officeDocument/2006/math">
                    <m:sSub>
                      <m:sSubPr>
                        <m:ctrlPr>
                          <a:rPr lang="en-US" i="1">
                            <a:latin typeface="Cambria Math" panose="02040503050406030204" pitchFamily="18" charset="0"/>
                          </a:rPr>
                        </m:ctrlPr>
                      </m:sSubPr>
                      <m:e>
                        <m:r>
                          <m:rPr>
                            <m:sty m:val="p"/>
                          </m:rPr>
                          <a:rPr lang="en-US" b="0" i="0" smtClean="0">
                            <a:latin typeface="Cambria Math" panose="02040503050406030204" pitchFamily="18" charset="0"/>
                          </a:rPr>
                          <m:t>Div</m:t>
                        </m:r>
                      </m:e>
                      <m:sub>
                        <m:r>
                          <m:rPr>
                            <m:sty m:val="p"/>
                          </m:rPr>
                          <a:rPr lang="en-US" i="0" smtClean="0">
                            <a:latin typeface="Cambria Math" panose="02040503050406030204" pitchFamily="18" charset="0"/>
                          </a:rPr>
                          <m:t>t</m:t>
                        </m:r>
                        <m:r>
                          <a:rPr lang="en-US" i="0" smtClean="0">
                            <a:latin typeface="Cambria Math" panose="02040503050406030204" pitchFamily="18" charset="0"/>
                          </a:rPr>
                          <m:t> </m:t>
                        </m:r>
                      </m:sub>
                    </m:sSub>
                  </m:oMath>
                </a14:m>
                <a:endParaRPr lang="en-US" dirty="0">
                  <a:latin typeface="Times New Roman" panose="02020603050405020304" pitchFamily="18" charset="0"/>
                  <a:cs typeface="Times New Roman" panose="02020603050405020304" pitchFamily="18" charset="0"/>
                </a:endParaRPr>
              </a:p>
              <a:p>
                <a:pPr lvl="1" algn="just"/>
                <a:r>
                  <a:rPr lang="en-US" dirty="0">
                    <a:latin typeface="Times New Roman" panose="02020603050405020304" pitchFamily="18" charset="0"/>
                    <a:cs typeface="Times New Roman" panose="02020603050405020304" pitchFamily="18" charset="0"/>
                  </a:rPr>
                  <a:t>Since a very long-lived assets, let us go one period at a time…</a:t>
                </a:r>
              </a:p>
              <a:p>
                <a:pPr marL="457200" lvl="1" indent="0" algn="ctr">
                  <a:buNone/>
                </a:pPr>
                <a:endParaRPr lang="en-US" i="1" dirty="0">
                  <a:latin typeface="Cambria Math" panose="02040503050406030204" pitchFamily="18" charset="0"/>
                  <a:cs typeface="Times New Roman" panose="02020603050405020304" pitchFamily="18" charset="0"/>
                </a:endParaRPr>
              </a:p>
              <a:p>
                <a:pPr marL="457200" lvl="1" indent="0">
                  <a:buNone/>
                </a:pPr>
                <a:r>
                  <a:rPr lang="en-US" i="1" dirty="0">
                    <a:latin typeface="Cambria Math" panose="02040503050406030204" pitchFamily="18" charset="0"/>
                    <a:cs typeface="Times New Roman" panose="02020603050405020304" pitchFamily="18" charset="0"/>
                  </a:rPr>
                  <a:t>                                      </a:t>
                </a:r>
                <a14:m>
                  <m:oMath xmlns:m="http://schemas.openxmlformats.org/officeDocument/2006/math">
                    <m:sSub>
                      <m:sSubPr>
                        <m:ctrlPr>
                          <a:rPr lang="en-US"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𝑃</m:t>
                        </m:r>
                      </m:e>
                      <m:sub>
                        <m:r>
                          <a:rPr lang="en-US" b="0" i="1" smtClean="0">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sSub>
                          <m:sSubPr>
                            <m:ctrlPr>
                              <a:rPr lang="en-US" i="1" smtClean="0">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𝐷𝐼𝑉</m:t>
                            </m:r>
                          </m:e>
                          <m:sub>
                            <m:r>
                              <a:rPr lang="en-US" b="0" i="1" smtClean="0">
                                <a:latin typeface="Cambria Math" panose="02040503050406030204" pitchFamily="18" charset="0"/>
                                <a:cs typeface="Times New Roman" panose="02020603050405020304" pitchFamily="18" charset="0"/>
                              </a:rPr>
                              <m:t>1</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1</m:t>
                            </m:r>
                          </m:sub>
                        </m:sSub>
                      </m:num>
                      <m:den>
                        <m:r>
                          <a:rPr lang="en-US" i="1">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m:t>
                        </m:r>
                      </m:den>
                    </m:f>
                  </m:oMath>
                </a14:m>
                <a:endParaRPr lang="en-US" dirty="0">
                  <a:latin typeface="Times New Roman" panose="02020603050405020304" pitchFamily="18" charset="0"/>
                  <a:cs typeface="Times New Roman" panose="02020603050405020304" pitchFamily="18" charset="0"/>
                </a:endParaRPr>
              </a:p>
              <a:p>
                <a:pPr lvl="1" algn="just"/>
                <a:r>
                  <a:rPr lang="en-US" dirty="0">
                    <a:latin typeface="Cambria Math" panose="02040503050406030204" pitchFamily="18" charset="0"/>
                    <a:cs typeface="Times New Roman" panose="02020603050405020304" pitchFamily="18" charset="0"/>
                  </a:rPr>
                  <a:t>What is expected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P</m:t>
                        </m:r>
                      </m:e>
                      <m:sub>
                        <m:r>
                          <a:rPr lang="en-US">
                            <a:latin typeface="Cambria Math" panose="02040503050406030204" pitchFamily="18" charset="0"/>
                            <a:cs typeface="Times New Roman" panose="02020603050405020304" pitchFamily="18" charset="0"/>
                          </a:rPr>
                          <m:t>1</m:t>
                        </m:r>
                      </m:sub>
                    </m:sSub>
                  </m:oMath>
                </a14:m>
                <a:r>
                  <a:rPr lang="en-US" dirty="0">
                    <a:latin typeface="Cambria Math" panose="02040503050406030204" pitchFamily="18" charset="0"/>
                    <a:cs typeface="Times New Roman" panose="02020603050405020304" pitchFamily="18" charset="0"/>
                  </a:rPr>
                  <a:t>?</a:t>
                </a:r>
              </a:p>
              <a:p>
                <a:pPr lvl="1" algn="just"/>
                <a:endParaRPr lang="en-US" b="0" dirty="0">
                  <a:latin typeface="Times New Roman" panose="02020603050405020304" pitchFamily="18" charset="0"/>
                  <a:cs typeface="Times New Roman" panose="02020603050405020304" pitchFamily="18" charset="0"/>
                </a:endParaRPr>
              </a:p>
              <a:p>
                <a:pPr lvl="1" algn="just"/>
                <a:endParaRPr lang="en-US" dirty="0">
                  <a:latin typeface="Times New Roman" panose="02020603050405020304" pitchFamily="18" charset="0"/>
                  <a:cs typeface="Times New Roman" panose="02020603050405020304" pitchFamily="18" charset="0"/>
                </a:endParaRPr>
              </a:p>
              <a:p>
                <a:pPr lvl="1" algn="just"/>
                <a:endParaRPr lang="en-US" dirty="0">
                  <a:latin typeface="Times New Roman" panose="02020603050405020304" pitchFamily="18" charset="0"/>
                  <a:cs typeface="Times New Roman" panose="02020603050405020304" pitchFamily="18" charset="0"/>
                </a:endParaRPr>
              </a:p>
              <a:p>
                <a:pPr lvl="1" algn="just"/>
                <a:endParaRPr lang="en-US" dirty="0">
                  <a:latin typeface="Times New Roman" panose="02020603050405020304" pitchFamily="18" charset="0"/>
                  <a:cs typeface="Times New Roman" panose="02020603050405020304" pitchFamily="18" charset="0"/>
                </a:endParaRPr>
              </a:p>
              <a:p>
                <a:pPr lvl="1" algn="just"/>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7DF29D3D-8310-4684-8141-A4598E44BF37}"/>
                  </a:ext>
                </a:extLst>
              </p:cNvPr>
              <p:cNvSpPr>
                <a:spLocks noGrp="1" noRot="1" noChangeAspect="1" noMove="1" noResize="1" noEditPoints="1" noAdjustHandles="1" noChangeArrowheads="1" noChangeShapeType="1" noTextEdit="1"/>
              </p:cNvSpPr>
              <p:nvPr>
                <p:ph idx="1"/>
              </p:nvPr>
            </p:nvSpPr>
            <p:spPr>
              <a:xfrm>
                <a:off x="534572" y="1825624"/>
                <a:ext cx="10819228" cy="5032375"/>
              </a:xfrm>
              <a:blipFill>
                <a:blip r:embed="rId3"/>
                <a:stretch>
                  <a:fillRect l="-1014" t="-2058"/>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72D1143A-0295-4C03-9E77-55EE693E1F13}"/>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861835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F5C53-BE3D-4C57-B9A0-2FA9C646B4C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Pricing a stock</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66B93BA-F378-4D35-9E15-E4447BD02F0D}"/>
                  </a:ext>
                </a:extLst>
              </p:cNvPr>
              <p:cNvSpPr>
                <a:spLocks noGrp="1"/>
              </p:cNvSpPr>
              <p:nvPr>
                <p:ph idx="1"/>
              </p:nvPr>
            </p:nvSpPr>
            <p:spPr/>
            <p:txBody>
              <a:bodyPr>
                <a:normAutofit lnSpcReduction="10000"/>
              </a:bodyPr>
              <a:lstStyle/>
              <a:p>
                <a:pPr lvl="1" algn="just"/>
                <a:r>
                  <a:rPr lang="en-US" dirty="0">
                    <a:latin typeface="Cambria Math" panose="02040503050406030204" pitchFamily="18" charset="0"/>
                    <a:cs typeface="Times New Roman" panose="02020603050405020304" pitchFamily="18" charset="0"/>
                  </a:rPr>
                  <a:t>What is expected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P</m:t>
                        </m:r>
                      </m:e>
                      <m:sub>
                        <m:r>
                          <a:rPr lang="en-US">
                            <a:latin typeface="Cambria Math" panose="02040503050406030204" pitchFamily="18" charset="0"/>
                            <a:cs typeface="Times New Roman" panose="02020603050405020304" pitchFamily="18" charset="0"/>
                          </a:rPr>
                          <m:t>1</m:t>
                        </m:r>
                      </m:sub>
                    </m:sSub>
                  </m:oMath>
                </a14:m>
                <a:r>
                  <a:rPr lang="en-US" dirty="0">
                    <a:latin typeface="Cambria Math" panose="02040503050406030204" pitchFamily="18" charset="0"/>
                    <a:cs typeface="Times New Roman" panose="02020603050405020304" pitchFamily="18" charset="0"/>
                  </a:rPr>
                  <a:t>?</a:t>
                </a:r>
              </a:p>
              <a:p>
                <a:pPr marL="457200" lvl="1" indent="0" algn="just">
                  <a:buNone/>
                </a:pPr>
                <a:endParaRPr lang="en-US" dirty="0">
                  <a:latin typeface="Cambria Math" panose="02040503050406030204" pitchFamily="18" charset="0"/>
                  <a:cs typeface="Times New Roman" panose="02020603050405020304" pitchFamily="18" charset="0"/>
                </a:endParaRPr>
              </a:p>
              <a:p>
                <a:pPr lvl="1" algn="just"/>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i="0" smtClean="0">
                            <a:latin typeface="Cambria Math" panose="02040503050406030204" pitchFamily="18" charset="0"/>
                            <a:cs typeface="Times New Roman" panose="02020603050405020304" pitchFamily="18" charset="0"/>
                          </a:rPr>
                          <m:t>P</m:t>
                        </m:r>
                      </m:e>
                      <m:sub>
                        <m:r>
                          <a:rPr lang="en-US" i="0" smtClean="0">
                            <a:latin typeface="Cambria Math" panose="02040503050406030204" pitchFamily="18" charset="0"/>
                            <a:cs typeface="Times New Roman" panose="02020603050405020304" pitchFamily="18" charset="0"/>
                          </a:rPr>
                          <m:t>1</m:t>
                        </m:r>
                      </m:sub>
                    </m:sSub>
                  </m:oMath>
                </a14:m>
                <a:r>
                  <a:rPr lang="en-US" dirty="0">
                    <a:latin typeface="Times New Roman" panose="02020603050405020304" pitchFamily="18" charset="0"/>
                    <a:cs typeface="Times New Roman" panose="02020603050405020304" pitchFamily="18" charset="0"/>
                  </a:rPr>
                  <a: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sSub>
                          <m:sSubPr>
                            <m:ctrlPr>
                              <a:rPr lang="en-US" i="1">
                                <a:latin typeface="Cambria Math" panose="02040503050406030204" pitchFamily="18" charset="0"/>
                                <a:cs typeface="Times New Roman" panose="02020603050405020304" pitchFamily="18" charset="0"/>
                              </a:rPr>
                            </m:ctrlPr>
                          </m:sSubPr>
                          <m:e>
                            <m:r>
                              <m:rPr>
                                <m:sty m:val="p"/>
                              </m:rPr>
                              <a:rPr lang="en-US" i="0" smtClean="0">
                                <a:latin typeface="Cambria Math" panose="02040503050406030204" pitchFamily="18" charset="0"/>
                                <a:cs typeface="Times New Roman" panose="02020603050405020304" pitchFamily="18" charset="0"/>
                              </a:rPr>
                              <m:t>DIV</m:t>
                            </m:r>
                          </m:e>
                          <m:sub>
                            <m:r>
                              <a:rPr lang="en-US" i="0" smtClean="0">
                                <a:latin typeface="Cambria Math" panose="02040503050406030204" pitchFamily="18" charset="0"/>
                                <a:cs typeface="Times New Roman" panose="02020603050405020304" pitchFamily="18" charset="0"/>
                              </a:rPr>
                              <m:t>2</m:t>
                            </m:r>
                          </m:sub>
                        </m:sSub>
                        <m:r>
                          <a:rPr lang="en-US" i="0" smtClean="0">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m:rPr>
                                <m:sty m:val="p"/>
                              </m:rPr>
                              <a:rPr lang="en-US" i="0" smtClean="0">
                                <a:latin typeface="Cambria Math" panose="02040503050406030204" pitchFamily="18" charset="0"/>
                                <a:cs typeface="Times New Roman" panose="02020603050405020304" pitchFamily="18" charset="0"/>
                              </a:rPr>
                              <m:t>P</m:t>
                            </m:r>
                          </m:e>
                          <m:sub>
                            <m:r>
                              <a:rPr lang="en-US" i="0" smtClean="0">
                                <a:latin typeface="Cambria Math" panose="02040503050406030204" pitchFamily="18" charset="0"/>
                                <a:cs typeface="Times New Roman" panose="02020603050405020304" pitchFamily="18" charset="0"/>
                              </a:rPr>
                              <m:t>2</m:t>
                            </m:r>
                          </m:sub>
                        </m:sSub>
                      </m:num>
                      <m:den>
                        <m:r>
                          <a:rPr lang="en-US" i="0" smtClean="0">
                            <a:latin typeface="Cambria Math" panose="02040503050406030204" pitchFamily="18" charset="0"/>
                            <a:cs typeface="Times New Roman" panose="02020603050405020304" pitchFamily="18" charset="0"/>
                          </a:rPr>
                          <m:t>(1+</m:t>
                        </m:r>
                        <m:r>
                          <m:rPr>
                            <m:sty m:val="p"/>
                          </m:rPr>
                          <a:rPr lang="en-US" i="0" smtClean="0">
                            <a:latin typeface="Cambria Math" panose="02040503050406030204" pitchFamily="18" charset="0"/>
                            <a:cs typeface="Times New Roman" panose="02020603050405020304" pitchFamily="18" charset="0"/>
                          </a:rPr>
                          <m:t>r</m:t>
                        </m:r>
                        <m:r>
                          <a:rPr lang="en-US" i="0" smtClean="0">
                            <a:latin typeface="Cambria Math" panose="02040503050406030204" pitchFamily="18" charset="0"/>
                            <a:cs typeface="Times New Roman" panose="02020603050405020304" pitchFamily="18" charset="0"/>
                          </a:rPr>
                          <m:t>)</m:t>
                        </m:r>
                      </m:den>
                    </m:f>
                  </m:oMath>
                </a14:m>
                <a:endParaRPr lang="en-US" dirty="0">
                  <a:latin typeface="Times New Roman" panose="02020603050405020304" pitchFamily="18" charset="0"/>
                  <a:cs typeface="Times New Roman" panose="02020603050405020304" pitchFamily="18" charset="0"/>
                </a:endParaRPr>
              </a:p>
              <a:p>
                <a:pPr lvl="1" algn="just"/>
                <a:r>
                  <a:rPr lang="en-US" dirty="0">
                    <a:latin typeface="Times New Roman" panose="02020603050405020304" pitchFamily="18" charset="0"/>
                    <a:cs typeface="Times New Roman" panose="02020603050405020304" pitchFamily="18" charset="0"/>
                  </a:rPr>
                  <a:t>So what is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i="0" smtClean="0">
                            <a:latin typeface="Cambria Math" panose="02040503050406030204" pitchFamily="18" charset="0"/>
                            <a:cs typeface="Times New Roman" panose="02020603050405020304" pitchFamily="18" charset="0"/>
                          </a:rPr>
                          <m:t>P</m:t>
                        </m:r>
                      </m:e>
                      <m:sub>
                        <m:r>
                          <a:rPr lang="en-US" i="0" smtClean="0">
                            <a:latin typeface="Cambria Math" panose="02040503050406030204" pitchFamily="18" charset="0"/>
                            <a:cs typeface="Times New Roman" panose="02020603050405020304" pitchFamily="18" charset="0"/>
                          </a:rPr>
                          <m:t>0</m:t>
                        </m:r>
                      </m:sub>
                    </m:sSub>
                    <m:r>
                      <a:rPr lang="en-US" i="0" smtClean="0">
                        <a:latin typeface="Cambria Math" panose="02040503050406030204" pitchFamily="18" charset="0"/>
                        <a:cs typeface="Times New Roman" panose="02020603050405020304" pitchFamily="18" charset="0"/>
                      </a:rPr>
                      <m:t>?</m:t>
                    </m:r>
                  </m:oMath>
                </a14:m>
                <a:endParaRPr lang="en-US" dirty="0">
                  <a:latin typeface="Times New Roman" panose="02020603050405020304" pitchFamily="18" charset="0"/>
                  <a:cs typeface="Times New Roman" panose="02020603050405020304" pitchFamily="18" charset="0"/>
                </a:endParaRPr>
              </a:p>
              <a:p>
                <a:pPr marL="457200" lvl="1" indent="0" algn="just">
                  <a:buNone/>
                </a:pPr>
                <a:endParaRPr lang="en-US" dirty="0">
                  <a:latin typeface="Times New Roman" panose="02020603050405020304" pitchFamily="18" charset="0"/>
                  <a:cs typeface="Times New Roman" panose="02020603050405020304" pitchFamily="18" charset="0"/>
                </a:endParaRPr>
              </a:p>
              <a:p>
                <a:pPr lvl="1" algn="just"/>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P</m:t>
                        </m:r>
                      </m:e>
                      <m:sub>
                        <m:r>
                          <a:rPr lang="en-US">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a:t>
                </a:r>
                <a:r>
                  <a:rPr lang="en-US" dirty="0">
                    <a:cs typeface="Times New Roman" panose="02020603050405020304" pitchFamily="18" charset="0"/>
                  </a:rPr>
                  <a:t> </a:t>
                </a:r>
                <a14:m>
                  <m:oMath xmlns:m="http://schemas.openxmlformats.org/officeDocument/2006/math">
                    <m:f>
                      <m:fPr>
                        <m:ctrlPr>
                          <a:rPr lang="en-US" sz="3200" i="1">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a:latin typeface="Cambria Math" panose="02040503050406030204" pitchFamily="18" charset="0"/>
                                <a:cs typeface="Times New Roman" panose="02020603050405020304" pitchFamily="18" charset="0"/>
                              </a:rPr>
                              <m:t>DIV</m:t>
                            </m:r>
                          </m:e>
                          <m:sub>
                            <m:r>
                              <a:rPr lang="en-US" sz="3200">
                                <a:latin typeface="Cambria Math" panose="02040503050406030204" pitchFamily="18" charset="0"/>
                                <a:cs typeface="Times New Roman" panose="02020603050405020304" pitchFamily="18" charset="0"/>
                              </a:rPr>
                              <m:t>1</m:t>
                            </m:r>
                          </m:sub>
                        </m:sSub>
                      </m:num>
                      <m:den>
                        <m:r>
                          <a:rPr lang="en-US" sz="3200">
                            <a:latin typeface="Cambria Math" panose="02040503050406030204" pitchFamily="18" charset="0"/>
                            <a:cs typeface="Times New Roman" panose="02020603050405020304" pitchFamily="18" charset="0"/>
                          </a:rPr>
                          <m:t>(1+</m:t>
                        </m:r>
                        <m:r>
                          <m:rPr>
                            <m:sty m:val="p"/>
                          </m:rPr>
                          <a:rPr lang="en-US" sz="3200">
                            <a:latin typeface="Cambria Math" panose="02040503050406030204" pitchFamily="18" charset="0"/>
                            <a:cs typeface="Times New Roman" panose="02020603050405020304" pitchFamily="18" charset="0"/>
                          </a:rPr>
                          <m:t>r</m:t>
                        </m:r>
                        <m:r>
                          <a:rPr lang="en-US" sz="3200">
                            <a:latin typeface="Cambria Math" panose="02040503050406030204" pitchFamily="18" charset="0"/>
                            <a:cs typeface="Times New Roman" panose="02020603050405020304" pitchFamily="18" charset="0"/>
                          </a:rPr>
                          <m:t>)</m:t>
                        </m:r>
                      </m:den>
                    </m:f>
                    <m:r>
                      <a:rPr lang="en-US" sz="3200">
                        <a:latin typeface="Cambria Math" panose="02040503050406030204" pitchFamily="18" charset="0"/>
                        <a:cs typeface="Times New Roman" panose="02020603050405020304" pitchFamily="18" charset="0"/>
                      </a:rPr>
                      <m:t> </m:t>
                    </m:r>
                  </m:oMath>
                </a14:m>
                <a:r>
                  <a:rPr lang="en-US" sz="3200" dirty="0">
                    <a:cs typeface="Times New Roman" panose="02020603050405020304" pitchFamily="18" charset="0"/>
                  </a:rPr>
                  <a:t>+  </a:t>
                </a:r>
                <a14:m>
                  <m:oMath xmlns:m="http://schemas.openxmlformats.org/officeDocument/2006/math">
                    <m:f>
                      <m:fPr>
                        <m:ctrlPr>
                          <a:rPr lang="en-US" sz="3200" i="1">
                            <a:latin typeface="Cambria Math" panose="02040503050406030204" pitchFamily="18" charset="0"/>
                            <a:cs typeface="Times New Roman" panose="02020603050405020304" pitchFamily="18" charset="0"/>
                          </a:rPr>
                        </m:ctrlPr>
                      </m:fPr>
                      <m:num>
                        <m:f>
                          <m:fPr>
                            <m:ctrlPr>
                              <a:rPr lang="en-US" sz="3200" i="1">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a:latin typeface="Cambria Math" panose="02040503050406030204" pitchFamily="18" charset="0"/>
                                    <a:cs typeface="Times New Roman" panose="02020603050405020304" pitchFamily="18" charset="0"/>
                                  </a:rPr>
                                  <m:t>DIV</m:t>
                                </m:r>
                              </m:e>
                              <m:sub>
                                <m:r>
                                  <a:rPr lang="en-US" sz="3200">
                                    <a:latin typeface="Cambria Math" panose="02040503050406030204" pitchFamily="18" charset="0"/>
                                    <a:cs typeface="Times New Roman" panose="02020603050405020304" pitchFamily="18" charset="0"/>
                                  </a:rPr>
                                  <m:t>2</m:t>
                                </m:r>
                              </m:sub>
                            </m:sSub>
                            <m:r>
                              <a:rPr lang="en-US" sz="3200">
                                <a:latin typeface="Cambria Math" panose="02040503050406030204" pitchFamily="18" charset="0"/>
                                <a:cs typeface="Times New Roman" panose="02020603050405020304" pitchFamily="18" charset="0"/>
                              </a:rPr>
                              <m:t>+</m:t>
                            </m:r>
                            <m:sSub>
                              <m:sSubPr>
                                <m:ctrlPr>
                                  <a:rPr lang="en-US" sz="3200" i="1">
                                    <a:latin typeface="Cambria Math" panose="02040503050406030204" pitchFamily="18" charset="0"/>
                                    <a:cs typeface="Times New Roman" panose="02020603050405020304" pitchFamily="18" charset="0"/>
                                  </a:rPr>
                                </m:ctrlPr>
                              </m:sSubPr>
                              <m:e>
                                <m:r>
                                  <m:rPr>
                                    <m:sty m:val="p"/>
                                  </m:rPr>
                                  <a:rPr lang="en-US" sz="3200">
                                    <a:latin typeface="Cambria Math" panose="02040503050406030204" pitchFamily="18" charset="0"/>
                                    <a:cs typeface="Times New Roman" panose="02020603050405020304" pitchFamily="18" charset="0"/>
                                  </a:rPr>
                                  <m:t>P</m:t>
                                </m:r>
                              </m:e>
                              <m:sub>
                                <m:r>
                                  <a:rPr lang="en-US" sz="3200">
                                    <a:latin typeface="Cambria Math" panose="02040503050406030204" pitchFamily="18" charset="0"/>
                                    <a:cs typeface="Times New Roman" panose="02020603050405020304" pitchFamily="18" charset="0"/>
                                  </a:rPr>
                                  <m:t>2</m:t>
                                </m:r>
                              </m:sub>
                            </m:sSub>
                          </m:num>
                          <m:den>
                            <m:r>
                              <a:rPr lang="en-US" sz="3200">
                                <a:latin typeface="Cambria Math" panose="02040503050406030204" pitchFamily="18" charset="0"/>
                                <a:cs typeface="Times New Roman" panose="02020603050405020304" pitchFamily="18" charset="0"/>
                              </a:rPr>
                              <m:t>(1+</m:t>
                            </m:r>
                            <m:r>
                              <m:rPr>
                                <m:sty m:val="p"/>
                              </m:rPr>
                              <a:rPr lang="en-US" sz="3200">
                                <a:latin typeface="Cambria Math" panose="02040503050406030204" pitchFamily="18" charset="0"/>
                                <a:cs typeface="Times New Roman" panose="02020603050405020304" pitchFamily="18" charset="0"/>
                              </a:rPr>
                              <m:t>r</m:t>
                            </m:r>
                            <m:r>
                              <a:rPr lang="en-US" sz="3200">
                                <a:latin typeface="Cambria Math" panose="02040503050406030204" pitchFamily="18" charset="0"/>
                                <a:cs typeface="Times New Roman" panose="02020603050405020304" pitchFamily="18" charset="0"/>
                              </a:rPr>
                              <m:t>)</m:t>
                            </m:r>
                          </m:den>
                        </m:f>
                      </m:num>
                      <m:den>
                        <m:sSup>
                          <m:sSupPr>
                            <m:ctrlPr>
                              <a:rPr lang="en-US" sz="3200" i="1">
                                <a:latin typeface="Cambria Math" panose="02040503050406030204" pitchFamily="18" charset="0"/>
                                <a:cs typeface="Times New Roman" panose="02020603050405020304" pitchFamily="18" charset="0"/>
                              </a:rPr>
                            </m:ctrlPr>
                          </m:sSupPr>
                          <m:e>
                            <m:d>
                              <m:dPr>
                                <m:ctrlPr>
                                  <a:rPr lang="en-US" sz="3200" i="1">
                                    <a:latin typeface="Cambria Math" panose="02040503050406030204" pitchFamily="18" charset="0"/>
                                    <a:cs typeface="Times New Roman" panose="02020603050405020304" pitchFamily="18" charset="0"/>
                                  </a:rPr>
                                </m:ctrlPr>
                              </m:dPr>
                              <m:e>
                                <m:r>
                                  <a:rPr lang="en-US" sz="3200">
                                    <a:latin typeface="Cambria Math" panose="02040503050406030204" pitchFamily="18" charset="0"/>
                                    <a:cs typeface="Times New Roman" panose="02020603050405020304" pitchFamily="18" charset="0"/>
                                  </a:rPr>
                                  <m:t>1+</m:t>
                                </m:r>
                                <m:r>
                                  <m:rPr>
                                    <m:sty m:val="p"/>
                                  </m:rPr>
                                  <a:rPr lang="en-US" sz="3200">
                                    <a:latin typeface="Cambria Math" panose="02040503050406030204" pitchFamily="18" charset="0"/>
                                    <a:cs typeface="Times New Roman" panose="02020603050405020304" pitchFamily="18" charset="0"/>
                                  </a:rPr>
                                  <m:t>r</m:t>
                                </m:r>
                              </m:e>
                            </m:d>
                          </m:e>
                          <m:sup/>
                        </m:sSup>
                      </m:den>
                    </m:f>
                  </m:oMath>
                </a14:m>
                <a:endParaRPr lang="en-US" sz="3200" dirty="0">
                  <a:latin typeface="Times New Roman" panose="02020603050405020304" pitchFamily="18" charset="0"/>
                  <a:cs typeface="Times New Roman" panose="02020603050405020304" pitchFamily="18" charset="0"/>
                </a:endParaRPr>
              </a:p>
              <a:p>
                <a:pPr marL="457200" lvl="1" indent="0" algn="just">
                  <a:buNone/>
                </a:pPr>
                <a:endParaRPr lang="en-US" sz="3200" dirty="0">
                  <a:latin typeface="Times New Roman" panose="02020603050405020304" pitchFamily="18" charset="0"/>
                  <a:cs typeface="Times New Roman" panose="02020603050405020304" pitchFamily="18" charset="0"/>
                </a:endParaRPr>
              </a:p>
              <a:p>
                <a:pPr lvl="1" algn="just"/>
                <a14:m>
                  <m:oMath xmlns:m="http://schemas.openxmlformats.org/officeDocument/2006/math">
                    <m:sSub>
                      <m:sSubPr>
                        <m:ctrlPr>
                          <a:rPr lang="en-US" sz="3200" i="1">
                            <a:latin typeface="Cambria Math" panose="02040503050406030204" pitchFamily="18" charset="0"/>
                            <a:cs typeface="Times New Roman" panose="02020603050405020304" pitchFamily="18" charset="0"/>
                          </a:rPr>
                        </m:ctrlPr>
                      </m:sSubPr>
                      <m:e>
                        <m:r>
                          <m:rPr>
                            <m:sty m:val="p"/>
                          </m:rPr>
                          <a:rPr lang="en-US" sz="3200" i="0" smtClean="0">
                            <a:latin typeface="Cambria Math" panose="02040503050406030204" pitchFamily="18" charset="0"/>
                            <a:cs typeface="Times New Roman" panose="02020603050405020304" pitchFamily="18" charset="0"/>
                          </a:rPr>
                          <m:t>P</m:t>
                        </m:r>
                      </m:e>
                      <m:sub>
                        <m:r>
                          <a:rPr lang="en-US" sz="3200" i="0" smtClean="0">
                            <a:latin typeface="Cambria Math" panose="02040503050406030204" pitchFamily="18" charset="0"/>
                            <a:cs typeface="Times New Roman" panose="02020603050405020304" pitchFamily="18" charset="0"/>
                          </a:rPr>
                          <m:t>0</m:t>
                        </m:r>
                      </m:sub>
                    </m:sSub>
                  </m:oMath>
                </a14:m>
                <a:r>
                  <a:rPr lang="en-US" sz="3200" dirty="0">
                    <a:latin typeface="Times New Roman" panose="02020603050405020304" pitchFamily="18" charset="0"/>
                    <a:cs typeface="Times New Roman" panose="02020603050405020304" pitchFamily="18" charset="0"/>
                  </a:rPr>
                  <a:t>=</a:t>
                </a:r>
                <a:r>
                  <a:rPr lang="en-US" sz="3200" dirty="0">
                    <a:cs typeface="Times New Roman" panose="02020603050405020304" pitchFamily="18" charset="0"/>
                  </a:rPr>
                  <a:t> </a:t>
                </a:r>
                <a14:m>
                  <m:oMath xmlns:m="http://schemas.openxmlformats.org/officeDocument/2006/math">
                    <m:f>
                      <m:fPr>
                        <m:ctrlPr>
                          <a:rPr lang="en-US" sz="3200" i="1">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i="0" smtClean="0">
                                <a:latin typeface="Cambria Math" panose="02040503050406030204" pitchFamily="18" charset="0"/>
                                <a:cs typeface="Times New Roman" panose="02020603050405020304" pitchFamily="18" charset="0"/>
                              </a:rPr>
                              <m:t>DIV</m:t>
                            </m:r>
                          </m:e>
                          <m:sub>
                            <m:r>
                              <a:rPr lang="en-US" sz="3200" i="0" smtClean="0">
                                <a:latin typeface="Cambria Math" panose="02040503050406030204" pitchFamily="18" charset="0"/>
                                <a:cs typeface="Times New Roman" panose="02020603050405020304" pitchFamily="18" charset="0"/>
                              </a:rPr>
                              <m:t>1</m:t>
                            </m:r>
                          </m:sub>
                        </m:sSub>
                      </m:num>
                      <m:den>
                        <m:r>
                          <a:rPr lang="en-US" sz="3200" i="0" smtClean="0">
                            <a:latin typeface="Cambria Math" panose="02040503050406030204" pitchFamily="18" charset="0"/>
                            <a:cs typeface="Times New Roman" panose="02020603050405020304" pitchFamily="18" charset="0"/>
                          </a:rPr>
                          <m:t>(1+</m:t>
                        </m:r>
                        <m:r>
                          <m:rPr>
                            <m:sty m:val="p"/>
                          </m:rPr>
                          <a:rPr lang="en-US" sz="3200" i="0" smtClean="0">
                            <a:latin typeface="Cambria Math" panose="02040503050406030204" pitchFamily="18" charset="0"/>
                            <a:cs typeface="Times New Roman" panose="02020603050405020304" pitchFamily="18" charset="0"/>
                          </a:rPr>
                          <m:t>r</m:t>
                        </m:r>
                        <m:r>
                          <a:rPr lang="en-US" sz="3200" i="0" smtClean="0">
                            <a:latin typeface="Cambria Math" panose="02040503050406030204" pitchFamily="18" charset="0"/>
                            <a:cs typeface="Times New Roman" panose="02020603050405020304" pitchFamily="18" charset="0"/>
                          </a:rPr>
                          <m:t>)</m:t>
                        </m:r>
                      </m:den>
                    </m:f>
                    <m:r>
                      <a:rPr lang="en-US" sz="3200" i="0" smtClean="0">
                        <a:latin typeface="Cambria Math" panose="02040503050406030204" pitchFamily="18" charset="0"/>
                        <a:cs typeface="Times New Roman" panose="02020603050405020304" pitchFamily="18" charset="0"/>
                      </a:rPr>
                      <m:t> </m:t>
                    </m:r>
                  </m:oMath>
                </a14:m>
                <a:r>
                  <a:rPr lang="en-US" sz="3200" dirty="0">
                    <a:cs typeface="Times New Roman" panose="02020603050405020304" pitchFamily="18" charset="0"/>
                  </a:rPr>
                  <a:t>+</a:t>
                </a:r>
                <a14:m>
                  <m:oMath xmlns:m="http://schemas.openxmlformats.org/officeDocument/2006/math">
                    <m:f>
                      <m:fPr>
                        <m:ctrlPr>
                          <a:rPr lang="en-US" sz="3200" i="1">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i="0" smtClean="0">
                                <a:latin typeface="Cambria Math" panose="02040503050406030204" pitchFamily="18" charset="0"/>
                                <a:cs typeface="Times New Roman" panose="02020603050405020304" pitchFamily="18" charset="0"/>
                              </a:rPr>
                              <m:t>DIV</m:t>
                            </m:r>
                          </m:e>
                          <m:sub>
                            <m:r>
                              <a:rPr lang="en-US" sz="3200" i="0" smtClean="0">
                                <a:latin typeface="Cambria Math" panose="02040503050406030204" pitchFamily="18" charset="0"/>
                                <a:cs typeface="Times New Roman" panose="02020603050405020304" pitchFamily="18" charset="0"/>
                              </a:rPr>
                              <m:t>2</m:t>
                            </m:r>
                          </m:sub>
                        </m:sSub>
                      </m:num>
                      <m:den>
                        <m:sSup>
                          <m:sSupPr>
                            <m:ctrlPr>
                              <a:rPr lang="en-US" sz="3200" i="1">
                                <a:latin typeface="Cambria Math" panose="02040503050406030204" pitchFamily="18" charset="0"/>
                                <a:cs typeface="Times New Roman" panose="02020603050405020304" pitchFamily="18" charset="0"/>
                              </a:rPr>
                            </m:ctrlPr>
                          </m:sSupPr>
                          <m:e>
                            <m:d>
                              <m:dPr>
                                <m:ctrlPr>
                                  <a:rPr lang="en-US" sz="3200" i="1">
                                    <a:latin typeface="Cambria Math" panose="02040503050406030204" pitchFamily="18" charset="0"/>
                                    <a:cs typeface="Times New Roman" panose="02020603050405020304" pitchFamily="18" charset="0"/>
                                  </a:rPr>
                                </m:ctrlPr>
                              </m:dPr>
                              <m:e>
                                <m:r>
                                  <a:rPr lang="en-US" sz="3200" i="0" smtClean="0">
                                    <a:latin typeface="Cambria Math" panose="02040503050406030204" pitchFamily="18" charset="0"/>
                                    <a:cs typeface="Times New Roman" panose="02020603050405020304" pitchFamily="18" charset="0"/>
                                  </a:rPr>
                                  <m:t>1+</m:t>
                                </m:r>
                                <m:r>
                                  <m:rPr>
                                    <m:sty m:val="p"/>
                                  </m:rPr>
                                  <a:rPr lang="en-US" sz="3200" i="0" smtClean="0">
                                    <a:latin typeface="Cambria Math" panose="02040503050406030204" pitchFamily="18" charset="0"/>
                                    <a:cs typeface="Times New Roman" panose="02020603050405020304" pitchFamily="18" charset="0"/>
                                  </a:rPr>
                                  <m:t>r</m:t>
                                </m:r>
                              </m:e>
                            </m:d>
                          </m:e>
                          <m:sup>
                            <m:r>
                              <a:rPr lang="en-US" sz="3200" i="0" smtClean="0">
                                <a:latin typeface="Cambria Math" panose="02040503050406030204" pitchFamily="18" charset="0"/>
                                <a:cs typeface="Times New Roman" panose="02020603050405020304" pitchFamily="18" charset="0"/>
                              </a:rPr>
                              <m:t>2</m:t>
                            </m:r>
                          </m:sup>
                        </m:sSup>
                      </m:den>
                    </m:f>
                    <m:r>
                      <a:rPr lang="en-US" sz="3200" b="0" i="0" smtClean="0">
                        <a:latin typeface="Cambria Math" panose="02040503050406030204" pitchFamily="18" charset="0"/>
                        <a:cs typeface="Times New Roman" panose="02020603050405020304" pitchFamily="18" charset="0"/>
                      </a:rPr>
                      <m:t>+</m:t>
                    </m:r>
                    <m:f>
                      <m:fPr>
                        <m:ctrlPr>
                          <a:rPr lang="en-US" sz="3200" b="0" i="1" smtClean="0">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a:latin typeface="Cambria Math" panose="02040503050406030204" pitchFamily="18" charset="0"/>
                                <a:cs typeface="Times New Roman" panose="02020603050405020304" pitchFamily="18" charset="0"/>
                              </a:rPr>
                              <m:t>P</m:t>
                            </m:r>
                          </m:e>
                          <m:sub>
                            <m:r>
                              <a:rPr lang="en-US" sz="3200">
                                <a:latin typeface="Cambria Math" panose="02040503050406030204" pitchFamily="18" charset="0"/>
                                <a:cs typeface="Times New Roman" panose="02020603050405020304" pitchFamily="18" charset="0"/>
                              </a:rPr>
                              <m:t>2</m:t>
                            </m:r>
                          </m:sub>
                        </m:sSub>
                      </m:num>
                      <m:den>
                        <m:sSup>
                          <m:sSupPr>
                            <m:ctrlPr>
                              <a:rPr lang="en-US" sz="3200" i="1">
                                <a:latin typeface="Cambria Math" panose="02040503050406030204" pitchFamily="18" charset="0"/>
                                <a:cs typeface="Times New Roman" panose="02020603050405020304" pitchFamily="18" charset="0"/>
                              </a:rPr>
                            </m:ctrlPr>
                          </m:sSupPr>
                          <m:e>
                            <m:d>
                              <m:dPr>
                                <m:ctrlPr>
                                  <a:rPr lang="en-US" sz="3200" i="1">
                                    <a:latin typeface="Cambria Math" panose="02040503050406030204" pitchFamily="18" charset="0"/>
                                    <a:cs typeface="Times New Roman" panose="02020603050405020304" pitchFamily="18" charset="0"/>
                                  </a:rPr>
                                </m:ctrlPr>
                              </m:dPr>
                              <m:e>
                                <m:r>
                                  <a:rPr lang="en-US" sz="3200">
                                    <a:latin typeface="Cambria Math" panose="02040503050406030204" pitchFamily="18" charset="0"/>
                                    <a:cs typeface="Times New Roman" panose="02020603050405020304" pitchFamily="18" charset="0"/>
                                  </a:rPr>
                                  <m:t>1+</m:t>
                                </m:r>
                                <m:r>
                                  <m:rPr>
                                    <m:sty m:val="p"/>
                                  </m:rPr>
                                  <a:rPr lang="en-US" sz="3200">
                                    <a:latin typeface="Cambria Math" panose="02040503050406030204" pitchFamily="18" charset="0"/>
                                    <a:cs typeface="Times New Roman" panose="02020603050405020304" pitchFamily="18" charset="0"/>
                                  </a:rPr>
                                  <m:t>r</m:t>
                                </m:r>
                              </m:e>
                            </m:d>
                          </m:e>
                          <m:sup>
                            <m:r>
                              <a:rPr lang="en-US" sz="3200">
                                <a:latin typeface="Cambria Math" panose="02040503050406030204" pitchFamily="18" charset="0"/>
                                <a:cs typeface="Times New Roman" panose="02020603050405020304" pitchFamily="18" charset="0"/>
                              </a:rPr>
                              <m:t>2</m:t>
                            </m:r>
                          </m:sup>
                        </m:sSup>
                      </m:den>
                    </m:f>
                  </m:oMath>
                </a14:m>
                <a:endParaRPr lang="en-US" dirty="0"/>
              </a:p>
            </p:txBody>
          </p:sp>
        </mc:Choice>
        <mc:Fallback xmlns="">
          <p:sp>
            <p:nvSpPr>
              <p:cNvPr id="3" name="Content Placeholder 2">
                <a:extLst>
                  <a:ext uri="{FF2B5EF4-FFF2-40B4-BE49-F238E27FC236}">
                    <a16:creationId xmlns:a16="http://schemas.microsoft.com/office/drawing/2014/main" id="{666B93BA-F378-4D35-9E15-E4447BD02F0D}"/>
                  </a:ext>
                </a:extLst>
              </p:cNvPr>
              <p:cNvSpPr>
                <a:spLocks noGrp="1" noRot="1" noChangeAspect="1" noMove="1" noResize="1" noEditPoints="1" noAdjustHandles="1" noChangeArrowheads="1" noChangeShapeType="1" noTextEdit="1"/>
              </p:cNvSpPr>
              <p:nvPr>
                <p:ph idx="1"/>
              </p:nvPr>
            </p:nvSpPr>
            <p:spPr>
              <a:blipFill>
                <a:blip r:embed="rId2"/>
                <a:stretch>
                  <a:fillRect t="-280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28663476-8A4D-47D8-99BC-F09B3AB1AB39}"/>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951855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E8E67-3FCE-4218-A984-60554C9D8EF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stock price (Formula…)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A67C61E-C1C1-4156-BDD0-AD6CC9CE0EF2}"/>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Continuing this process for n period, we get the following sum</a:t>
                </a:r>
              </a:p>
              <a:p>
                <a:pPr algn="just"/>
                <a:endParaRPr lang="en-US" sz="2400" dirty="0">
                  <a:latin typeface="Times New Roman" panose="02020603050405020304" pitchFamily="18" charset="0"/>
                  <a:cs typeface="Times New Roman" panose="02020603050405020304" pitchFamily="18" charset="0"/>
                </a:endParaRPr>
              </a:p>
              <a:p>
                <a:pPr algn="just"/>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r>
                              <a:rPr lang="en-US" sz="2400" i="1">
                                <a:latin typeface="Cambria Math" panose="02040503050406030204" pitchFamily="18" charset="0"/>
                                <a:cs typeface="Times New Roman" panose="02020603050405020304" pitchFamily="18" charset="0"/>
                              </a:rPr>
                              <m:t>1</m:t>
                            </m:r>
                          </m:sub>
                        </m:sSub>
                      </m:num>
                      <m:den>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r>
                          <a:rPr lang="en-US" sz="2400" i="1">
                            <a:latin typeface="Cambria Math" panose="02040503050406030204" pitchFamily="18" charset="0"/>
                            <a:cs typeface="Times New Roman" panose="02020603050405020304" pitchFamily="18" charset="0"/>
                          </a:rPr>
                          <m:t>)</m:t>
                        </m:r>
                      </m:den>
                    </m:f>
                    <m:r>
                      <a:rPr lang="en-US" sz="2400" i="1">
                        <a:latin typeface="Cambria Math" panose="02040503050406030204" pitchFamily="18" charset="0"/>
                        <a:cs typeface="Times New Roman" panose="02020603050405020304" pitchFamily="18" charset="0"/>
                      </a:rPr>
                      <m:t> </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r>
                              <a:rPr lang="en-US" sz="2400" b="0" i="1" smtClean="0">
                                <a:latin typeface="Cambria Math" panose="02040503050406030204" pitchFamily="18" charset="0"/>
                                <a:cs typeface="Times New Roman" panose="02020603050405020304" pitchFamily="18" charset="0"/>
                              </a:rPr>
                              <m:t>2</m:t>
                            </m:r>
                          </m:sub>
                        </m:sSub>
                      </m:num>
                      <m:den>
                        <m:sSup>
                          <m:sSupPr>
                            <m:ctrlPr>
                              <a:rPr lang="en-US" sz="2400" b="0" i="1" smtClean="0">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a:rPr lang="en-US" sz="2400" b="0" i="1" smtClean="0">
                                <a:latin typeface="Cambria Math" panose="02040503050406030204" pitchFamily="18" charset="0"/>
                                <a:cs typeface="Times New Roman" panose="02020603050405020304" pitchFamily="18" charset="0"/>
                              </a:rPr>
                              <m:t>2</m:t>
                            </m:r>
                          </m:sup>
                        </m:sSup>
                      </m:den>
                    </m:f>
                    <m:r>
                      <a:rPr lang="en-US" sz="2400" b="0" i="1" smtClean="0">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r>
                              <a:rPr lang="en-US" sz="2400" b="0" i="1" smtClean="0">
                                <a:latin typeface="Cambria Math" panose="02040503050406030204" pitchFamily="18" charset="0"/>
                                <a:cs typeface="Times New Roman" panose="02020603050405020304" pitchFamily="18" charset="0"/>
                              </a:rPr>
                              <m:t>𝑛</m:t>
                            </m:r>
                          </m:sub>
                        </m:sSub>
                        <m:r>
                          <a:rPr lang="en-US" sz="2400" i="1">
                            <a:latin typeface="Cambria Math" panose="02040503050406030204" pitchFamily="18" charset="0"/>
                            <a:cs typeface="Times New Roman" panose="02020603050405020304" pitchFamily="18" charset="0"/>
                          </a:rPr>
                          <m:t>+</m:t>
                        </m:r>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b="0" i="1" smtClean="0">
                                <a:latin typeface="Cambria Math" panose="02040503050406030204" pitchFamily="18" charset="0"/>
                                <a:cs typeface="Times New Roman" panose="02020603050405020304" pitchFamily="18" charset="0"/>
                              </a:rPr>
                              <m:t>𝑛</m:t>
                            </m:r>
                          </m:sub>
                        </m:sSub>
                      </m:num>
                      <m:den>
                        <m:sSup>
                          <m:sSupPr>
                            <m:ctrlPr>
                              <a:rPr lang="en-US" sz="2400" i="1">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a:rPr lang="en-US" sz="2400" b="0" i="1" smtClean="0">
                                <a:latin typeface="Cambria Math" panose="02040503050406030204" pitchFamily="18" charset="0"/>
                                <a:cs typeface="Times New Roman" panose="02020603050405020304" pitchFamily="18" charset="0"/>
                              </a:rPr>
                              <m:t>𝑛</m:t>
                            </m:r>
                          </m:sup>
                        </m:sSup>
                      </m:den>
                    </m:f>
                  </m:oMath>
                </a14:m>
                <a:endParaRPr lang="en-US" sz="2400" dirty="0">
                  <a:latin typeface="Times New Roman" panose="02020603050405020304" pitchFamily="18" charset="0"/>
                  <a:cs typeface="Times New Roman" panose="02020603050405020304" pitchFamily="18" charset="0"/>
                </a:endParaRPr>
              </a:p>
              <a:p>
                <a:pPr marL="457200" lvl="1" indent="0" algn="just">
                  <a:buNone/>
                </a:pPr>
                <a:endParaRPr lang="en-US" dirty="0">
                  <a:latin typeface="Times New Roman" panose="02020603050405020304" pitchFamily="18" charset="0"/>
                  <a:cs typeface="Times New Roman" panose="02020603050405020304" pitchFamily="18" charset="0"/>
                </a:endParaRPr>
              </a:p>
              <a:p>
                <a:pPr marL="457200" lvl="1" indent="0" algn="just">
                  <a:buNone/>
                </a:pPr>
                <a:r>
                  <a:rPr lang="en-US"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a:t>
                </a:r>
                <a14:m>
                  <m:oMath xmlns:m="http://schemas.openxmlformats.org/officeDocument/2006/math">
                    <m:nary>
                      <m:naryPr>
                        <m:chr m:val="∑"/>
                        <m:ctrlPr>
                          <a:rPr lang="en-US" i="1" dirty="0" smtClean="0">
                            <a:latin typeface="Cambria Math" panose="02040503050406030204" pitchFamily="18" charset="0"/>
                            <a:cs typeface="Times New Roman" panose="02020603050405020304" pitchFamily="18" charset="0"/>
                          </a:rPr>
                        </m:ctrlPr>
                      </m:naryPr>
                      <m:sub>
                        <m:r>
                          <m:rPr>
                            <m:brk m:alnAt="23"/>
                          </m:rPr>
                          <a:rPr lang="en-US" b="0" i="1" dirty="0" smtClean="0">
                            <a:latin typeface="Cambria Math" panose="02040503050406030204" pitchFamily="18" charset="0"/>
                            <a:cs typeface="Times New Roman" panose="02020603050405020304" pitchFamily="18" charset="0"/>
                          </a:rPr>
                          <m:t>𝑡</m:t>
                        </m:r>
                        <m:r>
                          <a:rPr lang="en-US" b="0" i="1" dirty="0" smtClean="0">
                            <a:latin typeface="Cambria Math" panose="02040503050406030204" pitchFamily="18" charset="0"/>
                            <a:cs typeface="Times New Roman" panose="02020603050405020304" pitchFamily="18" charset="0"/>
                          </a:rPr>
                          <m:t>=1</m:t>
                        </m:r>
                      </m:sub>
                      <m:sup>
                        <m:r>
                          <a:rPr lang="en-US" b="0" i="1" dirty="0" smtClean="0">
                            <a:latin typeface="Cambria Math" panose="02040503050406030204" pitchFamily="18" charset="0"/>
                            <a:cs typeface="Times New Roman" panose="02020603050405020304" pitchFamily="18" charset="0"/>
                          </a:rPr>
                          <m:t>𝑛</m:t>
                        </m:r>
                      </m:sup>
                      <m:e>
                        <m:r>
                          <a:rPr lang="en-US" b="0" i="1" dirty="0" smtClean="0">
                            <a:latin typeface="Cambria Math" panose="02040503050406030204" pitchFamily="18" charset="0"/>
                            <a:cs typeface="Times New Roman" panose="02020603050405020304" pitchFamily="18" charset="0"/>
                          </a:rPr>
                          <m:t>   </m:t>
                        </m:r>
                        <m:f>
                          <m:fPr>
                            <m:ctrlPr>
                              <a:rPr lang="en-US" i="1" dirty="0" smtClean="0">
                                <a:latin typeface="Cambria Math" panose="02040503050406030204" pitchFamily="18" charset="0"/>
                                <a:cs typeface="Times New Roman" panose="02020603050405020304" pitchFamily="18" charset="0"/>
                              </a:rPr>
                            </m:ctrlPr>
                          </m:fPr>
                          <m:num>
                            <m:sSub>
                              <m:sSubPr>
                                <m:ctrlPr>
                                  <a:rPr lang="en-US" i="1" dirty="0" smtClean="0">
                                    <a:latin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cs typeface="Times New Roman" panose="02020603050405020304" pitchFamily="18" charset="0"/>
                                  </a:rPr>
                                  <m:t>𝐷𝐼𝑉</m:t>
                                </m:r>
                              </m:e>
                              <m:sub>
                                <m:r>
                                  <a:rPr lang="en-US" b="0" i="1" dirty="0" smtClean="0">
                                    <a:latin typeface="Cambria Math" panose="02040503050406030204" pitchFamily="18" charset="0"/>
                                    <a:cs typeface="Times New Roman" panose="02020603050405020304" pitchFamily="18" charset="0"/>
                                  </a:rPr>
                                  <m:t>𝑡</m:t>
                                </m:r>
                              </m:sub>
                            </m:sSub>
                          </m:num>
                          <m:den>
                            <m:sSup>
                              <m:sSupPr>
                                <m:ctrlPr>
                                  <a:rPr lang="en-US" b="0" i="1" dirty="0" smtClean="0">
                                    <a:latin typeface="Cambria Math" panose="02040503050406030204" pitchFamily="18" charset="0"/>
                                    <a:cs typeface="Times New Roman" panose="02020603050405020304" pitchFamily="18" charset="0"/>
                                  </a:rPr>
                                </m:ctrlPr>
                              </m:sSupPr>
                              <m:e>
                                <m:d>
                                  <m:dPr>
                                    <m:ctrlPr>
                                      <a:rPr lang="en-US" b="0" i="1" dirty="0" smtClean="0">
                                        <a:latin typeface="Cambria Math" panose="02040503050406030204" pitchFamily="18" charset="0"/>
                                        <a:cs typeface="Times New Roman" panose="02020603050405020304" pitchFamily="18" charset="0"/>
                                      </a:rPr>
                                    </m:ctrlPr>
                                  </m:dPr>
                                  <m:e>
                                    <m:r>
                                      <a:rPr lang="en-US" b="0" i="1" dirty="0" smtClean="0">
                                        <a:latin typeface="Cambria Math" panose="02040503050406030204" pitchFamily="18" charset="0"/>
                                        <a:cs typeface="Times New Roman" panose="02020603050405020304" pitchFamily="18" charset="0"/>
                                      </a:rPr>
                                      <m:t>1+</m:t>
                                    </m:r>
                                    <m:r>
                                      <a:rPr lang="en-US" b="0" i="1" dirty="0" smtClean="0">
                                        <a:latin typeface="Cambria Math" panose="02040503050406030204" pitchFamily="18" charset="0"/>
                                        <a:cs typeface="Times New Roman" panose="02020603050405020304" pitchFamily="18" charset="0"/>
                                      </a:rPr>
                                      <m:t>𝑟</m:t>
                                    </m:r>
                                  </m:e>
                                </m:d>
                              </m:e>
                              <m:sup>
                                <m:r>
                                  <a:rPr lang="en-US" b="0" i="1" dirty="0" smtClean="0">
                                    <a:latin typeface="Cambria Math" panose="02040503050406030204" pitchFamily="18" charset="0"/>
                                    <a:cs typeface="Times New Roman" panose="02020603050405020304" pitchFamily="18" charset="0"/>
                                  </a:rPr>
                                  <m:t>𝑡</m:t>
                                </m:r>
                              </m:sup>
                            </m:sSup>
                          </m:den>
                        </m:f>
                      </m:e>
                    </m:nary>
                  </m:oMath>
                </a14:m>
                <a:r>
                  <a:rPr lang="en-US" dirty="0">
                    <a:latin typeface="Times New Roman" panose="02020603050405020304" pitchFamily="18" charset="0"/>
                    <a:cs typeface="Times New Roman" panose="02020603050405020304" pitchFamily="18" charset="0"/>
                  </a:rPr>
                  <a:t>+</a:t>
                </a:r>
                <a14:m>
                  <m:oMath xmlns:m="http://schemas.openxmlformats.org/officeDocument/2006/math">
                    <m:f>
                      <m:fPr>
                        <m:ctrlPr>
                          <a:rPr lang="en-US" i="1" dirty="0" smtClean="0">
                            <a:latin typeface="Cambria Math" panose="02040503050406030204" pitchFamily="18" charset="0"/>
                          </a:rPr>
                        </m:ctrlPr>
                      </m:fPr>
                      <m:num>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𝑃</m:t>
                            </m:r>
                          </m:e>
                          <m:sub>
                            <m:r>
                              <a:rPr lang="en-US" b="0" i="1" dirty="0" smtClean="0">
                                <a:latin typeface="Cambria Math" panose="02040503050406030204" pitchFamily="18" charset="0"/>
                              </a:rPr>
                              <m:t>𝑛</m:t>
                            </m:r>
                          </m:sub>
                        </m:sSub>
                      </m:num>
                      <m:den>
                        <m:sSup>
                          <m:sSupPr>
                            <m:ctrlPr>
                              <a:rPr lang="en-US" b="0" i="1" dirty="0" smtClean="0">
                                <a:latin typeface="Cambria Math" panose="02040503050406030204" pitchFamily="18" charset="0"/>
                              </a:rPr>
                            </m:ctrlPr>
                          </m:sSupPr>
                          <m:e>
                            <m:d>
                              <m:dPr>
                                <m:ctrlPr>
                                  <a:rPr lang="en-US" b="0" i="1" dirty="0" smtClean="0">
                                    <a:latin typeface="Cambria Math" panose="02040503050406030204" pitchFamily="18" charset="0"/>
                                  </a:rPr>
                                </m:ctrlPr>
                              </m:dPr>
                              <m:e>
                                <m:r>
                                  <a:rPr lang="en-US" b="0" i="1" dirty="0" smtClean="0">
                                    <a:latin typeface="Cambria Math" panose="02040503050406030204" pitchFamily="18" charset="0"/>
                                  </a:rPr>
                                  <m:t>1+</m:t>
                                </m:r>
                                <m:r>
                                  <a:rPr lang="en-US" b="0" i="1" dirty="0" smtClean="0">
                                    <a:latin typeface="Cambria Math" panose="02040503050406030204" pitchFamily="18" charset="0"/>
                                  </a:rPr>
                                  <m:t>𝑟</m:t>
                                </m:r>
                              </m:e>
                            </m:d>
                          </m:e>
                          <m:sup>
                            <m:r>
                              <a:rPr lang="en-US" b="0" i="1" dirty="0" smtClean="0">
                                <a:latin typeface="Cambria Math" panose="02040503050406030204" pitchFamily="18" charset="0"/>
                              </a:rPr>
                              <m:t>𝑛</m:t>
                            </m:r>
                          </m:sup>
                        </m:sSup>
                      </m:den>
                    </m:f>
                  </m:oMath>
                </a14:m>
                <a:endParaRPr lang="en-US"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As soon as n is approaching to infinite, the second-term goes to zero. Therefore, the first-term explains the value of stock.  </a:t>
                </a:r>
              </a:p>
              <a:p>
                <a:pPr marL="457200" lvl="1" indent="0" algn="just">
                  <a:buNone/>
                </a:pP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0A67C61E-C1C1-4156-BDD0-AD6CC9CE0EF2}"/>
                  </a:ext>
                </a:extLst>
              </p:cNvPr>
              <p:cNvSpPr>
                <a:spLocks noGrp="1" noRot="1" noChangeAspect="1" noMove="1" noResize="1" noEditPoints="1" noAdjustHandles="1" noChangeArrowheads="1" noChangeShapeType="1" noTextEdit="1"/>
              </p:cNvSpPr>
              <p:nvPr>
                <p:ph idx="1"/>
              </p:nvPr>
            </p:nvSpPr>
            <p:spPr>
              <a:blipFill>
                <a:blip r:embed="rId3"/>
                <a:stretch>
                  <a:fillRect l="-928" t="-1961" r="-870"/>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F3EFF2FA-93D5-44DF-8710-586AE8EF8BBE}"/>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494057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2D4A3-C914-40F0-8CF7-5690CAA36AD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Special case I: Dividend stock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E52729-9641-4AC5-99D2-60F4434F66C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Suppose dividends expected to remain approximately constant till perpetuity (going-concern), what is the price?</a:t>
                </a:r>
              </a:p>
              <a:p>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r>
                          <a:rPr lang="en-US" sz="2400" i="1">
                            <a:latin typeface="Cambria Math" panose="02040503050406030204" pitchFamily="18" charset="0"/>
                            <a:cs typeface="Times New Roman" panose="02020603050405020304" pitchFamily="18" charset="0"/>
                          </a:rPr>
                          <m:t>)</m:t>
                        </m:r>
                      </m:den>
                    </m:f>
                    <m:r>
                      <a:rPr lang="en-US" sz="2400" i="1">
                        <a:latin typeface="Cambria Math" panose="02040503050406030204" pitchFamily="18" charset="0"/>
                        <a:cs typeface="Times New Roman" panose="02020603050405020304" pitchFamily="18" charset="0"/>
                      </a:rPr>
                      <m:t> </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sSup>
                          <m:sSupPr>
                            <m:ctrlPr>
                              <a:rPr lang="en-US" sz="2400" i="1">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a:rPr lang="en-US" sz="2400" i="1">
                                <a:latin typeface="Cambria Math" panose="02040503050406030204" pitchFamily="18" charset="0"/>
                                <a:cs typeface="Times New Roman" panose="02020603050405020304" pitchFamily="18" charset="0"/>
                              </a:rPr>
                              <m:t>2</m:t>
                            </m:r>
                          </m:sup>
                        </m:sSup>
                      </m:den>
                    </m:f>
                    <m:r>
                      <a:rPr lang="en-US" sz="2400" i="1">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sSup>
                          <m:sSupPr>
                            <m:ctrlPr>
                              <a:rPr lang="en-US" sz="2400" i="1">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m:rPr>
                                <m:nor/>
                              </m:rPr>
                              <a:rPr lang="en-US"/>
                              <m:t>∞</m:t>
                            </m:r>
                          </m:sup>
                        </m:sSup>
                      </m:den>
                    </m:f>
                  </m:oMath>
                </a14:m>
                <a:endParaRPr lang="en-US" sz="2400"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r>
                          <a:rPr lang="en-US" sz="2400" i="1">
                            <a:latin typeface="Cambria Math" panose="02040503050406030204" pitchFamily="18" charset="0"/>
                            <a:cs typeface="Times New Roman" panose="02020603050405020304" pitchFamily="18" charset="0"/>
                          </a:rPr>
                          <m:t>𝑟</m:t>
                        </m:r>
                      </m:den>
                    </m:f>
                  </m:oMath>
                </a14:m>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25E52729-9641-4AC5-99D2-60F4434F66CC}"/>
                  </a:ext>
                </a:extLst>
              </p:cNvPr>
              <p:cNvSpPr>
                <a:spLocks noGrp="1" noRot="1" noChangeAspect="1" noMove="1" noResize="1" noEditPoints="1" noAdjustHandles="1" noChangeArrowheads="1" noChangeShapeType="1" noTextEdit="1"/>
              </p:cNvSpPr>
              <p:nvPr>
                <p:ph idx="1"/>
              </p:nvPr>
            </p:nvSpPr>
            <p:spPr>
              <a:blipFill>
                <a:blip r:embed="rId3"/>
                <a:stretch>
                  <a:fillRect l="-812" t="-196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32E265BA-E7D4-40A2-9023-9704FFB5C4CF}"/>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25895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89A1-B3E4-4585-A1D2-CE20E8FC6F5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Special case I: Dividend stock (Income stock)</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2A5F9F4-26EB-49C5-BAA3-6BCBD029799D}"/>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Suppose ABC firm, utility firm,  is expected to be dividend of Rs 10 per share for the foreseeable future and cost of equity is 10%. What should be the value of the stock be ?</a:t>
                </a:r>
              </a:p>
              <a:p>
                <a:endParaRPr lang="en-US"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10</m:t>
                        </m:r>
                      </m:num>
                      <m:den>
                        <m:r>
                          <a:rPr lang="en-US" i="1">
                            <a:latin typeface="Cambria Math" panose="02040503050406030204" pitchFamily="18" charset="0"/>
                            <a:cs typeface="Times New Roman" panose="02020603050405020304" pitchFamily="18" charset="0"/>
                          </a:rPr>
                          <m:t>0.10</m:t>
                        </m:r>
                      </m:den>
                    </m:f>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𝑅𝑠</m:t>
                    </m:r>
                    <m:r>
                      <a:rPr lang="en-US" i="1">
                        <a:latin typeface="Cambria Math" panose="02040503050406030204" pitchFamily="18" charset="0"/>
                        <a:cs typeface="Times New Roman" panose="02020603050405020304" pitchFamily="18" charset="0"/>
                      </a:rPr>
                      <m:t> 100</m:t>
                    </m:r>
                  </m:oMath>
                </a14:m>
                <a:endParaRPr lang="en-US" dirty="0">
                  <a:latin typeface="Times New Roman" panose="02020603050405020304" pitchFamily="18" charset="0"/>
                  <a:cs typeface="Times New Roman" panose="02020603050405020304" pitchFamily="18" charset="0"/>
                </a:endParaRPr>
              </a:p>
              <a:p>
                <a:endParaRPr lang="en-US" dirty="0"/>
              </a:p>
            </p:txBody>
          </p:sp>
        </mc:Choice>
        <mc:Fallback xmlns="">
          <p:sp>
            <p:nvSpPr>
              <p:cNvPr id="3" name="Content Placeholder 2">
                <a:extLst>
                  <a:ext uri="{FF2B5EF4-FFF2-40B4-BE49-F238E27FC236}">
                    <a16:creationId xmlns:a16="http://schemas.microsoft.com/office/drawing/2014/main" id="{62A5F9F4-26EB-49C5-BAA3-6BCBD029799D}"/>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FEB3220D-8F54-4D29-AFD1-92FF91994767}"/>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3131620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554CD-9FFC-4D4C-A098-A493AD91DC1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Is forever really forever?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117CA5D-FAF0-49F9-ACBF-1328DE47921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What if the firm paid the dividends for the next 30 years? What would the price be?</a:t>
                </a:r>
              </a:p>
              <a:p>
                <a:r>
                  <a:rPr lang="en-US" sz="2400" dirty="0">
                    <a:latin typeface="Times New Roman" panose="02020603050405020304" pitchFamily="18" charset="0"/>
                    <a:cs typeface="Times New Roman" panose="02020603050405020304" pitchFamily="18" charset="0"/>
                  </a:rPr>
                  <a:t>Value of stock=</a:t>
                </a:r>
                <a14:m>
                  <m:oMath xmlns:m="http://schemas.openxmlformats.org/officeDocument/2006/math">
                    <m:r>
                      <a:rPr lang="en-US" sz="2400">
                        <a:latin typeface="Cambria Math" panose="02040503050406030204" pitchFamily="18" charset="0"/>
                      </a:rPr>
                      <m:t>1</m:t>
                    </m:r>
                    <m:r>
                      <a:rPr lang="en-US" sz="2400" b="0" i="0" smtClean="0">
                        <a:latin typeface="Cambria Math" panose="02040503050406030204" pitchFamily="18" charset="0"/>
                      </a:rPr>
                      <m:t>0</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1+10%</m:t>
                                </m:r>
                              </m:e>
                            </m:d>
                          </m:e>
                          <m:sup>
                            <m:r>
                              <a:rPr lang="en-US" sz="2400" b="0" i="1" smtClean="0">
                                <a:latin typeface="Cambria Math" panose="02040503050406030204" pitchFamily="18" charset="0"/>
                              </a:rPr>
                              <m:t>30</m:t>
                            </m:r>
                          </m:sup>
                        </m:sSup>
                        <m:r>
                          <a:rPr lang="en-US" sz="2400" b="0" i="1" smtClean="0">
                            <a:latin typeface="Cambria Math" panose="02040503050406030204" pitchFamily="18" charset="0"/>
                          </a:rPr>
                          <m:t>−1</m:t>
                        </m:r>
                      </m:num>
                      <m:den>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1+10%</m:t>
                                </m:r>
                              </m:e>
                            </m:d>
                          </m:e>
                          <m:sup>
                            <m:r>
                              <a:rPr lang="en-US" sz="2400" b="0" i="1" smtClean="0">
                                <a:latin typeface="Cambria Math" panose="02040503050406030204" pitchFamily="18" charset="0"/>
                              </a:rPr>
                              <m:t>30</m:t>
                            </m:r>
                          </m:sup>
                        </m:sSup>
                        <m:r>
                          <a:rPr lang="en-US" sz="2400" b="0" i="1" smtClean="0">
                            <a:latin typeface="Cambria Math" panose="02040503050406030204" pitchFamily="18" charset="0"/>
                          </a:rPr>
                          <m:t>∗10%</m:t>
                        </m:r>
                      </m:den>
                    </m:f>
                  </m:oMath>
                </a14:m>
                <a:r>
                  <a:rPr lang="en-US" sz="2400" dirty="0">
                    <a:latin typeface="Times New Roman" panose="02020603050405020304" pitchFamily="18" charset="0"/>
                    <a:cs typeface="Times New Roman" panose="02020603050405020304" pitchFamily="18" charset="0"/>
                  </a:rPr>
                  <a:t>=Rs 94.27</a:t>
                </a:r>
              </a:p>
            </p:txBody>
          </p:sp>
        </mc:Choice>
        <mc:Fallback xmlns="">
          <p:sp>
            <p:nvSpPr>
              <p:cNvPr id="3" name="Content Placeholder 2">
                <a:extLst>
                  <a:ext uri="{FF2B5EF4-FFF2-40B4-BE49-F238E27FC236}">
                    <a16:creationId xmlns:a16="http://schemas.microsoft.com/office/drawing/2014/main" id="{5117CA5D-FAF0-49F9-ACBF-1328DE47921C}"/>
                  </a:ext>
                </a:extLst>
              </p:cNvPr>
              <p:cNvSpPr>
                <a:spLocks noGrp="1" noRot="1" noChangeAspect="1" noMove="1" noResize="1" noEditPoints="1" noAdjustHandles="1" noChangeArrowheads="1" noChangeShapeType="1" noTextEdit="1"/>
              </p:cNvSpPr>
              <p:nvPr>
                <p:ph idx="1"/>
              </p:nvPr>
            </p:nvSpPr>
            <p:spPr>
              <a:blipFill>
                <a:blip r:embed="rId3"/>
                <a:stretch>
                  <a:fillRect l="-812" t="-196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F3913E50-23D2-485F-83AC-7929DFA13692}"/>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129378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E0292-62CB-4F9A-BF22-0167BFC02B0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Special Case II: Growth stock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73C1074-F738-4ED3-B8C3-622406EE1F16}"/>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Suppose dividends are expected to grow at a rate of g per year, what is the value of the stock?</a:t>
                </a:r>
              </a:p>
              <a:p>
                <a:pPr algn="just"/>
                <a:endParaRPr lang="en-US" sz="2400" dirty="0">
                  <a:latin typeface="Times New Roman" panose="02020603050405020304" pitchFamily="18" charset="0"/>
                  <a:cs typeface="Times New Roman" panose="02020603050405020304" pitchFamily="18" charset="0"/>
                </a:endParaRPr>
              </a:p>
              <a:p>
                <a:pPr algn="just"/>
                <a:endParaRPr lang="en-US" sz="2400" i="1" dirty="0">
                  <a:latin typeface="Cambria Math" panose="02040503050406030204" pitchFamily="18" charset="0"/>
                  <a:cs typeface="Times New Roman" panose="02020603050405020304" pitchFamily="18" charset="0"/>
                </a:endParaRPr>
              </a:p>
              <a:p>
                <a:pPr algn="just"/>
                <a:endParaRPr lang="en-US" sz="2400" i="1" dirty="0">
                  <a:latin typeface="Cambria Math" panose="02040503050406030204" pitchFamily="18" charset="0"/>
                  <a:cs typeface="Times New Roman" panose="02020603050405020304" pitchFamily="18" charset="0"/>
                </a:endParaRPr>
              </a:p>
              <a:p>
                <a:pPr algn="just"/>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r>
                          <a:rPr lang="en-US" sz="2400" i="1">
                            <a:latin typeface="Cambria Math" panose="02040503050406030204" pitchFamily="18" charset="0"/>
                            <a:cs typeface="Times New Roman" panose="02020603050405020304" pitchFamily="18" charset="0"/>
                          </a:rPr>
                          <m:t>𝑟</m:t>
                        </m:r>
                        <m:r>
                          <a:rPr lang="en-US" sz="2400" b="0" i="1" smtClean="0">
                            <a:latin typeface="Cambria Math" panose="02040503050406030204" pitchFamily="18" charset="0"/>
                            <a:cs typeface="Times New Roman" panose="02020603050405020304" pitchFamily="18" charset="0"/>
                          </a:rPr>
                          <m:t>−</m:t>
                        </m:r>
                        <m:r>
                          <a:rPr lang="en-US" sz="2400" b="0" i="1" smtClean="0">
                            <a:latin typeface="Cambria Math" panose="02040503050406030204" pitchFamily="18" charset="0"/>
                            <a:cs typeface="Times New Roman" panose="02020603050405020304" pitchFamily="18" charset="0"/>
                          </a:rPr>
                          <m:t>𝑔</m:t>
                        </m:r>
                      </m:den>
                    </m:f>
                  </m:oMath>
                </a14:m>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273C1074-F738-4ED3-B8C3-622406EE1F16}"/>
                  </a:ext>
                </a:extLst>
              </p:cNvPr>
              <p:cNvSpPr>
                <a:spLocks noGrp="1" noRot="1" noChangeAspect="1" noMove="1" noResize="1" noEditPoints="1" noAdjustHandles="1" noChangeArrowheads="1" noChangeShapeType="1" noTextEdit="1"/>
              </p:cNvSpPr>
              <p:nvPr>
                <p:ph idx="1"/>
              </p:nvPr>
            </p:nvSpPr>
            <p:spPr>
              <a:blipFill>
                <a:blip r:embed="rId3"/>
                <a:stretch>
                  <a:fillRect l="-812" t="-1961" r="-870"/>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D8122F5A-AD7C-4F61-95CB-6641AC8A380C}"/>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5842883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C9736-EE7E-4337-913D-3DBBA6FAC76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Special Case II: Growth stock</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B72EE2-499A-4552-AA1B-A9A2D92452C9}"/>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Suppose ABC firm is expected to pay dividend of Rs 10 per share and dividends are expected to grow by 5% per year. The cost of equity is 10%. What should be the price of the stock be ?</a:t>
                </a:r>
              </a:p>
              <a:p>
                <a:pPr algn="just"/>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10</m:t>
                        </m:r>
                      </m:num>
                      <m:den>
                        <m:r>
                          <a:rPr lang="en-US" i="1">
                            <a:latin typeface="Cambria Math" panose="02040503050406030204" pitchFamily="18" charset="0"/>
                            <a:cs typeface="Times New Roman" panose="02020603050405020304" pitchFamily="18" charset="0"/>
                          </a:rPr>
                          <m:t>10%−5%</m:t>
                        </m:r>
                      </m:den>
                    </m:f>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𝑅𝑠</m:t>
                    </m:r>
                    <m:r>
                      <a:rPr lang="en-US" i="1">
                        <a:latin typeface="Cambria Math" panose="02040503050406030204" pitchFamily="18" charset="0"/>
                        <a:cs typeface="Times New Roman" panose="02020603050405020304" pitchFamily="18" charset="0"/>
                      </a:rPr>
                      <m:t> 200</m:t>
                    </m:r>
                  </m:oMath>
                </a14:m>
                <a:endParaRPr lang="en-US" dirty="0">
                  <a:latin typeface="Times New Roman" panose="02020603050405020304" pitchFamily="18" charset="0"/>
                  <a:cs typeface="Times New Roman" panose="02020603050405020304" pitchFamily="18" charset="0"/>
                </a:endParaRPr>
              </a:p>
              <a:p>
                <a:endParaRPr lang="en-US" dirty="0"/>
              </a:p>
            </p:txBody>
          </p:sp>
        </mc:Choice>
        <mc:Fallback xmlns="">
          <p:sp>
            <p:nvSpPr>
              <p:cNvPr id="3" name="Content Placeholder 2">
                <a:extLst>
                  <a:ext uri="{FF2B5EF4-FFF2-40B4-BE49-F238E27FC236}">
                    <a16:creationId xmlns:a16="http://schemas.microsoft.com/office/drawing/2014/main" id="{93B72EE2-499A-4552-AA1B-A9A2D92452C9}"/>
                  </a:ext>
                </a:extLst>
              </p:cNvPr>
              <p:cNvSpPr>
                <a:spLocks noGrp="1" noRot="1" noChangeAspect="1" noMove="1" noResize="1" noEditPoints="1" noAdjustHandles="1" noChangeArrowheads="1" noChangeShapeType="1" noTextEdit="1"/>
              </p:cNvSpPr>
              <p:nvPr>
                <p:ph idx="1"/>
              </p:nvPr>
            </p:nvSpPr>
            <p:spPr>
              <a:blipFill>
                <a:blip r:embed="rId2"/>
                <a:stretch>
                  <a:fillRect l="-1043" t="-2381" r="-1159"/>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4F443742-D83A-4425-BFB0-50E99BB9E8E1}"/>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243119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AA03B-E2B9-4748-91F7-5F49987B2F1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Engine of growth</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519F806-8970-428A-98A6-EDE5AD9FCEB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Invested capital per share (ICPS)=</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𝑒𝑞𝑢𝑖𝑡𝑦</m:t>
                        </m:r>
                        <m:r>
                          <a:rPr lang="en-US" sz="2400" b="0" i="1" smtClean="0">
                            <a:latin typeface="Cambria Math" panose="02040503050406030204" pitchFamily="18" charset="0"/>
                          </a:rPr>
                          <m:t> </m:t>
                        </m:r>
                        <m:r>
                          <a:rPr lang="en-US" sz="2400" b="0" i="1" smtClean="0">
                            <a:latin typeface="Cambria Math" panose="02040503050406030204" pitchFamily="18" charset="0"/>
                          </a:rPr>
                          <m:t>𝑆h𝑎𝑟𝑒</m:t>
                        </m:r>
                        <m:r>
                          <a:rPr lang="en-US" sz="2400" b="0" i="1" smtClean="0">
                            <a:latin typeface="Cambria Math" panose="02040503050406030204" pitchFamily="18" charset="0"/>
                          </a:rPr>
                          <m:t> </m:t>
                        </m:r>
                        <m:r>
                          <a:rPr lang="en-US" sz="2400" b="0" i="1" smtClean="0">
                            <a:latin typeface="Cambria Math" panose="02040503050406030204" pitchFamily="18" charset="0"/>
                          </a:rPr>
                          <m:t>𝑐𝑎𝑝𝑖𝑡𝑎𝑙</m:t>
                        </m:r>
                      </m:num>
                      <m:den>
                        <m:r>
                          <a:rPr lang="en-US" sz="2400" b="0" i="1" smtClean="0">
                            <a:latin typeface="Cambria Math" panose="02040503050406030204" pitchFamily="18" charset="0"/>
                          </a:rPr>
                          <m:t>𝑁𝑢𝑚𝑏𝑒𝑟</m:t>
                        </m:r>
                        <m:r>
                          <a:rPr lang="en-US" sz="2400" b="0" i="1" smtClean="0">
                            <a:latin typeface="Cambria Math" panose="02040503050406030204" pitchFamily="18" charset="0"/>
                          </a:rPr>
                          <m:t> </m:t>
                        </m:r>
                        <m:r>
                          <a:rPr lang="en-US" sz="2400" b="0" i="1" smtClean="0">
                            <a:latin typeface="Cambria Math" panose="02040503050406030204" pitchFamily="18" charset="0"/>
                          </a:rPr>
                          <m:t>𝑜𝑓</m:t>
                        </m:r>
                        <m:r>
                          <a:rPr lang="en-US" sz="2400" b="0" i="1" smtClean="0">
                            <a:latin typeface="Cambria Math" panose="02040503050406030204" pitchFamily="18" charset="0"/>
                          </a:rPr>
                          <m:t> </m:t>
                        </m:r>
                        <m:r>
                          <a:rPr lang="en-US" sz="2400" b="0" i="1" smtClean="0">
                            <a:latin typeface="Cambria Math" panose="02040503050406030204" pitchFamily="18" charset="0"/>
                          </a:rPr>
                          <m:t>𝑜𝑢𝑡𝑠𝑡𝑎𝑛𝑑𝑖𝑛𝑔</m:t>
                        </m:r>
                        <m:r>
                          <a:rPr lang="en-US" sz="2400" b="0" i="1" smtClean="0">
                            <a:latin typeface="Cambria Math" panose="02040503050406030204" pitchFamily="18" charset="0"/>
                          </a:rPr>
                          <m:t> </m:t>
                        </m:r>
                        <m:r>
                          <a:rPr lang="en-US" sz="2400" b="0" i="1" smtClean="0">
                            <a:latin typeface="Cambria Math" panose="02040503050406030204" pitchFamily="18" charset="0"/>
                          </a:rPr>
                          <m:t>𝑠𝑡𝑜𝑐𝑘</m:t>
                        </m:r>
                      </m:den>
                    </m:f>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Return on equity (ROE)= </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𝑁𝑒𝑡</m:t>
                        </m:r>
                        <m:r>
                          <a:rPr lang="en-US" sz="2400" b="0" i="1" smtClean="0">
                            <a:latin typeface="Cambria Math" panose="02040503050406030204" pitchFamily="18" charset="0"/>
                            <a:cs typeface="Times New Roman" panose="02020603050405020304" pitchFamily="18" charset="0"/>
                          </a:rPr>
                          <m:t> </m:t>
                        </m:r>
                        <m:r>
                          <a:rPr lang="en-US" sz="2400" b="0" i="1" smtClean="0">
                            <a:latin typeface="Cambria Math" panose="02040503050406030204" pitchFamily="18" charset="0"/>
                            <a:cs typeface="Times New Roman" panose="02020603050405020304" pitchFamily="18" charset="0"/>
                          </a:rPr>
                          <m:t>𝑝𝑟𝑜𝑓𝑖𝑡</m:t>
                        </m:r>
                      </m:num>
                      <m:den>
                        <m:r>
                          <a:rPr lang="en-US" sz="2400" b="0" i="1" smtClean="0">
                            <a:latin typeface="Cambria Math" panose="02040503050406030204" pitchFamily="18" charset="0"/>
                            <a:cs typeface="Times New Roman" panose="02020603050405020304" pitchFamily="18" charset="0"/>
                          </a:rPr>
                          <m:t>𝐸𝑞𝑢𝑖𝑡𝑦</m:t>
                        </m:r>
                        <m:r>
                          <a:rPr lang="en-US" sz="2400" b="0" i="1" smtClean="0">
                            <a:latin typeface="Cambria Math" panose="02040503050406030204" pitchFamily="18" charset="0"/>
                            <a:cs typeface="Times New Roman" panose="02020603050405020304" pitchFamily="18" charset="0"/>
                          </a:rPr>
                          <m:t> </m:t>
                        </m:r>
                        <m:r>
                          <a:rPr lang="en-US" sz="2400" b="0" i="1" smtClean="0">
                            <a:latin typeface="Cambria Math" panose="02040503050406030204" pitchFamily="18" charset="0"/>
                            <a:cs typeface="Times New Roman" panose="02020603050405020304" pitchFamily="18" charset="0"/>
                          </a:rPr>
                          <m:t>𝑠h𝑎𝑟𝑒</m:t>
                        </m:r>
                        <m:r>
                          <a:rPr lang="en-US" sz="2400" b="0" i="1" smtClean="0">
                            <a:latin typeface="Cambria Math" panose="02040503050406030204" pitchFamily="18" charset="0"/>
                            <a:cs typeface="Times New Roman" panose="02020603050405020304" pitchFamily="18" charset="0"/>
                          </a:rPr>
                          <m:t> </m:t>
                        </m:r>
                        <m:r>
                          <a:rPr lang="en-US" sz="2400" b="0" i="1" smtClean="0">
                            <a:latin typeface="Cambria Math" panose="02040503050406030204" pitchFamily="18" charset="0"/>
                            <a:cs typeface="Times New Roman" panose="02020603050405020304" pitchFamily="18" charset="0"/>
                          </a:rPr>
                          <m:t>𝑐𝑎𝑝𝑖𝑡𝑎𝑙</m:t>
                        </m:r>
                      </m:den>
                    </m:f>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Earning Per share (EPS)=ROE* ICPS</a:t>
                </a:r>
              </a:p>
              <a:p>
                <a:r>
                  <a:rPr lang="en-US" sz="2400" dirty="0">
                    <a:latin typeface="Times New Roman" panose="02020603050405020304" pitchFamily="18" charset="0"/>
                    <a:cs typeface="Times New Roman" panose="02020603050405020304" pitchFamily="18" charset="0"/>
                  </a:rPr>
                  <a:t>Assuming EPS is Rs 10, </a:t>
                </a:r>
              </a:p>
            </p:txBody>
          </p:sp>
        </mc:Choice>
        <mc:Fallback>
          <p:sp>
            <p:nvSpPr>
              <p:cNvPr id="3" name="Content Placeholder 2">
                <a:extLst>
                  <a:ext uri="{FF2B5EF4-FFF2-40B4-BE49-F238E27FC236}">
                    <a16:creationId xmlns:a16="http://schemas.microsoft.com/office/drawing/2014/main" id="{1519F806-8970-428A-98A6-EDE5AD9FCEBC}"/>
                  </a:ext>
                </a:extLst>
              </p:cNvPr>
              <p:cNvSpPr>
                <a:spLocks noGrp="1" noRot="1" noChangeAspect="1" noMove="1" noResize="1" noEditPoints="1" noAdjustHandles="1" noChangeArrowheads="1" noChangeShapeType="1" noTextEdit="1"/>
              </p:cNvSpPr>
              <p:nvPr>
                <p:ph idx="1"/>
              </p:nvPr>
            </p:nvSpPr>
            <p:spPr>
              <a:blipFill>
                <a:blip r:embed="rId2"/>
                <a:stretch>
                  <a:fillRect l="-812" t="-140"/>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BC320E56-0DCF-4395-9333-AECEC466418E}"/>
              </a:ext>
            </a:extLst>
          </p:cNvPr>
          <p:cNvCxnSpPr>
            <a:cxnSpLocks/>
          </p:cNvCxnSpPr>
          <p:nvPr/>
        </p:nvCxnSpPr>
        <p:spPr>
          <a:xfrm flipH="1">
            <a:off x="4178105" y="3995224"/>
            <a:ext cx="1151205" cy="1308296"/>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D5A9E83-D9B3-4725-A750-241CA3958BC6}"/>
              </a:ext>
            </a:extLst>
          </p:cNvPr>
          <p:cNvCxnSpPr>
            <a:cxnSpLocks/>
          </p:cNvCxnSpPr>
          <p:nvPr/>
        </p:nvCxnSpPr>
        <p:spPr>
          <a:xfrm>
            <a:off x="5329310" y="3995224"/>
            <a:ext cx="1896797" cy="1308296"/>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573F482-A866-46D3-8C86-115C432AF96E}"/>
              </a:ext>
            </a:extLst>
          </p:cNvPr>
          <p:cNvSpPr txBox="1"/>
          <p:nvPr/>
        </p:nvSpPr>
        <p:spPr>
          <a:xfrm>
            <a:off x="2928423" y="5303520"/>
            <a:ext cx="1896796" cy="646331"/>
          </a:xfrm>
          <a:prstGeom prst="rect">
            <a:avLst/>
          </a:prstGeom>
          <a:noFill/>
        </p:spPr>
        <p:txBody>
          <a:bodyPr wrap="square" rtlCol="0">
            <a:spAutoFit/>
          </a:bodyPr>
          <a:lstStyle/>
          <a:p>
            <a:r>
              <a:rPr lang="en-US" dirty="0"/>
              <a:t>Retained earnings per share </a:t>
            </a:r>
          </a:p>
        </p:txBody>
      </p:sp>
      <p:sp>
        <p:nvSpPr>
          <p:cNvPr id="11" name="TextBox 10">
            <a:extLst>
              <a:ext uri="{FF2B5EF4-FFF2-40B4-BE49-F238E27FC236}">
                <a16:creationId xmlns:a16="http://schemas.microsoft.com/office/drawing/2014/main" id="{A17E2B5C-E891-4957-9D9A-AF5E3D8A572B}"/>
              </a:ext>
            </a:extLst>
          </p:cNvPr>
          <p:cNvSpPr txBox="1"/>
          <p:nvPr/>
        </p:nvSpPr>
        <p:spPr>
          <a:xfrm rot="10605999" flipV="1">
            <a:off x="6879695" y="5358257"/>
            <a:ext cx="1538138" cy="646331"/>
          </a:xfrm>
          <a:prstGeom prst="rect">
            <a:avLst/>
          </a:prstGeom>
          <a:noFill/>
        </p:spPr>
        <p:txBody>
          <a:bodyPr wrap="square" rtlCol="0">
            <a:spAutoFit/>
          </a:bodyPr>
          <a:lstStyle/>
          <a:p>
            <a:r>
              <a:rPr lang="en-US" dirty="0"/>
              <a:t>Dividend per share</a:t>
            </a:r>
          </a:p>
        </p:txBody>
      </p:sp>
      <p:sp>
        <p:nvSpPr>
          <p:cNvPr id="13" name="TextBox 12">
            <a:extLst>
              <a:ext uri="{FF2B5EF4-FFF2-40B4-BE49-F238E27FC236}">
                <a16:creationId xmlns:a16="http://schemas.microsoft.com/office/drawing/2014/main" id="{16A71DF3-569F-44A1-A24F-65342AEB0282}"/>
              </a:ext>
            </a:extLst>
          </p:cNvPr>
          <p:cNvSpPr txBox="1"/>
          <p:nvPr/>
        </p:nvSpPr>
        <p:spPr>
          <a:xfrm>
            <a:off x="5147602" y="3625892"/>
            <a:ext cx="1896796" cy="369332"/>
          </a:xfrm>
          <a:prstGeom prst="rect">
            <a:avLst/>
          </a:prstGeom>
          <a:noFill/>
        </p:spPr>
        <p:txBody>
          <a:bodyPr wrap="square" rtlCol="0">
            <a:spAutoFit/>
          </a:bodyPr>
          <a:lstStyle/>
          <a:p>
            <a:r>
              <a:rPr lang="en-US" dirty="0"/>
              <a:t>EPS</a:t>
            </a:r>
          </a:p>
        </p:txBody>
      </p:sp>
      <p:sp>
        <p:nvSpPr>
          <p:cNvPr id="4" name="Footer Placeholder 3">
            <a:extLst>
              <a:ext uri="{FF2B5EF4-FFF2-40B4-BE49-F238E27FC236}">
                <a16:creationId xmlns:a16="http://schemas.microsoft.com/office/drawing/2014/main" id="{7921820C-DFF2-48FA-8C6A-E368B9EA66F5}"/>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9607667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F55E5-FBCB-4D4E-9C80-F34DC50EEEE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Engine of growth (assume perpetuities)</a:t>
            </a:r>
          </a:p>
        </p:txBody>
      </p:sp>
      <p:sp>
        <p:nvSpPr>
          <p:cNvPr id="3" name="Content Placeholder 2">
            <a:extLst>
              <a:ext uri="{FF2B5EF4-FFF2-40B4-BE49-F238E27FC236}">
                <a16:creationId xmlns:a16="http://schemas.microsoft.com/office/drawing/2014/main" id="{6411C708-1366-4C61-BF5E-5BAE6BBFAA12}"/>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 firm reports after-tax operating income Rs 75 million on invested capital of Rs 1 billion. It does not plan to reinvest in new asset but will maintain existing assets and its current return on capital. What should be the growth rate?</a:t>
            </a:r>
          </a:p>
          <a:p>
            <a:pPr algn="just"/>
            <a:r>
              <a:rPr lang="en-US" sz="2400" dirty="0">
                <a:latin typeface="Times New Roman" panose="02020603050405020304" pitchFamily="18" charset="0"/>
                <a:cs typeface="Times New Roman" panose="02020603050405020304" pitchFamily="18" charset="0"/>
              </a:rPr>
              <a:t>If this firm thinks that it can invest 50 million without improving return on capital what growth rate will you see in operating income next year?</a:t>
            </a:r>
          </a:p>
          <a:p>
            <a:pPr algn="just"/>
            <a:r>
              <a:rPr lang="en-US" sz="2400" dirty="0">
                <a:latin typeface="Times New Roman" panose="02020603050405020304" pitchFamily="18" charset="0"/>
                <a:cs typeface="Times New Roman" panose="02020603050405020304" pitchFamily="18" charset="0"/>
              </a:rPr>
              <a:t>If this firm thinks that it can improve its return on capital on existing assets from 7.5% to 10% next year by making them more efficient, what growth rate will you see in operating income next year?</a:t>
            </a:r>
          </a:p>
          <a:p>
            <a:pPr algn="just"/>
            <a:r>
              <a:rPr lang="en-US" sz="2400" dirty="0">
                <a:latin typeface="Times New Roman" panose="02020603050405020304" pitchFamily="18" charset="0"/>
                <a:cs typeface="Times New Roman" panose="02020603050405020304" pitchFamily="18" charset="0"/>
              </a:rPr>
              <a:t>If this firm thinks that it can improve its return on capital on existing assets from 7.5% to 10% next year by making them more efficient, along with 50 million new investment. What growth rate will you see in operating income next year?</a:t>
            </a:r>
          </a:p>
          <a:p>
            <a:endParaRPr lang="en-US"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8BEBBD3F-5FEB-4C84-A2F0-9F0D5910694F}"/>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121654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48CCD-B309-40DA-A800-0DCD9255D15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Engine of growth</a:t>
            </a:r>
            <a:endParaRPr lang="en-US" sz="3600" dirty="0"/>
          </a:p>
        </p:txBody>
      </p:sp>
      <p:sp>
        <p:nvSpPr>
          <p:cNvPr id="4" name="Rectangle 3">
            <a:extLst>
              <a:ext uri="{FF2B5EF4-FFF2-40B4-BE49-F238E27FC236}">
                <a16:creationId xmlns:a16="http://schemas.microsoft.com/office/drawing/2014/main" id="{00AC270F-3488-4EC8-9AF4-BEFC90D73EDB}"/>
              </a:ext>
            </a:extLst>
          </p:cNvPr>
          <p:cNvSpPr/>
          <p:nvPr/>
        </p:nvSpPr>
        <p:spPr>
          <a:xfrm>
            <a:off x="1205948" y="1934817"/>
            <a:ext cx="2544417"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investment </a:t>
            </a:r>
          </a:p>
          <a:p>
            <a:pPr algn="ctr"/>
            <a:r>
              <a:rPr lang="en-US" dirty="0"/>
              <a:t>Rs 1000</a:t>
            </a:r>
          </a:p>
        </p:txBody>
      </p:sp>
      <p:sp>
        <p:nvSpPr>
          <p:cNvPr id="5" name="Rectangle 4">
            <a:extLst>
              <a:ext uri="{FF2B5EF4-FFF2-40B4-BE49-F238E27FC236}">
                <a16:creationId xmlns:a16="http://schemas.microsoft.com/office/drawing/2014/main" id="{08202037-40E8-4A5E-9067-092926276241}"/>
              </a:ext>
            </a:extLst>
          </p:cNvPr>
          <p:cNvSpPr/>
          <p:nvPr/>
        </p:nvSpPr>
        <p:spPr>
          <a:xfrm>
            <a:off x="4711148" y="1934817"/>
            <a:ext cx="2544417"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ROIC </a:t>
            </a:r>
          </a:p>
          <a:p>
            <a:pPr algn="ctr"/>
            <a:r>
              <a:rPr lang="en-US" dirty="0"/>
              <a:t>7.5%</a:t>
            </a:r>
          </a:p>
        </p:txBody>
      </p:sp>
      <p:sp>
        <p:nvSpPr>
          <p:cNvPr id="6" name="Rectangle 5">
            <a:extLst>
              <a:ext uri="{FF2B5EF4-FFF2-40B4-BE49-F238E27FC236}">
                <a16:creationId xmlns:a16="http://schemas.microsoft.com/office/drawing/2014/main" id="{384DFCB1-2FB0-49B3-BE8A-6C95D55163E2}"/>
              </a:ext>
            </a:extLst>
          </p:cNvPr>
          <p:cNvSpPr/>
          <p:nvPr/>
        </p:nvSpPr>
        <p:spPr>
          <a:xfrm>
            <a:off x="7938052" y="1936954"/>
            <a:ext cx="2544417"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earnings </a:t>
            </a:r>
          </a:p>
          <a:p>
            <a:pPr algn="ctr"/>
            <a:r>
              <a:rPr lang="en-US" dirty="0"/>
              <a:t>Rs 75</a:t>
            </a:r>
          </a:p>
        </p:txBody>
      </p:sp>
      <p:sp>
        <p:nvSpPr>
          <p:cNvPr id="8" name="Rectangle 7">
            <a:extLst>
              <a:ext uri="{FF2B5EF4-FFF2-40B4-BE49-F238E27FC236}">
                <a16:creationId xmlns:a16="http://schemas.microsoft.com/office/drawing/2014/main" id="{0CE5AEA9-D05D-4BA0-B7C4-8732F98E72AD}"/>
              </a:ext>
            </a:extLst>
          </p:cNvPr>
          <p:cNvSpPr/>
          <p:nvPr/>
        </p:nvSpPr>
        <p:spPr>
          <a:xfrm>
            <a:off x="4104514" y="2194957"/>
            <a:ext cx="304892" cy="369332"/>
          </a:xfrm>
          <a:prstGeom prst="rect">
            <a:avLst/>
          </a:prstGeom>
        </p:spPr>
        <p:txBody>
          <a:bodyPr wrap="none">
            <a:spAutoFit/>
          </a:bodyPr>
          <a:lstStyle/>
          <a:p>
            <a:r>
              <a:rPr lang="en-US" dirty="0"/>
              <a:t>X</a:t>
            </a:r>
          </a:p>
        </p:txBody>
      </p:sp>
      <p:sp>
        <p:nvSpPr>
          <p:cNvPr id="9" name="Rectangle 8">
            <a:extLst>
              <a:ext uri="{FF2B5EF4-FFF2-40B4-BE49-F238E27FC236}">
                <a16:creationId xmlns:a16="http://schemas.microsoft.com/office/drawing/2014/main" id="{603BCFDC-320A-4CC1-B62C-B8E8ADAC062C}"/>
              </a:ext>
            </a:extLst>
          </p:cNvPr>
          <p:cNvSpPr/>
          <p:nvPr/>
        </p:nvSpPr>
        <p:spPr>
          <a:xfrm>
            <a:off x="7404861" y="2194957"/>
            <a:ext cx="300082" cy="369332"/>
          </a:xfrm>
          <a:prstGeom prst="rect">
            <a:avLst/>
          </a:prstGeom>
        </p:spPr>
        <p:txBody>
          <a:bodyPr wrap="none">
            <a:spAutoFit/>
          </a:bodyPr>
          <a:lstStyle/>
          <a:p>
            <a:r>
              <a:rPr lang="en-US" dirty="0"/>
              <a:t>=</a:t>
            </a:r>
          </a:p>
        </p:txBody>
      </p:sp>
      <p:sp>
        <p:nvSpPr>
          <p:cNvPr id="10" name="Rectangle 9">
            <a:extLst>
              <a:ext uri="{FF2B5EF4-FFF2-40B4-BE49-F238E27FC236}">
                <a16:creationId xmlns:a16="http://schemas.microsoft.com/office/drawing/2014/main" id="{0B4405AE-F64A-4263-89B9-E28DBFA7196D}"/>
              </a:ext>
            </a:extLst>
          </p:cNvPr>
          <p:cNvSpPr/>
          <p:nvPr/>
        </p:nvSpPr>
        <p:spPr>
          <a:xfrm>
            <a:off x="1205948" y="3122195"/>
            <a:ext cx="2027582"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investment </a:t>
            </a:r>
          </a:p>
          <a:p>
            <a:pPr algn="ctr"/>
            <a:r>
              <a:rPr lang="en-US" dirty="0"/>
              <a:t>Rs 1000</a:t>
            </a:r>
          </a:p>
        </p:txBody>
      </p:sp>
      <p:sp>
        <p:nvSpPr>
          <p:cNvPr id="11" name="Rectangle 10">
            <a:extLst>
              <a:ext uri="{FF2B5EF4-FFF2-40B4-BE49-F238E27FC236}">
                <a16:creationId xmlns:a16="http://schemas.microsoft.com/office/drawing/2014/main" id="{C02AFA01-43F0-4463-A91F-D81FF64275E3}"/>
              </a:ext>
            </a:extLst>
          </p:cNvPr>
          <p:cNvSpPr/>
          <p:nvPr/>
        </p:nvSpPr>
        <p:spPr>
          <a:xfrm>
            <a:off x="3909223" y="3109332"/>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ROIC </a:t>
            </a:r>
          </a:p>
          <a:p>
            <a:pPr algn="ctr"/>
            <a:r>
              <a:rPr lang="en-US" dirty="0"/>
              <a:t>7.5%</a:t>
            </a:r>
          </a:p>
        </p:txBody>
      </p:sp>
      <p:sp>
        <p:nvSpPr>
          <p:cNvPr id="12" name="Rectangle 11">
            <a:extLst>
              <a:ext uri="{FF2B5EF4-FFF2-40B4-BE49-F238E27FC236}">
                <a16:creationId xmlns:a16="http://schemas.microsoft.com/office/drawing/2014/main" id="{BBEBECE8-A9F4-434F-AF1C-73449B5490A3}"/>
              </a:ext>
            </a:extLst>
          </p:cNvPr>
          <p:cNvSpPr/>
          <p:nvPr/>
        </p:nvSpPr>
        <p:spPr>
          <a:xfrm>
            <a:off x="6332138" y="3116130"/>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New investment </a:t>
            </a:r>
          </a:p>
          <a:p>
            <a:pPr algn="ctr"/>
            <a:r>
              <a:rPr lang="en-US" dirty="0"/>
              <a:t>Rs 50</a:t>
            </a:r>
          </a:p>
        </p:txBody>
      </p:sp>
      <p:sp>
        <p:nvSpPr>
          <p:cNvPr id="13" name="Rectangle 12">
            <a:extLst>
              <a:ext uri="{FF2B5EF4-FFF2-40B4-BE49-F238E27FC236}">
                <a16:creationId xmlns:a16="http://schemas.microsoft.com/office/drawing/2014/main" id="{8603F178-DCCB-4009-9304-578ADE88D51D}"/>
              </a:ext>
            </a:extLst>
          </p:cNvPr>
          <p:cNvSpPr/>
          <p:nvPr/>
        </p:nvSpPr>
        <p:spPr>
          <a:xfrm>
            <a:off x="8343895" y="3094980"/>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ROIC 7.5%</a:t>
            </a:r>
          </a:p>
        </p:txBody>
      </p:sp>
      <p:sp>
        <p:nvSpPr>
          <p:cNvPr id="14" name="Rectangle 13">
            <a:extLst>
              <a:ext uri="{FF2B5EF4-FFF2-40B4-BE49-F238E27FC236}">
                <a16:creationId xmlns:a16="http://schemas.microsoft.com/office/drawing/2014/main" id="{85DD010A-455F-4146-8423-ED7459A1FB93}"/>
              </a:ext>
            </a:extLst>
          </p:cNvPr>
          <p:cNvSpPr/>
          <p:nvPr/>
        </p:nvSpPr>
        <p:spPr>
          <a:xfrm>
            <a:off x="10374772" y="3116130"/>
            <a:ext cx="1470082"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Next period earnings </a:t>
            </a:r>
          </a:p>
          <a:p>
            <a:pPr algn="ctr"/>
            <a:r>
              <a:rPr lang="en-US" dirty="0"/>
              <a:t>Rs 78.75</a:t>
            </a:r>
          </a:p>
        </p:txBody>
      </p:sp>
      <p:sp>
        <p:nvSpPr>
          <p:cNvPr id="15" name="Rectangle 14">
            <a:extLst>
              <a:ext uri="{FF2B5EF4-FFF2-40B4-BE49-F238E27FC236}">
                <a16:creationId xmlns:a16="http://schemas.microsoft.com/office/drawing/2014/main" id="{71465679-CB28-4534-8CCD-FA92957C407B}"/>
              </a:ext>
            </a:extLst>
          </p:cNvPr>
          <p:cNvSpPr/>
          <p:nvPr/>
        </p:nvSpPr>
        <p:spPr>
          <a:xfrm>
            <a:off x="3317051" y="3214810"/>
            <a:ext cx="304892" cy="369332"/>
          </a:xfrm>
          <a:prstGeom prst="rect">
            <a:avLst/>
          </a:prstGeom>
        </p:spPr>
        <p:txBody>
          <a:bodyPr wrap="none">
            <a:spAutoFit/>
          </a:bodyPr>
          <a:lstStyle/>
          <a:p>
            <a:r>
              <a:rPr lang="en-US" dirty="0"/>
              <a:t>X</a:t>
            </a:r>
          </a:p>
        </p:txBody>
      </p:sp>
      <p:sp>
        <p:nvSpPr>
          <p:cNvPr id="16" name="Rectangle 15">
            <a:extLst>
              <a:ext uri="{FF2B5EF4-FFF2-40B4-BE49-F238E27FC236}">
                <a16:creationId xmlns:a16="http://schemas.microsoft.com/office/drawing/2014/main" id="{450A6947-9DA7-4497-9B7A-6242AEDACE31}"/>
              </a:ext>
            </a:extLst>
          </p:cNvPr>
          <p:cNvSpPr/>
          <p:nvPr/>
        </p:nvSpPr>
        <p:spPr>
          <a:xfrm>
            <a:off x="5772159" y="3294627"/>
            <a:ext cx="300082" cy="369332"/>
          </a:xfrm>
          <a:prstGeom prst="rect">
            <a:avLst/>
          </a:prstGeom>
        </p:spPr>
        <p:txBody>
          <a:bodyPr wrap="none">
            <a:spAutoFit/>
          </a:bodyPr>
          <a:lstStyle/>
          <a:p>
            <a:r>
              <a:rPr lang="en-US" dirty="0"/>
              <a:t>+</a:t>
            </a:r>
          </a:p>
        </p:txBody>
      </p:sp>
      <p:sp>
        <p:nvSpPr>
          <p:cNvPr id="17" name="Rectangle 16">
            <a:extLst>
              <a:ext uri="{FF2B5EF4-FFF2-40B4-BE49-F238E27FC236}">
                <a16:creationId xmlns:a16="http://schemas.microsoft.com/office/drawing/2014/main" id="{4CF6CA21-4B5D-445A-A2A1-E314CD046E94}"/>
              </a:ext>
            </a:extLst>
          </p:cNvPr>
          <p:cNvSpPr/>
          <p:nvPr/>
        </p:nvSpPr>
        <p:spPr>
          <a:xfrm>
            <a:off x="8083026" y="3257421"/>
            <a:ext cx="304892" cy="369332"/>
          </a:xfrm>
          <a:prstGeom prst="rect">
            <a:avLst/>
          </a:prstGeom>
        </p:spPr>
        <p:txBody>
          <a:bodyPr wrap="none">
            <a:spAutoFit/>
          </a:bodyPr>
          <a:lstStyle/>
          <a:p>
            <a:r>
              <a:rPr lang="en-US" dirty="0"/>
              <a:t>X</a:t>
            </a:r>
          </a:p>
        </p:txBody>
      </p:sp>
      <p:sp>
        <p:nvSpPr>
          <p:cNvPr id="18" name="Rectangle 17">
            <a:extLst>
              <a:ext uri="{FF2B5EF4-FFF2-40B4-BE49-F238E27FC236}">
                <a16:creationId xmlns:a16="http://schemas.microsoft.com/office/drawing/2014/main" id="{A4CD19A3-1334-4341-A276-74B80799B0DE}"/>
              </a:ext>
            </a:extLst>
          </p:cNvPr>
          <p:cNvSpPr/>
          <p:nvPr/>
        </p:nvSpPr>
        <p:spPr>
          <a:xfrm>
            <a:off x="10086509" y="3294627"/>
            <a:ext cx="300082" cy="369332"/>
          </a:xfrm>
          <a:prstGeom prst="rect">
            <a:avLst/>
          </a:prstGeom>
        </p:spPr>
        <p:txBody>
          <a:bodyPr wrap="none">
            <a:spAutoFit/>
          </a:bodyPr>
          <a:lstStyle/>
          <a:p>
            <a:r>
              <a:rPr lang="en-US" dirty="0"/>
              <a:t>=</a:t>
            </a:r>
          </a:p>
        </p:txBody>
      </p:sp>
      <p:sp>
        <p:nvSpPr>
          <p:cNvPr id="19" name="Rectangle 18">
            <a:extLst>
              <a:ext uri="{FF2B5EF4-FFF2-40B4-BE49-F238E27FC236}">
                <a16:creationId xmlns:a16="http://schemas.microsoft.com/office/drawing/2014/main" id="{C9DE4EC3-9430-4845-8D6C-E0281DC2D97A}"/>
              </a:ext>
            </a:extLst>
          </p:cNvPr>
          <p:cNvSpPr/>
          <p:nvPr/>
        </p:nvSpPr>
        <p:spPr>
          <a:xfrm>
            <a:off x="838200" y="4423001"/>
            <a:ext cx="2027582"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investment </a:t>
            </a:r>
          </a:p>
          <a:p>
            <a:pPr algn="ctr"/>
            <a:r>
              <a:rPr lang="en-US" dirty="0"/>
              <a:t>Rs 1000</a:t>
            </a:r>
          </a:p>
        </p:txBody>
      </p:sp>
      <p:sp>
        <p:nvSpPr>
          <p:cNvPr id="20" name="Rectangle 19">
            <a:extLst>
              <a:ext uri="{FF2B5EF4-FFF2-40B4-BE49-F238E27FC236}">
                <a16:creationId xmlns:a16="http://schemas.microsoft.com/office/drawing/2014/main" id="{72066C83-9CAD-4AAF-BF9C-595F6030B6D9}"/>
              </a:ext>
            </a:extLst>
          </p:cNvPr>
          <p:cNvSpPr/>
          <p:nvPr/>
        </p:nvSpPr>
        <p:spPr>
          <a:xfrm>
            <a:off x="3562109" y="4423001"/>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Change in Current ROIC </a:t>
            </a:r>
          </a:p>
          <a:p>
            <a:pPr algn="ctr"/>
            <a:r>
              <a:rPr lang="en-US" dirty="0"/>
              <a:t>0</a:t>
            </a:r>
          </a:p>
        </p:txBody>
      </p:sp>
      <p:sp>
        <p:nvSpPr>
          <p:cNvPr id="21" name="Rectangle 20">
            <a:extLst>
              <a:ext uri="{FF2B5EF4-FFF2-40B4-BE49-F238E27FC236}">
                <a16:creationId xmlns:a16="http://schemas.microsoft.com/office/drawing/2014/main" id="{6D826E1F-DA5D-46EB-84B2-C1806EFE00B3}"/>
              </a:ext>
            </a:extLst>
          </p:cNvPr>
          <p:cNvSpPr/>
          <p:nvPr/>
        </p:nvSpPr>
        <p:spPr>
          <a:xfrm>
            <a:off x="5884705" y="4423001"/>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New investment </a:t>
            </a:r>
          </a:p>
          <a:p>
            <a:pPr algn="ctr"/>
            <a:r>
              <a:rPr lang="en-US" dirty="0"/>
              <a:t>Rs 50</a:t>
            </a:r>
          </a:p>
        </p:txBody>
      </p:sp>
      <p:sp>
        <p:nvSpPr>
          <p:cNvPr id="22" name="Rectangle 21">
            <a:extLst>
              <a:ext uri="{FF2B5EF4-FFF2-40B4-BE49-F238E27FC236}">
                <a16:creationId xmlns:a16="http://schemas.microsoft.com/office/drawing/2014/main" id="{1B40E782-CB4D-4629-B38C-0893B5F8A275}"/>
              </a:ext>
            </a:extLst>
          </p:cNvPr>
          <p:cNvSpPr/>
          <p:nvPr/>
        </p:nvSpPr>
        <p:spPr>
          <a:xfrm>
            <a:off x="8057896" y="4416972"/>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ROIC</a:t>
            </a:r>
          </a:p>
          <a:p>
            <a:pPr algn="ctr"/>
            <a:r>
              <a:rPr lang="en-US" dirty="0"/>
              <a:t>7.5%</a:t>
            </a:r>
          </a:p>
        </p:txBody>
      </p:sp>
      <p:sp>
        <p:nvSpPr>
          <p:cNvPr id="23" name="Rectangle 22">
            <a:extLst>
              <a:ext uri="{FF2B5EF4-FFF2-40B4-BE49-F238E27FC236}">
                <a16:creationId xmlns:a16="http://schemas.microsoft.com/office/drawing/2014/main" id="{09E3B477-EAF7-4ACD-89BA-95B81A068911}"/>
              </a:ext>
            </a:extLst>
          </p:cNvPr>
          <p:cNvSpPr/>
          <p:nvPr/>
        </p:nvSpPr>
        <p:spPr>
          <a:xfrm>
            <a:off x="10114720" y="4416972"/>
            <a:ext cx="1709531"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Change in next period earnings </a:t>
            </a:r>
          </a:p>
          <a:p>
            <a:r>
              <a:rPr lang="en-US" dirty="0"/>
              <a:t>Rs 3.75</a:t>
            </a:r>
          </a:p>
        </p:txBody>
      </p:sp>
      <p:sp>
        <p:nvSpPr>
          <p:cNvPr id="29" name="Rectangle 28">
            <a:extLst>
              <a:ext uri="{FF2B5EF4-FFF2-40B4-BE49-F238E27FC236}">
                <a16:creationId xmlns:a16="http://schemas.microsoft.com/office/drawing/2014/main" id="{5350E742-4E06-4DBC-99AE-07A7D0D5C45C}"/>
              </a:ext>
            </a:extLst>
          </p:cNvPr>
          <p:cNvSpPr/>
          <p:nvPr/>
        </p:nvSpPr>
        <p:spPr>
          <a:xfrm>
            <a:off x="3081084" y="4616619"/>
            <a:ext cx="304892" cy="369332"/>
          </a:xfrm>
          <a:prstGeom prst="rect">
            <a:avLst/>
          </a:prstGeom>
        </p:spPr>
        <p:txBody>
          <a:bodyPr wrap="none">
            <a:spAutoFit/>
          </a:bodyPr>
          <a:lstStyle/>
          <a:p>
            <a:r>
              <a:rPr lang="en-US" dirty="0"/>
              <a:t>X</a:t>
            </a:r>
          </a:p>
        </p:txBody>
      </p:sp>
      <p:sp>
        <p:nvSpPr>
          <p:cNvPr id="30" name="Rectangle 29">
            <a:extLst>
              <a:ext uri="{FF2B5EF4-FFF2-40B4-BE49-F238E27FC236}">
                <a16:creationId xmlns:a16="http://schemas.microsoft.com/office/drawing/2014/main" id="{600D855C-3CA1-412C-A89C-21240431C912}"/>
              </a:ext>
            </a:extLst>
          </p:cNvPr>
          <p:cNvSpPr/>
          <p:nvPr/>
        </p:nvSpPr>
        <p:spPr>
          <a:xfrm>
            <a:off x="5458685" y="4593072"/>
            <a:ext cx="300082" cy="369332"/>
          </a:xfrm>
          <a:prstGeom prst="rect">
            <a:avLst/>
          </a:prstGeom>
        </p:spPr>
        <p:txBody>
          <a:bodyPr wrap="none">
            <a:spAutoFit/>
          </a:bodyPr>
          <a:lstStyle/>
          <a:p>
            <a:r>
              <a:rPr lang="en-US" dirty="0"/>
              <a:t>+</a:t>
            </a:r>
          </a:p>
        </p:txBody>
      </p:sp>
      <p:sp>
        <p:nvSpPr>
          <p:cNvPr id="31" name="Rectangle 30">
            <a:extLst>
              <a:ext uri="{FF2B5EF4-FFF2-40B4-BE49-F238E27FC236}">
                <a16:creationId xmlns:a16="http://schemas.microsoft.com/office/drawing/2014/main" id="{38E22A3F-AE0A-47B6-9D13-9909C92A8285}"/>
              </a:ext>
            </a:extLst>
          </p:cNvPr>
          <p:cNvSpPr/>
          <p:nvPr/>
        </p:nvSpPr>
        <p:spPr>
          <a:xfrm>
            <a:off x="7764933" y="4593072"/>
            <a:ext cx="304892" cy="369332"/>
          </a:xfrm>
          <a:prstGeom prst="rect">
            <a:avLst/>
          </a:prstGeom>
        </p:spPr>
        <p:txBody>
          <a:bodyPr wrap="none">
            <a:spAutoFit/>
          </a:bodyPr>
          <a:lstStyle/>
          <a:p>
            <a:r>
              <a:rPr lang="en-US" dirty="0"/>
              <a:t>X</a:t>
            </a:r>
          </a:p>
        </p:txBody>
      </p:sp>
      <p:sp>
        <p:nvSpPr>
          <p:cNvPr id="32" name="Rectangle 31">
            <a:extLst>
              <a:ext uri="{FF2B5EF4-FFF2-40B4-BE49-F238E27FC236}">
                <a16:creationId xmlns:a16="http://schemas.microsoft.com/office/drawing/2014/main" id="{3D8A0467-3B79-437E-A685-6FFCA4D19EC7}"/>
              </a:ext>
            </a:extLst>
          </p:cNvPr>
          <p:cNvSpPr/>
          <p:nvPr/>
        </p:nvSpPr>
        <p:spPr>
          <a:xfrm>
            <a:off x="9833515" y="4616619"/>
            <a:ext cx="300082" cy="369332"/>
          </a:xfrm>
          <a:prstGeom prst="rect">
            <a:avLst/>
          </a:prstGeom>
        </p:spPr>
        <p:txBody>
          <a:bodyPr wrap="none">
            <a:spAutoFit/>
          </a:bodyPr>
          <a:lstStyle/>
          <a:p>
            <a:r>
              <a:rPr lang="en-US" dirty="0"/>
              <a:t>=</a:t>
            </a:r>
          </a:p>
        </p:txBody>
      </p:sp>
      <p:cxnSp>
        <p:nvCxnSpPr>
          <p:cNvPr id="35" name="Straight Connector 34">
            <a:extLst>
              <a:ext uri="{FF2B5EF4-FFF2-40B4-BE49-F238E27FC236}">
                <a16:creationId xmlns:a16="http://schemas.microsoft.com/office/drawing/2014/main" id="{833481DA-4D58-4637-819A-446090330BFB}"/>
              </a:ext>
            </a:extLst>
          </p:cNvPr>
          <p:cNvCxnSpPr/>
          <p:nvPr/>
        </p:nvCxnSpPr>
        <p:spPr>
          <a:xfrm>
            <a:off x="267286" y="2869809"/>
            <a:ext cx="11352628"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6" name="Rectangle 35">
                <a:extLst>
                  <a:ext uri="{FF2B5EF4-FFF2-40B4-BE49-F238E27FC236}">
                    <a16:creationId xmlns:a16="http://schemas.microsoft.com/office/drawing/2014/main" id="{D270CEA1-2FBD-45CD-99E5-132C9E87840E}"/>
                  </a:ext>
                </a:extLst>
              </p:cNvPr>
              <p:cNvSpPr/>
              <p:nvPr/>
            </p:nvSpPr>
            <p:spPr>
              <a:xfrm>
                <a:off x="752022" y="5424528"/>
                <a:ext cx="9925355" cy="105868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𝑟𝑒𝑖𝑛𝑣𝑒𝑠𝑡𝑚𝑒𝑛𝑡</m:t>
                          </m:r>
                          <m:r>
                            <a:rPr lang="en-US" b="0" i="1" smtClean="0">
                              <a:latin typeface="Cambria Math" panose="02040503050406030204" pitchFamily="18" charset="0"/>
                            </a:rPr>
                            <m:t> </m:t>
                          </m:r>
                          <m:r>
                            <a:rPr lang="en-US" b="0" i="1" smtClean="0">
                              <a:latin typeface="Cambria Math" panose="02040503050406030204" pitchFamily="18" charset="0"/>
                            </a:rPr>
                            <m:t>𝑎𝑚𝑜𝑢𝑛𝑡</m:t>
                          </m:r>
                        </m:num>
                        <m:den>
                          <m:r>
                            <a:rPr lang="en-US" i="1">
                              <a:latin typeface="Cambria Math" panose="02040503050406030204" pitchFamily="18" charset="0"/>
                            </a:rPr>
                            <m:t>𝐶𝑢𝑟𝑟𝑒𝑛𝑡</m:t>
                          </m:r>
                          <m:r>
                            <a:rPr lang="en-US" i="1">
                              <a:latin typeface="Cambria Math" panose="02040503050406030204" pitchFamily="18" charset="0"/>
                            </a:rPr>
                            <m:t> </m:t>
                          </m:r>
                          <m:r>
                            <a:rPr lang="en-US" i="1">
                              <a:latin typeface="Cambria Math" panose="02040503050406030204" pitchFamily="18" charset="0"/>
                            </a:rPr>
                            <m:t>𝑒𝑎𝑟𝑛𝑖𝑛𝑔</m:t>
                          </m:r>
                        </m:den>
                      </m:f>
                      <m:r>
                        <a:rPr lang="en-US" i="1">
                          <a:latin typeface="Cambria Math" panose="02040503050406030204" pitchFamily="18" charset="0"/>
                        </a:rPr>
                        <m:t>𝑋</m:t>
                      </m:r>
                      <m:r>
                        <a:rPr lang="en-US" i="1">
                          <a:latin typeface="Cambria Math" panose="02040503050406030204" pitchFamily="18" charset="0"/>
                        </a:rPr>
                        <m:t> </m:t>
                      </m:r>
                      <m:r>
                        <a:rPr lang="en-US" b="0" i="1" smtClean="0">
                          <a:latin typeface="Cambria Math" panose="02040503050406030204" pitchFamily="18" charset="0"/>
                        </a:rPr>
                        <m:t>𝑅𝑂𝐸</m:t>
                      </m:r>
                      <m:r>
                        <a:rPr lang="en-US" i="1">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𝐶h𝑎𝑛𝑔𝑒</m:t>
                          </m:r>
                          <m:r>
                            <a:rPr lang="en-US" b="0" i="1" smtClean="0">
                              <a:latin typeface="Cambria Math" panose="02040503050406030204" pitchFamily="18" charset="0"/>
                            </a:rPr>
                            <m:t> </m:t>
                          </m:r>
                          <m:r>
                            <a:rPr lang="en-US" b="0" i="1" smtClean="0">
                              <a:latin typeface="Cambria Math" panose="02040503050406030204" pitchFamily="18" charset="0"/>
                            </a:rPr>
                            <m:t>𝑖𝑛</m:t>
                          </m:r>
                          <m:r>
                            <a:rPr lang="en-US" b="0" i="1" smtClean="0">
                              <a:latin typeface="Cambria Math" panose="02040503050406030204" pitchFamily="18" charset="0"/>
                            </a:rPr>
                            <m:t> </m:t>
                          </m:r>
                          <m:r>
                            <a:rPr lang="en-US" b="0" i="1" smtClean="0">
                              <a:latin typeface="Cambria Math" panose="02040503050406030204" pitchFamily="18" charset="0"/>
                            </a:rPr>
                            <m:t>𝑐𝑢𝑟𝑟𝑒𝑛𝑡</m:t>
                          </m:r>
                          <m:r>
                            <a:rPr lang="en-US" i="1">
                              <a:latin typeface="Cambria Math" panose="02040503050406030204" pitchFamily="18" charset="0"/>
                            </a:rPr>
                            <m:t> </m:t>
                          </m:r>
                          <m:r>
                            <a:rPr lang="en-US" i="1">
                              <a:latin typeface="Cambria Math" panose="02040503050406030204" pitchFamily="18" charset="0"/>
                            </a:rPr>
                            <m:t>𝑖𝑛</m:t>
                          </m:r>
                          <m:r>
                            <a:rPr lang="en-US" i="1">
                              <a:latin typeface="Cambria Math" panose="02040503050406030204" pitchFamily="18" charset="0"/>
                            </a:rPr>
                            <m:t> </m:t>
                          </m:r>
                          <m:r>
                            <a:rPr lang="en-US" i="1">
                              <a:latin typeface="Cambria Math" panose="02040503050406030204" pitchFamily="18" charset="0"/>
                            </a:rPr>
                            <m:t>𝑒𝑎𝑟𝑛𝑖𝑛𝑔𝑠</m:t>
                          </m:r>
                        </m:num>
                        <m:den>
                          <m:r>
                            <a:rPr lang="en-US" b="0" i="1" smtClean="0">
                              <a:latin typeface="Cambria Math" panose="02040503050406030204" pitchFamily="18" charset="0"/>
                            </a:rPr>
                            <m:t>𝑃𝑟𝑒𝑣𝑖𝑜𝑢𝑠</m:t>
                          </m:r>
                          <m:r>
                            <a:rPr lang="en-US" b="0" i="1" smtClean="0">
                              <a:latin typeface="Cambria Math" panose="02040503050406030204" pitchFamily="18" charset="0"/>
                            </a:rPr>
                            <m:t> </m:t>
                          </m:r>
                          <m:r>
                            <a:rPr lang="en-US" i="1">
                              <a:latin typeface="Cambria Math" panose="02040503050406030204" pitchFamily="18" charset="0"/>
                            </a:rPr>
                            <m:t>𝑒𝑎𝑟𝑛𝑖𝑛𝑔𝑠</m:t>
                          </m:r>
                        </m:den>
                      </m:f>
                    </m:oMath>
                  </m:oMathPara>
                </a14:m>
                <a:endParaRPr lang="en-US" dirty="0">
                  <a:cs typeface="Times New Roman" panose="02020603050405020304" pitchFamily="18" charset="0"/>
                </a:endParaRPr>
              </a:p>
              <a:p>
                <a:pPr algn="ct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50</m:t>
                        </m:r>
                      </m:num>
                      <m:den>
                        <m:r>
                          <a:rPr lang="en-US" i="1">
                            <a:latin typeface="Cambria Math" panose="02040503050406030204" pitchFamily="18" charset="0"/>
                          </a:rPr>
                          <m:t>75</m:t>
                        </m:r>
                      </m:den>
                    </m:f>
                    <m:r>
                      <a:rPr lang="en-US" i="1">
                        <a:latin typeface="Cambria Math" panose="02040503050406030204" pitchFamily="18" charset="0"/>
                      </a:rPr>
                      <m:t>      </m:t>
                    </m:r>
                    <m:r>
                      <a:rPr lang="en-US" i="1">
                        <a:latin typeface="Cambria Math" panose="02040503050406030204" pitchFamily="18" charset="0"/>
                      </a:rPr>
                      <m:t>𝑋</m:t>
                    </m:r>
                    <m:r>
                      <a:rPr lang="en-US" i="1">
                        <a:latin typeface="Cambria Math" panose="02040503050406030204" pitchFamily="18" charset="0"/>
                      </a:rPr>
                      <m:t>    7.5%=</m:t>
                    </m:r>
                    <m:f>
                      <m:fPr>
                        <m:ctrlPr>
                          <a:rPr lang="en-US" i="1">
                            <a:latin typeface="Cambria Math" panose="02040503050406030204" pitchFamily="18" charset="0"/>
                          </a:rPr>
                        </m:ctrlPr>
                      </m:fPr>
                      <m:num>
                        <m:r>
                          <a:rPr lang="en-US" i="1">
                            <a:latin typeface="Cambria Math" panose="02040503050406030204" pitchFamily="18" charset="0"/>
                          </a:rPr>
                          <m:t>3.75</m:t>
                        </m:r>
                      </m:num>
                      <m:den>
                        <m:r>
                          <a:rPr lang="en-US" i="1">
                            <a:latin typeface="Cambria Math" panose="02040503050406030204" pitchFamily="18" charset="0"/>
                          </a:rPr>
                          <m:t>75</m:t>
                        </m:r>
                      </m:den>
                    </m:f>
                  </m:oMath>
                </a14:m>
                <a:r>
                  <a:rPr lang="en-US" dirty="0">
                    <a:cs typeface="Times New Roman" panose="02020603050405020304" pitchFamily="18" charset="0"/>
                  </a:rPr>
                  <a:t>=5%</a:t>
                </a:r>
              </a:p>
            </p:txBody>
          </p:sp>
        </mc:Choice>
        <mc:Fallback>
          <p:sp>
            <p:nvSpPr>
              <p:cNvPr id="36" name="Rectangle 35">
                <a:extLst>
                  <a:ext uri="{FF2B5EF4-FFF2-40B4-BE49-F238E27FC236}">
                    <a16:creationId xmlns:a16="http://schemas.microsoft.com/office/drawing/2014/main" id="{D270CEA1-2FBD-45CD-99E5-132C9E87840E}"/>
                  </a:ext>
                </a:extLst>
              </p:cNvPr>
              <p:cNvSpPr>
                <a:spLocks noRot="1" noChangeAspect="1" noMove="1" noResize="1" noEditPoints="1" noAdjustHandles="1" noChangeArrowheads="1" noChangeShapeType="1" noTextEdit="1"/>
              </p:cNvSpPr>
              <p:nvPr/>
            </p:nvSpPr>
            <p:spPr>
              <a:xfrm>
                <a:off x="752022" y="5424528"/>
                <a:ext cx="9925355" cy="1058688"/>
              </a:xfrm>
              <a:prstGeom prst="rect">
                <a:avLst/>
              </a:prstGeom>
              <a:blipFill>
                <a:blip r:embed="rId2"/>
                <a:stretch>
                  <a:fillRect b="-3448"/>
                </a:stretch>
              </a:blipFill>
            </p:spPr>
            <p:txBody>
              <a:bodyPr/>
              <a:lstStyle/>
              <a:p>
                <a:r>
                  <a:rPr lang="en-US">
                    <a:noFill/>
                  </a:rPr>
                  <a:t> </a:t>
                </a:r>
              </a:p>
            </p:txBody>
          </p:sp>
        </mc:Fallback>
      </mc:AlternateContent>
      <p:sp>
        <p:nvSpPr>
          <p:cNvPr id="3" name="Footer Placeholder 2">
            <a:extLst>
              <a:ext uri="{FF2B5EF4-FFF2-40B4-BE49-F238E27FC236}">
                <a16:creationId xmlns:a16="http://schemas.microsoft.com/office/drawing/2014/main" id="{51C10698-2D43-4021-AF9A-F194D9D98A4E}"/>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421921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1B4C2-1FDE-4CD9-9301-C32C2652347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Expected long-term growth in EPS</a:t>
            </a:r>
          </a:p>
        </p:txBody>
      </p:sp>
      <p:sp>
        <p:nvSpPr>
          <p:cNvPr id="3" name="Content Placeholder 2">
            <a:extLst>
              <a:ext uri="{FF2B5EF4-FFF2-40B4-BE49-F238E27FC236}">
                <a16:creationId xmlns:a16="http://schemas.microsoft.com/office/drawing/2014/main" id="{69BB79A0-8438-4C84-815E-70EE59AA8CC3}"/>
              </a:ext>
            </a:extLst>
          </p:cNvPr>
          <p:cNvSpPr>
            <a:spLocks noGrp="1"/>
          </p:cNvSpPr>
          <p:nvPr>
            <p:ph idx="1"/>
          </p:nvPr>
        </p:nvSpPr>
        <p:spPr/>
        <p:txBody>
          <a:bodyPr>
            <a:normAutofit/>
          </a:bodyPr>
          <a:lstStyle/>
          <a:p>
            <a:r>
              <a:rPr lang="en-US" sz="2400" dirty="0"/>
              <a:t>We use the following inputs</a:t>
            </a:r>
          </a:p>
          <a:p>
            <a:pPr lvl="1"/>
            <a:r>
              <a:rPr lang="en-US" dirty="0"/>
              <a:t>Reinvestment rate (retention ratio)=retained earnings/current earnings</a:t>
            </a:r>
          </a:p>
          <a:p>
            <a:pPr lvl="1"/>
            <a:r>
              <a:rPr lang="en-US" dirty="0"/>
              <a:t>Return on equity=net income/book value of equity</a:t>
            </a:r>
          </a:p>
          <a:p>
            <a:r>
              <a:rPr lang="en-US" sz="2400" dirty="0"/>
              <a:t>Growth rate=Retention ratio*ROE</a:t>
            </a:r>
          </a:p>
          <a:p>
            <a:r>
              <a:rPr lang="en-US" sz="2400" dirty="0"/>
              <a:t>The above equation suggests the growth rate cannot be more than ROE.</a:t>
            </a:r>
          </a:p>
        </p:txBody>
      </p:sp>
    </p:spTree>
    <p:extLst>
      <p:ext uri="{BB962C8B-B14F-4D97-AF65-F5344CB8AC3E}">
        <p14:creationId xmlns:p14="http://schemas.microsoft.com/office/powerpoint/2010/main" val="24277972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43983-62A3-4063-A854-DEEEC6653871}"/>
              </a:ext>
            </a:extLst>
          </p:cNvPr>
          <p:cNvSpPr>
            <a:spLocks noGrp="1"/>
          </p:cNvSpPr>
          <p:nvPr>
            <p:ph type="title"/>
          </p:nvPr>
        </p:nvSpPr>
        <p:spPr>
          <a:xfrm>
            <a:off x="109331" y="79167"/>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Estimating expected growth in EPS: Sun Pharma</a:t>
            </a:r>
          </a:p>
        </p:txBody>
      </p:sp>
      <p:sp>
        <p:nvSpPr>
          <p:cNvPr id="3" name="Content Placeholder 2">
            <a:extLst>
              <a:ext uri="{FF2B5EF4-FFF2-40B4-BE49-F238E27FC236}">
                <a16:creationId xmlns:a16="http://schemas.microsoft.com/office/drawing/2014/main" id="{EDC39C0E-58F1-43A6-BDE6-53952B97CF62}"/>
              </a:ext>
            </a:extLst>
          </p:cNvPr>
          <p:cNvSpPr>
            <a:spLocks noGrp="1"/>
          </p:cNvSpPr>
          <p:nvPr>
            <p:ph idx="1"/>
          </p:nvPr>
        </p:nvSpPr>
        <p:spPr>
          <a:xfrm>
            <a:off x="318052" y="1404730"/>
            <a:ext cx="11035748" cy="5261113"/>
          </a:xfrm>
        </p:spPr>
        <p:txBody>
          <a:bodyPr>
            <a:normAutofit/>
          </a:bodyPr>
          <a:lstStyle/>
          <a:p>
            <a:r>
              <a:rPr lang="en-US" sz="2400" dirty="0">
                <a:latin typeface="Times New Roman" panose="02020603050405020304" pitchFamily="18" charset="0"/>
                <a:cs typeface="Times New Roman" panose="02020603050405020304" pitchFamily="18" charset="0"/>
              </a:rPr>
              <a:t>Book value of equity (2019)=Rs. 27855.39 </a:t>
            </a:r>
          </a:p>
          <a:p>
            <a:r>
              <a:rPr lang="en-US" sz="2400" dirty="0">
                <a:solidFill>
                  <a:srgbClr val="000000"/>
                </a:solidFill>
                <a:latin typeface="Times New Roman" panose="02020603050405020304" pitchFamily="18" charset="0"/>
                <a:cs typeface="Times New Roman" panose="02020603050405020304" pitchFamily="18" charset="0"/>
              </a:rPr>
              <a:t>Net income=</a:t>
            </a:r>
            <a:r>
              <a:rPr lang="en-US" sz="2400" dirty="0">
                <a:latin typeface="Times New Roman" panose="02020603050405020304" pitchFamily="18" charset="0"/>
                <a:cs typeface="Times New Roman" panose="02020603050405020304" pitchFamily="18" charset="0"/>
              </a:rPr>
              <a:t> Rs. 9995.92 </a:t>
            </a:r>
            <a:endParaRPr lang="en-US" sz="2400" dirty="0">
              <a:solidFill>
                <a:srgbClr val="000000"/>
              </a:solidFill>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Return on equity= 9995.92/27855.39=35.885%</a:t>
            </a:r>
          </a:p>
          <a:p>
            <a:r>
              <a:rPr lang="en-US" sz="2400" dirty="0">
                <a:latin typeface="Times New Roman" panose="02020603050405020304" pitchFamily="18" charset="0"/>
                <a:cs typeface="Times New Roman" panose="02020603050405020304" pitchFamily="18" charset="0"/>
              </a:rPr>
              <a:t>Retained amount=Rs. 1,239.73</a:t>
            </a:r>
          </a:p>
          <a:p>
            <a:r>
              <a:rPr lang="en-US" sz="2400" dirty="0">
                <a:latin typeface="Times New Roman" panose="02020603050405020304" pitchFamily="18" charset="0"/>
                <a:cs typeface="Times New Roman" panose="02020603050405020304" pitchFamily="18" charset="0"/>
              </a:rPr>
              <a:t>Retention ratio= 1,239.73/ 9995.92=12.4%</a:t>
            </a:r>
          </a:p>
          <a:p>
            <a:r>
              <a:rPr lang="en-US" sz="2400" dirty="0">
                <a:latin typeface="Times New Roman" panose="02020603050405020304" pitchFamily="18" charset="0"/>
                <a:cs typeface="Times New Roman" panose="02020603050405020304" pitchFamily="18" charset="0"/>
              </a:rPr>
              <a:t>Implied growth rate=12.4%*35.885%=4.45%</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95119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68D51-497F-4FC1-9CAF-0837180FC25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Good or Bad Growth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42000BB-7A50-4622-B56A-2F6083230C51}"/>
                  </a:ext>
                </a:extLst>
              </p:cNvPr>
              <p:cNvSpPr>
                <a:spLocks noGrp="1"/>
              </p:cNvSpPr>
              <p:nvPr>
                <p:ph idx="1"/>
              </p:nvPr>
            </p:nvSpPr>
            <p:spPr>
              <a:xfrm>
                <a:off x="464234" y="1460500"/>
                <a:ext cx="11535508" cy="5032375"/>
              </a:xfrm>
            </p:spPr>
            <p:txBody>
              <a:bodyPr>
                <a:normAutofit/>
              </a:bodyPr>
              <a:lstStyle/>
              <a:p>
                <a:r>
                  <a:rPr lang="en-US" sz="2400" dirty="0">
                    <a:latin typeface="Times New Roman" panose="02020603050405020304" pitchFamily="18" charset="0"/>
                    <a:cs typeface="Times New Roman" panose="02020603050405020304" pitchFamily="18" charset="0"/>
                  </a:rPr>
                  <a:t>Suppose you know this about Microsoft, Inc. </a:t>
                </a:r>
              </a:p>
              <a:p>
                <a:pPr lvl="1"/>
                <a:r>
                  <a:rPr lang="en-US" dirty="0">
                    <a:latin typeface="Times New Roman" panose="02020603050405020304" pitchFamily="18" charset="0"/>
                    <a:cs typeface="Times New Roman" panose="02020603050405020304" pitchFamily="18" charset="0"/>
                  </a:rPr>
                  <a:t>It is expected to earn 10% on its existing assets </a:t>
                </a:r>
              </a:p>
              <a:p>
                <a:pPr lvl="1"/>
                <a:r>
                  <a:rPr lang="en-US" dirty="0">
                    <a:latin typeface="Times New Roman" panose="02020603050405020304" pitchFamily="18" charset="0"/>
                    <a:cs typeface="Times New Roman" panose="02020603050405020304" pitchFamily="18" charset="0"/>
                  </a:rPr>
                  <a:t>Has $60 of capital per share</a:t>
                </a:r>
              </a:p>
              <a:p>
                <a:pPr lvl="1"/>
                <a:r>
                  <a:rPr lang="en-US" dirty="0">
                    <a:latin typeface="Times New Roman" panose="02020603050405020304" pitchFamily="18" charset="0"/>
                    <a:cs typeface="Times New Roman" panose="02020603050405020304" pitchFamily="18" charset="0"/>
                  </a:rPr>
                  <a:t>Expected return on stock (the cost of equity) is 12%</a:t>
                </a:r>
              </a:p>
              <a:p>
                <a:pPr lvl="1"/>
                <a:r>
                  <a:rPr lang="en-US" dirty="0">
                    <a:latin typeface="Times New Roman" panose="02020603050405020304" pitchFamily="18" charset="0"/>
                    <a:cs typeface="Times New Roman" panose="02020603050405020304" pitchFamily="18" charset="0"/>
                  </a:rPr>
                  <a:t>The firm is not planning to grow, what would the value of the stock</a:t>
                </a:r>
              </a:p>
              <a:p>
                <a:pPr lvl="1"/>
                <a:r>
                  <a:rPr lang="en-US" dirty="0">
                    <a:latin typeface="Times New Roman" panose="02020603050405020304" pitchFamily="18" charset="0"/>
                    <a:cs typeface="Times New Roman" panose="02020603050405020304" pitchFamily="18" charset="0"/>
                  </a:rPr>
                  <a:t>Return on per stock=10% * $60=$6</a:t>
                </a:r>
              </a:p>
              <a:p>
                <a:pPr lvl="1"/>
                <a:r>
                  <a:rPr lang="en-US" dirty="0">
                    <a:latin typeface="Times New Roman" panose="02020603050405020304" pitchFamily="18" charset="0"/>
                    <a:cs typeface="Times New Roman" panose="02020603050405020304" pitchFamily="18" charset="0"/>
                  </a:rPr>
                  <a:t>Value of stock=</a:t>
                </a:r>
                <a14:m>
                  <m:oMath xmlns:m="http://schemas.openxmlformats.org/officeDocument/2006/math">
                    <m:f>
                      <m:fPr>
                        <m:ctrlPr>
                          <a:rPr lang="en-US"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𝐷𝑖𝑣𝑖𝑑𝑒𝑛𝑑</m:t>
                        </m:r>
                        <m:r>
                          <a:rPr lang="en-US" b="0" i="1" smtClean="0">
                            <a:latin typeface="Cambria Math" panose="02040503050406030204" pitchFamily="18" charset="0"/>
                            <a:cs typeface="Times New Roman" panose="02020603050405020304" pitchFamily="18" charset="0"/>
                          </a:rPr>
                          <m:t> </m:t>
                        </m:r>
                      </m:num>
                      <m:den>
                        <m:sSub>
                          <m:sSubPr>
                            <m:ctrlPr>
                              <a:rPr lang="en-US"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𝐾</m:t>
                            </m:r>
                          </m:e>
                          <m:sub>
                            <m:r>
                              <a:rPr lang="en-US" b="0" i="1" smtClean="0">
                                <a:latin typeface="Cambria Math" panose="02040503050406030204" pitchFamily="18" charset="0"/>
                                <a:cs typeface="Times New Roman" panose="02020603050405020304" pitchFamily="18" charset="0"/>
                              </a:rPr>
                              <m:t>𝑒</m:t>
                            </m:r>
                          </m:sub>
                        </m:sSub>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𝑔</m:t>
                        </m:r>
                      </m:den>
                    </m:f>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6</m:t>
                        </m:r>
                      </m:num>
                      <m:den>
                        <m:r>
                          <a:rPr lang="en-US" b="0" i="1" smtClean="0">
                            <a:latin typeface="Cambria Math" panose="02040503050406030204" pitchFamily="18" charset="0"/>
                            <a:cs typeface="Times New Roman" panose="02020603050405020304" pitchFamily="18" charset="0"/>
                          </a:rPr>
                          <m:t>0.12</m:t>
                        </m:r>
                      </m:den>
                    </m:f>
                    <m:r>
                      <a:rPr lang="en-US" b="0" i="1" smtClean="0">
                        <a:latin typeface="Cambria Math" panose="02040503050406030204" pitchFamily="18" charset="0"/>
                        <a:cs typeface="Times New Roman" panose="02020603050405020304" pitchFamily="18" charset="0"/>
                      </a:rPr>
                      <m:t>=$50 </m:t>
                    </m:r>
                    <m:r>
                      <a:rPr lang="en-US" b="0" i="1" smtClean="0">
                        <a:latin typeface="Cambria Math" panose="02040503050406030204" pitchFamily="18" charset="0"/>
                        <a:cs typeface="Times New Roman" panose="02020603050405020304" pitchFamily="18" charset="0"/>
                      </a:rPr>
                      <m:t>𝑝𝑒𝑟</m:t>
                    </m:r>
                    <m:r>
                      <a:rPr lang="en-US" b="0" i="1" smtClean="0">
                        <a:latin typeface="Cambria Math" panose="02040503050406030204" pitchFamily="18" charset="0"/>
                        <a:cs typeface="Times New Roman" panose="02020603050405020304" pitchFamily="18" charset="0"/>
                      </a:rPr>
                      <m:t> </m:t>
                    </m:r>
                    <m:r>
                      <a:rPr lang="en-US" b="0" i="1" smtClean="0">
                        <a:latin typeface="Cambria Math" panose="02040503050406030204" pitchFamily="18" charset="0"/>
                        <a:cs typeface="Times New Roman" panose="02020603050405020304" pitchFamily="18" charset="0"/>
                      </a:rPr>
                      <m:t>𝑠h𝑎𝑟𝑒</m:t>
                    </m:r>
                  </m:oMath>
                </a14:m>
                <a:endParaRPr lang="en-US" dirty="0">
                  <a:latin typeface="Times New Roman" panose="02020603050405020304" pitchFamily="18" charset="0"/>
                  <a:cs typeface="Times New Roman" panose="02020603050405020304" pitchFamily="18" charset="0"/>
                </a:endParaRPr>
              </a:p>
              <a:p>
                <a:pPr lvl="1"/>
                <a:endParaRPr lang="en-US" b="0" dirty="0">
                  <a:latin typeface="Times New Roman" panose="02020603050405020304" pitchFamily="18" charset="0"/>
                  <a:cs typeface="Times New Roman" panose="02020603050405020304" pitchFamily="18" charset="0"/>
                </a:endParaRPr>
              </a:p>
              <a:p>
                <a:pPr lvl="1"/>
                <a:endParaRPr lang="en-US" b="0"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142000BB-7A50-4622-B56A-2F6083230C51}"/>
                  </a:ext>
                </a:extLst>
              </p:cNvPr>
              <p:cNvSpPr>
                <a:spLocks noGrp="1" noRot="1" noChangeAspect="1" noMove="1" noResize="1" noEditPoints="1" noAdjustHandles="1" noChangeArrowheads="1" noChangeShapeType="1" noTextEdit="1"/>
              </p:cNvSpPr>
              <p:nvPr>
                <p:ph idx="1"/>
              </p:nvPr>
            </p:nvSpPr>
            <p:spPr>
              <a:xfrm>
                <a:off x="464234" y="1460500"/>
                <a:ext cx="11535508" cy="5032375"/>
              </a:xfrm>
              <a:blipFill>
                <a:blip r:embed="rId3"/>
                <a:stretch>
                  <a:fillRect l="-687" t="-1697"/>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E5A4A8E4-7047-4560-B9A0-57FC9BD24CE9}"/>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4146538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8DB93-5D9E-486B-8E77-3DE7CA9F883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Good or Bad Growth</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50A8092-BA20-40D0-AD04-17CCA092EABC}"/>
                  </a:ext>
                </a:extLst>
              </p:cNvPr>
              <p:cNvSpPr>
                <a:spLocks noGrp="1"/>
              </p:cNvSpPr>
              <p:nvPr>
                <p:ph idx="1"/>
              </p:nvPr>
            </p:nvSpPr>
            <p:spPr/>
            <p:txBody>
              <a:bodyPr>
                <a:normAutofit/>
              </a:bodyPr>
              <a:lstStyle/>
              <a:p>
                <a:pPr lvl="1"/>
                <a:r>
                  <a:rPr lang="en-US" dirty="0">
                    <a:latin typeface="Times New Roman" panose="02020603050405020304" pitchFamily="18" charset="0"/>
                    <a:cs typeface="Times New Roman" panose="02020603050405020304" pitchFamily="18" charset="0"/>
                  </a:rPr>
                  <a:t>Assume, growth rate is 5%</a:t>
                </a:r>
              </a:p>
              <a:p>
                <a:pPr lvl="1"/>
                <a:r>
                  <a:rPr lang="en-US" dirty="0">
                    <a:latin typeface="Times New Roman" panose="02020603050405020304" pitchFamily="18" charset="0"/>
                    <a:cs typeface="Times New Roman" panose="02020603050405020304" pitchFamily="18" charset="0"/>
                  </a:rPr>
                  <a:t>How much should be reinvesting to grow 5%</a:t>
                </a:r>
              </a:p>
              <a:p>
                <a:pPr lvl="1"/>
                <a:r>
                  <a:rPr lang="en-US" dirty="0">
                    <a:latin typeface="Times New Roman" panose="02020603050405020304" pitchFamily="18" charset="0"/>
                    <a:cs typeface="Times New Roman" panose="02020603050405020304" pitchFamily="18" charset="0"/>
                  </a:rPr>
                  <a:t> Growth=retained earnings rate * ROE </a:t>
                </a:r>
              </a:p>
              <a:p>
                <a:pPr lvl="1"/>
                <a:r>
                  <a:rPr lang="en-US" dirty="0">
                    <a:latin typeface="Times New Roman" panose="02020603050405020304" pitchFamily="18" charset="0"/>
                    <a:cs typeface="Times New Roman" panose="02020603050405020304" pitchFamily="18" charset="0"/>
                  </a:rPr>
                  <a:t>5%=Retained earnings * 10%</a:t>
                </a:r>
              </a:p>
              <a:p>
                <a:pPr lvl="1"/>
                <a:r>
                  <a:rPr lang="en-US" dirty="0">
                    <a:latin typeface="Times New Roman" panose="02020603050405020304" pitchFamily="18" charset="0"/>
                    <a:cs typeface="Times New Roman" panose="02020603050405020304" pitchFamily="18" charset="0"/>
                  </a:rPr>
                  <a:t> Retained earnings rate=</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5%</m:t>
                        </m:r>
                      </m:num>
                      <m:den>
                        <m:r>
                          <a:rPr lang="en-US" i="1">
                            <a:latin typeface="Cambria Math" panose="02040503050406030204" pitchFamily="18" charset="0"/>
                            <a:cs typeface="Times New Roman" panose="02020603050405020304" pitchFamily="18" charset="0"/>
                          </a:rPr>
                          <m:t>10%</m:t>
                        </m:r>
                      </m:den>
                    </m:f>
                    <m:r>
                      <a:rPr lang="en-US" i="1">
                        <a:latin typeface="Cambria Math" panose="02040503050406030204" pitchFamily="18" charset="0"/>
                        <a:cs typeface="Times New Roman" panose="02020603050405020304" pitchFamily="18" charset="0"/>
                      </a:rPr>
                      <m:t>=50%</m:t>
                    </m:r>
                  </m:oMath>
                </a14:m>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Dividend per share=$6*50%=$3</a:t>
                </a:r>
              </a:p>
              <a:p>
                <a:pPr lvl="1"/>
                <a:r>
                  <a:rPr lang="en-US" dirty="0">
                    <a:latin typeface="Times New Roman" panose="02020603050405020304" pitchFamily="18" charset="0"/>
                    <a:cs typeface="Times New Roman" panose="02020603050405020304" pitchFamily="18" charset="0"/>
                  </a:rPr>
                  <a:t>Value of stock=</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𝐷𝑖𝑣𝑖𝑑𝑒𝑛𝑑</m:t>
                        </m:r>
                        <m:r>
                          <a:rPr lang="en-US" i="1">
                            <a:latin typeface="Cambria Math" panose="02040503050406030204" pitchFamily="18" charset="0"/>
                            <a:cs typeface="Times New Roman" panose="02020603050405020304" pitchFamily="18" charset="0"/>
                          </a:rPr>
                          <m:t> </m:t>
                        </m:r>
                        <m:r>
                          <a:rPr lang="en-US" i="1">
                            <a:latin typeface="Cambria Math" panose="02040503050406030204" pitchFamily="18" charset="0"/>
                            <a:cs typeface="Times New Roman" panose="02020603050405020304" pitchFamily="18" charset="0"/>
                          </a:rPr>
                          <m:t>𝑝𝑒𝑟</m:t>
                        </m:r>
                        <m:r>
                          <a:rPr lang="en-US" i="1">
                            <a:latin typeface="Cambria Math" panose="02040503050406030204" pitchFamily="18" charset="0"/>
                            <a:cs typeface="Times New Roman" panose="02020603050405020304" pitchFamily="18" charset="0"/>
                          </a:rPr>
                          <m:t> </m:t>
                        </m:r>
                        <m:r>
                          <a:rPr lang="en-US" i="1">
                            <a:latin typeface="Cambria Math" panose="02040503050406030204" pitchFamily="18" charset="0"/>
                            <a:cs typeface="Times New Roman" panose="02020603050405020304" pitchFamily="18" charset="0"/>
                          </a:rPr>
                          <m:t>𝑠h𝑎𝑟𝑒</m:t>
                        </m:r>
                        <m:r>
                          <a:rPr lang="en-US" i="1">
                            <a:latin typeface="Cambria Math" panose="02040503050406030204" pitchFamily="18" charset="0"/>
                            <a:cs typeface="Times New Roman" panose="02020603050405020304" pitchFamily="18" charset="0"/>
                          </a:rPr>
                          <m:t>∗</m:t>
                        </m:r>
                      </m:num>
                      <m:den>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𝐾</m:t>
                            </m:r>
                          </m:e>
                          <m:sub>
                            <m:r>
                              <a:rPr lang="en-US" i="1">
                                <a:latin typeface="Cambria Math" panose="02040503050406030204" pitchFamily="18" charset="0"/>
                                <a:cs typeface="Times New Roman" panose="02020603050405020304" pitchFamily="18" charset="0"/>
                              </a:rPr>
                              <m:t>𝑒</m:t>
                            </m:r>
                          </m:sub>
                        </m:sSub>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𝑔</m:t>
                        </m:r>
                      </m:den>
                    </m:f>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3</m:t>
                        </m:r>
                      </m:num>
                      <m:den>
                        <m:r>
                          <a:rPr lang="en-US" i="1">
                            <a:latin typeface="Cambria Math" panose="02040503050406030204" pitchFamily="18" charset="0"/>
                            <a:cs typeface="Times New Roman" panose="02020603050405020304" pitchFamily="18" charset="0"/>
                          </a:rPr>
                          <m:t>0.12−0.05</m:t>
                        </m:r>
                      </m:den>
                    </m:f>
                    <m:r>
                      <a:rPr lang="en-US" i="1">
                        <a:latin typeface="Cambria Math" panose="02040503050406030204" pitchFamily="18" charset="0"/>
                        <a:cs typeface="Times New Roman" panose="02020603050405020304" pitchFamily="18" charset="0"/>
                      </a:rPr>
                      <m:t>=$42.85 </m:t>
                    </m:r>
                    <m:r>
                      <a:rPr lang="en-US" i="1">
                        <a:latin typeface="Cambria Math" panose="02040503050406030204" pitchFamily="18" charset="0"/>
                        <a:cs typeface="Times New Roman" panose="02020603050405020304" pitchFamily="18" charset="0"/>
                      </a:rPr>
                      <m:t>𝑝𝑒𝑟</m:t>
                    </m:r>
                    <m:r>
                      <a:rPr lang="en-US" i="1">
                        <a:latin typeface="Cambria Math" panose="02040503050406030204" pitchFamily="18" charset="0"/>
                        <a:cs typeface="Times New Roman" panose="02020603050405020304" pitchFamily="18" charset="0"/>
                      </a:rPr>
                      <m:t> </m:t>
                    </m:r>
                    <m:r>
                      <a:rPr lang="en-US" i="1">
                        <a:latin typeface="Cambria Math" panose="02040503050406030204" pitchFamily="18" charset="0"/>
                        <a:cs typeface="Times New Roman" panose="02020603050405020304" pitchFamily="18" charset="0"/>
                      </a:rPr>
                      <m:t>𝑠h𝑎𝑟𝑒</m:t>
                    </m:r>
                  </m:oMath>
                </a14:m>
                <a:endParaRPr lang="en-US"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350A8092-BA20-40D0-AD04-17CCA092EABC}"/>
                  </a:ext>
                </a:extLst>
              </p:cNvPr>
              <p:cNvSpPr>
                <a:spLocks noGrp="1" noRot="1" noChangeAspect="1" noMove="1" noResize="1" noEditPoints="1" noAdjustHandles="1" noChangeArrowheads="1" noChangeShapeType="1" noTextEdit="1"/>
              </p:cNvSpPr>
              <p:nvPr>
                <p:ph idx="1"/>
              </p:nvPr>
            </p:nvSpPr>
            <p:spPr>
              <a:blipFill>
                <a:blip r:embed="rId2"/>
                <a:stretch>
                  <a:fillRect t="-196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A6CCDEE0-797E-4C72-8EBC-C1EC4E55E62A}"/>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3719140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0F2D3-8FD9-400B-B65A-0B32287872A8}"/>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600" kern="1200" dirty="0">
                <a:solidFill>
                  <a:schemeClr val="tx1"/>
                </a:solidFill>
                <a:latin typeface="Times New Roman" panose="02020603050405020304" pitchFamily="18" charset="0"/>
                <a:cs typeface="Times New Roman" panose="02020603050405020304" pitchFamily="18" charset="0"/>
              </a:rPr>
              <a:t>Case 1: Good growth-: ROE&gt; Cost of equity</a:t>
            </a:r>
          </a:p>
        </p:txBody>
      </p:sp>
      <p:graphicFrame>
        <p:nvGraphicFramePr>
          <p:cNvPr id="3" name="Table 2">
            <a:extLst>
              <a:ext uri="{FF2B5EF4-FFF2-40B4-BE49-F238E27FC236}">
                <a16:creationId xmlns:a16="http://schemas.microsoft.com/office/drawing/2014/main" id="{CE726603-50D5-455F-ABFB-CC79B7939D72}"/>
              </a:ext>
            </a:extLst>
          </p:cNvPr>
          <p:cNvGraphicFramePr>
            <a:graphicFrameLocks noGrp="1"/>
          </p:cNvGraphicFramePr>
          <p:nvPr/>
        </p:nvGraphicFramePr>
        <p:xfrm>
          <a:off x="569626" y="1825626"/>
          <a:ext cx="11167672" cy="4351345"/>
        </p:xfrm>
        <a:graphic>
          <a:graphicData uri="http://schemas.openxmlformats.org/drawingml/2006/table">
            <a:tbl>
              <a:tblPr firstRow="1" bandRow="1">
                <a:tableStyleId>{5940675A-B579-460E-94D1-54222C63F5DA}</a:tableStyleId>
              </a:tblPr>
              <a:tblGrid>
                <a:gridCol w="1563718">
                  <a:extLst>
                    <a:ext uri="{9D8B030D-6E8A-4147-A177-3AD203B41FA5}">
                      <a16:colId xmlns:a16="http://schemas.microsoft.com/office/drawing/2014/main" val="673272927"/>
                    </a:ext>
                  </a:extLst>
                </a:gridCol>
                <a:gridCol w="1329241">
                  <a:extLst>
                    <a:ext uri="{9D8B030D-6E8A-4147-A177-3AD203B41FA5}">
                      <a16:colId xmlns:a16="http://schemas.microsoft.com/office/drawing/2014/main" val="583592355"/>
                    </a:ext>
                  </a:extLst>
                </a:gridCol>
                <a:gridCol w="1608242">
                  <a:extLst>
                    <a:ext uri="{9D8B030D-6E8A-4147-A177-3AD203B41FA5}">
                      <a16:colId xmlns:a16="http://schemas.microsoft.com/office/drawing/2014/main" val="2866244064"/>
                    </a:ext>
                  </a:extLst>
                </a:gridCol>
                <a:gridCol w="1278104">
                  <a:extLst>
                    <a:ext uri="{9D8B030D-6E8A-4147-A177-3AD203B41FA5}">
                      <a16:colId xmlns:a16="http://schemas.microsoft.com/office/drawing/2014/main" val="2813185291"/>
                    </a:ext>
                  </a:extLst>
                </a:gridCol>
                <a:gridCol w="1278104">
                  <a:extLst>
                    <a:ext uri="{9D8B030D-6E8A-4147-A177-3AD203B41FA5}">
                      <a16:colId xmlns:a16="http://schemas.microsoft.com/office/drawing/2014/main" val="3901289598"/>
                    </a:ext>
                  </a:extLst>
                </a:gridCol>
                <a:gridCol w="1329241">
                  <a:extLst>
                    <a:ext uri="{9D8B030D-6E8A-4147-A177-3AD203B41FA5}">
                      <a16:colId xmlns:a16="http://schemas.microsoft.com/office/drawing/2014/main" val="4035756415"/>
                    </a:ext>
                  </a:extLst>
                </a:gridCol>
                <a:gridCol w="1354166">
                  <a:extLst>
                    <a:ext uri="{9D8B030D-6E8A-4147-A177-3AD203B41FA5}">
                      <a16:colId xmlns:a16="http://schemas.microsoft.com/office/drawing/2014/main" val="1834205383"/>
                    </a:ext>
                  </a:extLst>
                </a:gridCol>
                <a:gridCol w="1426856">
                  <a:extLst>
                    <a:ext uri="{9D8B030D-6E8A-4147-A177-3AD203B41FA5}">
                      <a16:colId xmlns:a16="http://schemas.microsoft.com/office/drawing/2014/main" val="782576678"/>
                    </a:ext>
                  </a:extLst>
                </a:gridCol>
              </a:tblGrid>
              <a:tr h="658855">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Expected EPS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DPR</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Retention ratio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Ke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ROE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Growth rate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Dividend Amount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Equity Value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448321185"/>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90%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9.90%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10000.00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313752054"/>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80%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8.80%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1666.67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931699418"/>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7.70%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1304.35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3142420219"/>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6.60%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1176.47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1048333822"/>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5.50%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1111.11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704463494"/>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4.40%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1071.43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771976054"/>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3.30%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1044.78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3800968288"/>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80%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2.20%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80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1025.64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578666315"/>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90%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90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1011.24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3572821395"/>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0.00%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1000.00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471766623"/>
                  </a:ext>
                </a:extLst>
              </a:tr>
            </a:tbl>
          </a:graphicData>
        </a:graphic>
      </p:graphicFrame>
      <p:sp>
        <p:nvSpPr>
          <p:cNvPr id="4" name="Footer Placeholder 3">
            <a:extLst>
              <a:ext uri="{FF2B5EF4-FFF2-40B4-BE49-F238E27FC236}">
                <a16:creationId xmlns:a16="http://schemas.microsoft.com/office/drawing/2014/main" id="{BDC811D0-808F-4504-8899-C7B32A4A4827}"/>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5668839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704A3-1B18-43A5-B423-57AFC5C6EB74}"/>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600" kern="1200" dirty="0">
                <a:solidFill>
                  <a:schemeClr val="tx1"/>
                </a:solidFill>
                <a:latin typeface="Times New Roman" panose="02020603050405020304" pitchFamily="18" charset="0"/>
                <a:cs typeface="Times New Roman" panose="02020603050405020304" pitchFamily="18" charset="0"/>
              </a:rPr>
              <a:t>Case </a:t>
            </a:r>
            <a:r>
              <a:rPr lang="en-US" sz="3600" dirty="0">
                <a:latin typeface="Times New Roman" panose="02020603050405020304" pitchFamily="18" charset="0"/>
                <a:cs typeface="Times New Roman" panose="02020603050405020304" pitchFamily="18" charset="0"/>
              </a:rPr>
              <a:t>2: Bad growth :- </a:t>
            </a:r>
            <a:r>
              <a:rPr lang="en-US" sz="3600" kern="1200" dirty="0">
                <a:solidFill>
                  <a:schemeClr val="tx1"/>
                </a:solidFill>
                <a:latin typeface="Times New Roman" panose="02020603050405020304" pitchFamily="18" charset="0"/>
                <a:cs typeface="Times New Roman" panose="02020603050405020304" pitchFamily="18" charset="0"/>
              </a:rPr>
              <a:t>Cost of equity&gt;ROE</a:t>
            </a:r>
          </a:p>
        </p:txBody>
      </p:sp>
      <p:graphicFrame>
        <p:nvGraphicFramePr>
          <p:cNvPr id="5" name="Content Placeholder 4">
            <a:extLst>
              <a:ext uri="{FF2B5EF4-FFF2-40B4-BE49-F238E27FC236}">
                <a16:creationId xmlns:a16="http://schemas.microsoft.com/office/drawing/2014/main" id="{156AE6DD-D571-4601-A9D9-DF6F16F434EC}"/>
              </a:ext>
            </a:extLst>
          </p:cNvPr>
          <p:cNvGraphicFramePr>
            <a:graphicFrameLocks noGrp="1"/>
          </p:cNvGraphicFramePr>
          <p:nvPr>
            <p:ph idx="1"/>
          </p:nvPr>
        </p:nvGraphicFramePr>
        <p:xfrm>
          <a:off x="838200" y="1825626"/>
          <a:ext cx="10739512" cy="4351345"/>
        </p:xfrm>
        <a:graphic>
          <a:graphicData uri="http://schemas.openxmlformats.org/drawingml/2006/table">
            <a:tbl>
              <a:tblPr firstRow="1" bandRow="1">
                <a:tableStyleId>{5940675A-B579-460E-94D1-54222C63F5DA}</a:tableStyleId>
              </a:tblPr>
              <a:tblGrid>
                <a:gridCol w="1383289">
                  <a:extLst>
                    <a:ext uri="{9D8B030D-6E8A-4147-A177-3AD203B41FA5}">
                      <a16:colId xmlns:a16="http://schemas.microsoft.com/office/drawing/2014/main" val="1342724355"/>
                    </a:ext>
                  </a:extLst>
                </a:gridCol>
                <a:gridCol w="1320693">
                  <a:extLst>
                    <a:ext uri="{9D8B030D-6E8A-4147-A177-3AD203B41FA5}">
                      <a16:colId xmlns:a16="http://schemas.microsoft.com/office/drawing/2014/main" val="2823104794"/>
                    </a:ext>
                  </a:extLst>
                </a:gridCol>
                <a:gridCol w="1531178">
                  <a:extLst>
                    <a:ext uri="{9D8B030D-6E8A-4147-A177-3AD203B41FA5}">
                      <a16:colId xmlns:a16="http://schemas.microsoft.com/office/drawing/2014/main" val="1613497774"/>
                    </a:ext>
                  </a:extLst>
                </a:gridCol>
                <a:gridCol w="1269885">
                  <a:extLst>
                    <a:ext uri="{9D8B030D-6E8A-4147-A177-3AD203B41FA5}">
                      <a16:colId xmlns:a16="http://schemas.microsoft.com/office/drawing/2014/main" val="2778487078"/>
                    </a:ext>
                  </a:extLst>
                </a:gridCol>
                <a:gridCol w="1247625">
                  <a:extLst>
                    <a:ext uri="{9D8B030D-6E8A-4147-A177-3AD203B41FA5}">
                      <a16:colId xmlns:a16="http://schemas.microsoft.com/office/drawing/2014/main" val="1164712703"/>
                    </a:ext>
                  </a:extLst>
                </a:gridCol>
                <a:gridCol w="1320693">
                  <a:extLst>
                    <a:ext uri="{9D8B030D-6E8A-4147-A177-3AD203B41FA5}">
                      <a16:colId xmlns:a16="http://schemas.microsoft.com/office/drawing/2014/main" val="1590729087"/>
                    </a:ext>
                  </a:extLst>
                </a:gridCol>
                <a:gridCol w="1345456">
                  <a:extLst>
                    <a:ext uri="{9D8B030D-6E8A-4147-A177-3AD203B41FA5}">
                      <a16:colId xmlns:a16="http://schemas.microsoft.com/office/drawing/2014/main" val="2704516030"/>
                    </a:ext>
                  </a:extLst>
                </a:gridCol>
                <a:gridCol w="1320693">
                  <a:extLst>
                    <a:ext uri="{9D8B030D-6E8A-4147-A177-3AD203B41FA5}">
                      <a16:colId xmlns:a16="http://schemas.microsoft.com/office/drawing/2014/main" val="2287012965"/>
                    </a:ext>
                  </a:extLst>
                </a:gridCol>
              </a:tblGrid>
              <a:tr h="658855">
                <a:tc>
                  <a:txBody>
                    <a:bodyPr/>
                    <a:lstStyle/>
                    <a:p>
                      <a:pPr algn="ctr" rtl="0" fontAlgn="b"/>
                      <a:r>
                        <a:rPr lang="en-US" sz="1900" u="none" strike="noStrike" dirty="0">
                          <a:effectLst/>
                        </a:rPr>
                        <a:t>Expected EPS</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DPR</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800" u="none" strike="noStrike" dirty="0">
                          <a:effectLst/>
                        </a:rPr>
                        <a:t>Retention ratio</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1900" u="none" strike="noStrike" dirty="0">
                          <a:effectLst/>
                        </a:rPr>
                        <a:t>Ke</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ROE</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Growth rate</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Dividend Amount</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Equity Value</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3637060317"/>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526.32</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2975219554"/>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20%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7.20%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20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714.29</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3370100791"/>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30%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6.30%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30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810.81</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1258407154"/>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40%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60%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5.40%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40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869.57</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4950686"/>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4.50%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909.09</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125124858"/>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60%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40%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3.60%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60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937.50</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3262882106"/>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30%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2.70%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958.90</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1525311372"/>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20%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1.80%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975.61</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1352801431"/>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0.90%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989.01</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3407338629"/>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0.00%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1000.00</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966322204"/>
                  </a:ext>
                </a:extLst>
              </a:tr>
            </a:tbl>
          </a:graphicData>
        </a:graphic>
      </p:graphicFrame>
      <p:sp>
        <p:nvSpPr>
          <p:cNvPr id="3" name="Footer Placeholder 2">
            <a:extLst>
              <a:ext uri="{FF2B5EF4-FFF2-40B4-BE49-F238E27FC236}">
                <a16:creationId xmlns:a16="http://schemas.microsoft.com/office/drawing/2014/main" id="{5259FC37-5560-4E32-9DAC-15AF1D0867D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1592885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FE87A-70FE-48B7-90DF-E99240DB34FA}"/>
              </a:ext>
            </a:extLst>
          </p:cNvPr>
          <p:cNvSpPr>
            <a:spLocks noGrp="1"/>
          </p:cNvSpPr>
          <p:nvPr>
            <p:ph type="title"/>
          </p:nvPr>
        </p:nvSpPr>
        <p:spPr>
          <a:xfrm>
            <a:off x="838200" y="365125"/>
            <a:ext cx="10515600" cy="1325563"/>
          </a:xfrm>
        </p:spPr>
        <p:txBody>
          <a:bodyPr vert="horz" lIns="91440" tIns="45720" rIns="91440" bIns="45720" rtlCol="0">
            <a:normAutofit/>
          </a:bodyPr>
          <a:lstStyle/>
          <a:p>
            <a:r>
              <a:rPr lang="en-US" sz="3600" kern="1200" dirty="0">
                <a:latin typeface="Times New Roman" panose="02020603050405020304" pitchFamily="18" charset="0"/>
                <a:cs typeface="Times New Roman" panose="02020603050405020304" pitchFamily="18" charset="0"/>
              </a:rPr>
              <a:t>Case 3: Who cares:- Cost of equity= ROE</a:t>
            </a:r>
          </a:p>
        </p:txBody>
      </p:sp>
      <p:graphicFrame>
        <p:nvGraphicFramePr>
          <p:cNvPr id="6" name="Content Placeholder 5">
            <a:extLst>
              <a:ext uri="{FF2B5EF4-FFF2-40B4-BE49-F238E27FC236}">
                <a16:creationId xmlns:a16="http://schemas.microsoft.com/office/drawing/2014/main" id="{F85112A5-284B-4FAD-90D6-A79CDDA8B189}"/>
              </a:ext>
            </a:extLst>
          </p:cNvPr>
          <p:cNvGraphicFramePr>
            <a:graphicFrameLocks noGrp="1"/>
          </p:cNvGraphicFramePr>
          <p:nvPr>
            <p:ph idx="1"/>
          </p:nvPr>
        </p:nvGraphicFramePr>
        <p:xfrm>
          <a:off x="506437" y="1825625"/>
          <a:ext cx="10847362" cy="4351343"/>
        </p:xfrm>
        <a:graphic>
          <a:graphicData uri="http://schemas.openxmlformats.org/drawingml/2006/table">
            <a:tbl>
              <a:tblPr firstRow="1" bandRow="1">
                <a:tableStyleId>{5940675A-B579-460E-94D1-54222C63F5DA}</a:tableStyleId>
              </a:tblPr>
              <a:tblGrid>
                <a:gridCol w="1422425">
                  <a:extLst>
                    <a:ext uri="{9D8B030D-6E8A-4147-A177-3AD203B41FA5}">
                      <a16:colId xmlns:a16="http://schemas.microsoft.com/office/drawing/2014/main" val="877286226"/>
                    </a:ext>
                  </a:extLst>
                </a:gridCol>
                <a:gridCol w="1358059">
                  <a:extLst>
                    <a:ext uri="{9D8B030D-6E8A-4147-A177-3AD203B41FA5}">
                      <a16:colId xmlns:a16="http://schemas.microsoft.com/office/drawing/2014/main" val="3202010151"/>
                    </a:ext>
                  </a:extLst>
                </a:gridCol>
                <a:gridCol w="1576188">
                  <a:extLst>
                    <a:ext uri="{9D8B030D-6E8A-4147-A177-3AD203B41FA5}">
                      <a16:colId xmlns:a16="http://schemas.microsoft.com/office/drawing/2014/main" val="3237167852"/>
                    </a:ext>
                  </a:extLst>
                </a:gridCol>
                <a:gridCol w="1195525">
                  <a:extLst>
                    <a:ext uri="{9D8B030D-6E8A-4147-A177-3AD203B41FA5}">
                      <a16:colId xmlns:a16="http://schemas.microsoft.com/office/drawing/2014/main" val="3539361346"/>
                    </a:ext>
                  </a:extLst>
                </a:gridCol>
                <a:gridCol w="1195525">
                  <a:extLst>
                    <a:ext uri="{9D8B030D-6E8A-4147-A177-3AD203B41FA5}">
                      <a16:colId xmlns:a16="http://schemas.microsoft.com/office/drawing/2014/main" val="3316960879"/>
                    </a:ext>
                  </a:extLst>
                </a:gridCol>
                <a:gridCol w="1358059">
                  <a:extLst>
                    <a:ext uri="{9D8B030D-6E8A-4147-A177-3AD203B41FA5}">
                      <a16:colId xmlns:a16="http://schemas.microsoft.com/office/drawing/2014/main" val="553169704"/>
                    </a:ext>
                  </a:extLst>
                </a:gridCol>
                <a:gridCol w="1383522">
                  <a:extLst>
                    <a:ext uri="{9D8B030D-6E8A-4147-A177-3AD203B41FA5}">
                      <a16:colId xmlns:a16="http://schemas.microsoft.com/office/drawing/2014/main" val="3143680682"/>
                    </a:ext>
                  </a:extLst>
                </a:gridCol>
                <a:gridCol w="1358059">
                  <a:extLst>
                    <a:ext uri="{9D8B030D-6E8A-4147-A177-3AD203B41FA5}">
                      <a16:colId xmlns:a16="http://schemas.microsoft.com/office/drawing/2014/main" val="3188230853"/>
                    </a:ext>
                  </a:extLst>
                </a:gridCol>
              </a:tblGrid>
              <a:tr h="705223">
                <a:tc>
                  <a:txBody>
                    <a:bodyPr/>
                    <a:lstStyle/>
                    <a:p>
                      <a:pPr algn="ctr" rtl="0" fontAlgn="b"/>
                      <a:r>
                        <a:rPr lang="en-US" sz="2000" u="none" strike="noStrike" dirty="0">
                          <a:effectLst/>
                        </a:rPr>
                        <a:t>Expected EPS</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DPR</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100" u="none" strike="noStrike" dirty="0">
                          <a:effectLst/>
                        </a:rPr>
                        <a:t>Retention ratio</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513" marR="17513" marT="17513" marB="0" anchor="b"/>
                </a:tc>
                <a:tc>
                  <a:txBody>
                    <a:bodyPr/>
                    <a:lstStyle/>
                    <a:p>
                      <a:pPr algn="ctr" rtl="0" fontAlgn="b"/>
                      <a:r>
                        <a:rPr lang="en-US" sz="2000" u="none" strike="noStrike" dirty="0">
                          <a:effectLst/>
                        </a:rPr>
                        <a:t>Ke</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ROE</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Growth rate</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Dividend Amount</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Equity Value</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1766673886"/>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90%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9.00%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953659600"/>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20%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80%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8.00%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20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4255893305"/>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30%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70%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7.00%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30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538498841"/>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40%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60%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6.00%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40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1693203100"/>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50%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50%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5.00%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50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742582825"/>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60%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40%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4.00%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60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862321181"/>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70%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30%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3.00%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70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154626149"/>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80%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20%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2.00%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80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277179023"/>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90%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90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3055317682"/>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0.00%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4098505633"/>
                  </a:ext>
                </a:extLst>
              </a:tr>
            </a:tbl>
          </a:graphicData>
        </a:graphic>
      </p:graphicFrame>
      <p:sp>
        <p:nvSpPr>
          <p:cNvPr id="3" name="Footer Placeholder 2">
            <a:extLst>
              <a:ext uri="{FF2B5EF4-FFF2-40B4-BE49-F238E27FC236}">
                <a16:creationId xmlns:a16="http://schemas.microsoft.com/office/drawing/2014/main" id="{0D093C05-6F8A-41C0-B0E4-F54BAAA32483}"/>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4152344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2A967-702E-4BAB-BA45-3A40C8390EB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Value of high growth stocks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D78024-9BAF-4E48-9341-C25B3E2FFCB1}"/>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CheckMate forecasts that its dividend will grow at 20% per year for the next four years before settling down at a constant 8% forever.  Dividend (current year,2019) = Rs 12;  Expected rate of return (cost of equity) = 15%. What is the value of the stock now?</a:t>
                </a: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Value of stock=</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14.40</m:t>
                        </m:r>
                      </m:num>
                      <m:den>
                        <m:r>
                          <a:rPr lang="en-US" sz="2400" b="0" i="1" smtClean="0">
                            <a:latin typeface="Cambria Math" panose="02040503050406030204" pitchFamily="18" charset="0"/>
                            <a:cs typeface="Times New Roman" panose="02020603050405020304" pitchFamily="18" charset="0"/>
                          </a:rPr>
                          <m:t>(1+15%)</m:t>
                        </m:r>
                      </m:den>
                    </m:f>
                    <m:r>
                      <a:rPr lang="en-US" sz="2400" b="0" i="1" smtClean="0">
                        <a:latin typeface="Cambria Math" panose="02040503050406030204" pitchFamily="18" charset="0"/>
                        <a:cs typeface="Times New Roman" panose="02020603050405020304" pitchFamily="18" charset="0"/>
                      </a:rPr>
                      <m:t>+</m:t>
                    </m:r>
                    <m:f>
                      <m:fPr>
                        <m:ctrlPr>
                          <a:rPr lang="en-US" sz="2400" i="1">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17.28</m:t>
                        </m:r>
                      </m:num>
                      <m:den>
                        <m:sSup>
                          <m:sSupPr>
                            <m:ctrlPr>
                              <a:rPr lang="en-US" sz="2400" i="1" smtClean="0">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(1+15%)</m:t>
                            </m:r>
                          </m:e>
                          <m:sup>
                            <m:r>
                              <a:rPr lang="en-US" sz="2400" b="0" i="1" smtClean="0">
                                <a:latin typeface="Cambria Math" panose="02040503050406030204" pitchFamily="18" charset="0"/>
                                <a:cs typeface="Times New Roman" panose="02020603050405020304" pitchFamily="18" charset="0"/>
                              </a:rPr>
                              <m:t>2</m:t>
                            </m:r>
                          </m:sup>
                        </m:sSup>
                      </m:den>
                    </m:f>
                    <m:r>
                      <a:rPr lang="en-US" sz="2400" b="0" i="1" smtClean="0">
                        <a:latin typeface="Cambria Math" panose="02040503050406030204" pitchFamily="18" charset="0"/>
                        <a:cs typeface="Times New Roman" panose="02020603050405020304" pitchFamily="18" charset="0"/>
                      </a:rPr>
                      <m:t>+</m:t>
                    </m:r>
                    <m:f>
                      <m:fPr>
                        <m:ctrlPr>
                          <a:rPr lang="en-US" sz="2400" i="1">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20.74</m:t>
                        </m:r>
                      </m:num>
                      <m:den>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(1+15%)</m:t>
                            </m:r>
                          </m:e>
                          <m:sup>
                            <m:r>
                              <a:rPr lang="en-US" sz="2400" b="0" i="1" smtClean="0">
                                <a:latin typeface="Cambria Math" panose="02040503050406030204" pitchFamily="18" charset="0"/>
                                <a:cs typeface="Times New Roman" panose="02020603050405020304" pitchFamily="18" charset="0"/>
                              </a:rPr>
                              <m:t>3</m:t>
                            </m:r>
                          </m:sup>
                        </m:sSup>
                      </m:den>
                    </m:f>
                    <m:r>
                      <a:rPr lang="en-US" sz="2400" b="0" i="1" smtClean="0">
                        <a:latin typeface="Cambria Math" panose="02040503050406030204" pitchFamily="18" charset="0"/>
                        <a:cs typeface="Times New Roman" panose="02020603050405020304" pitchFamily="18" charset="0"/>
                      </a:rPr>
                      <m:t>+</m:t>
                    </m:r>
                    <m:f>
                      <m:fPr>
                        <m:ctrlPr>
                          <a:rPr lang="en-US" sz="2400" i="1">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24.88</m:t>
                        </m:r>
                      </m:num>
                      <m:den>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(1+15%)</m:t>
                            </m:r>
                          </m:e>
                          <m:sup>
                            <m:r>
                              <a:rPr lang="en-US" sz="2400" b="0" i="1" smtClean="0">
                                <a:latin typeface="Cambria Math" panose="02040503050406030204" pitchFamily="18" charset="0"/>
                                <a:cs typeface="Times New Roman" panose="02020603050405020304" pitchFamily="18" charset="0"/>
                              </a:rPr>
                              <m:t>4</m:t>
                            </m:r>
                          </m:sup>
                        </m:sSup>
                      </m:den>
                    </m:f>
                    <m:r>
                      <a:rPr lang="en-US" sz="2400" b="0" i="1" smtClean="0">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26.87</m:t>
                        </m:r>
                      </m:num>
                      <m:den>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(1+15%)</m:t>
                            </m:r>
                          </m:e>
                          <m:sup>
                            <m:r>
                              <a:rPr lang="en-US" sz="2400" i="1">
                                <a:latin typeface="Cambria Math" panose="02040503050406030204" pitchFamily="18" charset="0"/>
                                <a:cs typeface="Times New Roman" panose="02020603050405020304" pitchFamily="18" charset="0"/>
                              </a:rPr>
                              <m:t>4</m:t>
                            </m:r>
                          </m:sup>
                        </m:sSup>
                        <m:r>
                          <a:rPr lang="en-US" sz="2400" b="0" i="1" smtClean="0">
                            <a:latin typeface="Cambria Math" panose="02040503050406030204" pitchFamily="18" charset="0"/>
                            <a:cs typeface="Times New Roman" panose="02020603050405020304" pitchFamily="18" charset="0"/>
                          </a:rPr>
                          <m:t>∗(15%−8%)</m:t>
                        </m:r>
                      </m:den>
                    </m:f>
                    <m:r>
                      <a:rPr lang="en-US" sz="2400" b="0" i="1" smtClean="0">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 $276.42 </a:t>
                </a:r>
              </a:p>
            </p:txBody>
          </p:sp>
        </mc:Choice>
        <mc:Fallback xmlns="">
          <p:sp>
            <p:nvSpPr>
              <p:cNvPr id="3" name="Content Placeholder 2">
                <a:extLst>
                  <a:ext uri="{FF2B5EF4-FFF2-40B4-BE49-F238E27FC236}">
                    <a16:creationId xmlns:a16="http://schemas.microsoft.com/office/drawing/2014/main" id="{7BD78024-9BAF-4E48-9341-C25B3E2FFCB1}"/>
                  </a:ext>
                </a:extLst>
              </p:cNvPr>
              <p:cNvSpPr>
                <a:spLocks noGrp="1" noRot="1" noChangeAspect="1" noMove="1" noResize="1" noEditPoints="1" noAdjustHandles="1" noChangeArrowheads="1" noChangeShapeType="1" noTextEdit="1"/>
              </p:cNvSpPr>
              <p:nvPr>
                <p:ph idx="1"/>
              </p:nvPr>
            </p:nvSpPr>
            <p:spPr>
              <a:blipFill>
                <a:blip r:embed="rId2"/>
                <a:stretch>
                  <a:fillRect l="-812" t="-1961" r="-870"/>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BBCECFFA-53E8-4761-A744-296E546F9E4E}"/>
              </a:ext>
            </a:extLst>
          </p:cNvPr>
          <p:cNvSpPr>
            <a:spLocks noGrp="1"/>
          </p:cNvSpPr>
          <p:nvPr>
            <p:ph type="ftr" sz="quarter" idx="11"/>
          </p:nvPr>
        </p:nvSpPr>
        <p:spPr/>
        <p:txBody>
          <a:bodyPr/>
          <a:lstStyle/>
          <a:p>
            <a:r>
              <a:rPr lang="en-US" dirty="0"/>
              <a:t>Yogesh Chauhan, IIM Raipur</a:t>
            </a:r>
          </a:p>
        </p:txBody>
      </p:sp>
      <p:graphicFrame>
        <p:nvGraphicFramePr>
          <p:cNvPr id="7" name="Table 6">
            <a:extLst>
              <a:ext uri="{FF2B5EF4-FFF2-40B4-BE49-F238E27FC236}">
                <a16:creationId xmlns:a16="http://schemas.microsoft.com/office/drawing/2014/main" id="{E2536E83-FDC2-4433-9ED0-9963413CECA5}"/>
              </a:ext>
            </a:extLst>
          </p:cNvPr>
          <p:cNvGraphicFramePr>
            <a:graphicFrameLocks noGrp="1"/>
          </p:cNvGraphicFramePr>
          <p:nvPr/>
        </p:nvGraphicFramePr>
        <p:xfrm>
          <a:off x="2338166" y="3429000"/>
          <a:ext cx="7931250" cy="750570"/>
        </p:xfrm>
        <a:graphic>
          <a:graphicData uri="http://schemas.openxmlformats.org/drawingml/2006/table">
            <a:tbl>
              <a:tblPr>
                <a:tableStyleId>{5940675A-B579-460E-94D1-54222C63F5DA}</a:tableStyleId>
              </a:tblPr>
              <a:tblGrid>
                <a:gridCol w="3517680">
                  <a:extLst>
                    <a:ext uri="{9D8B030D-6E8A-4147-A177-3AD203B41FA5}">
                      <a16:colId xmlns:a16="http://schemas.microsoft.com/office/drawing/2014/main" val="1358073027"/>
                    </a:ext>
                  </a:extLst>
                </a:gridCol>
                <a:gridCol w="882714">
                  <a:extLst>
                    <a:ext uri="{9D8B030D-6E8A-4147-A177-3AD203B41FA5}">
                      <a16:colId xmlns:a16="http://schemas.microsoft.com/office/drawing/2014/main" val="2119190416"/>
                    </a:ext>
                  </a:extLst>
                </a:gridCol>
                <a:gridCol w="882714">
                  <a:extLst>
                    <a:ext uri="{9D8B030D-6E8A-4147-A177-3AD203B41FA5}">
                      <a16:colId xmlns:a16="http://schemas.microsoft.com/office/drawing/2014/main" val="831193042"/>
                    </a:ext>
                  </a:extLst>
                </a:gridCol>
                <a:gridCol w="882714">
                  <a:extLst>
                    <a:ext uri="{9D8B030D-6E8A-4147-A177-3AD203B41FA5}">
                      <a16:colId xmlns:a16="http://schemas.microsoft.com/office/drawing/2014/main" val="111379168"/>
                    </a:ext>
                  </a:extLst>
                </a:gridCol>
                <a:gridCol w="882714">
                  <a:extLst>
                    <a:ext uri="{9D8B030D-6E8A-4147-A177-3AD203B41FA5}">
                      <a16:colId xmlns:a16="http://schemas.microsoft.com/office/drawing/2014/main" val="2087488116"/>
                    </a:ext>
                  </a:extLst>
                </a:gridCol>
                <a:gridCol w="882714">
                  <a:extLst>
                    <a:ext uri="{9D8B030D-6E8A-4147-A177-3AD203B41FA5}">
                      <a16:colId xmlns:a16="http://schemas.microsoft.com/office/drawing/2014/main" val="842967569"/>
                    </a:ext>
                  </a:extLst>
                </a:gridCol>
              </a:tblGrid>
              <a:tr h="200025">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692699544"/>
                  </a:ext>
                </a:extLst>
              </a:tr>
              <a:tr h="200025">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Dividend amount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12.00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14.40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17.28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20.74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24.88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80631955"/>
                  </a:ext>
                </a:extLst>
              </a:tr>
            </a:tbl>
          </a:graphicData>
        </a:graphic>
      </p:graphicFrame>
    </p:spTree>
    <p:extLst>
      <p:ext uri="{BB962C8B-B14F-4D97-AF65-F5344CB8AC3E}">
        <p14:creationId xmlns:p14="http://schemas.microsoft.com/office/powerpoint/2010/main" val="1400365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3594</Words>
  <Application>Microsoft Office PowerPoint</Application>
  <PresentationFormat>Widescreen</PresentationFormat>
  <Paragraphs>965</Paragraphs>
  <Slides>40</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Calibri</vt:lpstr>
      <vt:lpstr>Calibri Light</vt:lpstr>
      <vt:lpstr>Cambria Math</vt:lpstr>
      <vt:lpstr>LabGrotesque</vt:lpstr>
      <vt:lpstr>Times New Roman</vt:lpstr>
      <vt:lpstr>Office Theme</vt:lpstr>
      <vt:lpstr>Valuing Bonds</vt:lpstr>
      <vt:lpstr>Valuing Bonds</vt:lpstr>
      <vt:lpstr>Indian bond market</vt:lpstr>
      <vt:lpstr>Indian Bond market</vt:lpstr>
      <vt:lpstr>Bond valuation</vt:lpstr>
      <vt:lpstr>Credit rating…</vt:lpstr>
      <vt:lpstr>Corporate bond Yield </vt:lpstr>
      <vt:lpstr>Bond valuation</vt:lpstr>
      <vt:lpstr>Relationship between interest rate and bond price</vt:lpstr>
      <vt:lpstr>Bond yield </vt:lpstr>
      <vt:lpstr>Yield misconception </vt:lpstr>
      <vt:lpstr>Yield curve </vt:lpstr>
      <vt:lpstr>Zero coupon bond yield curve </vt:lpstr>
      <vt:lpstr>Risk of bonds: Interest-rate risk</vt:lpstr>
      <vt:lpstr>Risk of bonds: Interest rate risk</vt:lpstr>
      <vt:lpstr>Risk of bonds: Interest rate risk</vt:lpstr>
      <vt:lpstr>Some intuitions </vt:lpstr>
      <vt:lpstr>Valuation of stock</vt:lpstr>
      <vt:lpstr>The choice of financing</vt:lpstr>
      <vt:lpstr>Debt versus Equity </vt:lpstr>
      <vt:lpstr>A snap-shot of idea/Entity</vt:lpstr>
      <vt:lpstr>Pricing a stock</vt:lpstr>
      <vt:lpstr>Pricing a stock</vt:lpstr>
      <vt:lpstr>The stock price (Formula…)</vt:lpstr>
      <vt:lpstr>Special case I: Dividend stock</vt:lpstr>
      <vt:lpstr>Special case I: Dividend stock (Income stock)</vt:lpstr>
      <vt:lpstr>Is forever really forever?</vt:lpstr>
      <vt:lpstr>Special Case II: Growth stock</vt:lpstr>
      <vt:lpstr>Special Case II: Growth stock</vt:lpstr>
      <vt:lpstr>Engine of growth</vt:lpstr>
      <vt:lpstr>Engine of growth (assume perpetuities)</vt:lpstr>
      <vt:lpstr>Engine of growth</vt:lpstr>
      <vt:lpstr>Expected long-term growth in EPS</vt:lpstr>
      <vt:lpstr>Estimating expected growth in EPS: Sun Pharma</vt:lpstr>
      <vt:lpstr>Good or Bad Growth</vt:lpstr>
      <vt:lpstr>Good or Bad Growth</vt:lpstr>
      <vt:lpstr>Case 1: Good growth-: ROE&gt; Cost of equity</vt:lpstr>
      <vt:lpstr>Case 2: Bad growth :- Cost of equity&gt;ROE</vt:lpstr>
      <vt:lpstr>Case 3: Who cares:- Cost of equity= ROE</vt:lpstr>
      <vt:lpstr>Value of high growth stocks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Valuing Bonds</dc:title>
  <dc:creator>Prof. Yogesh Chauhan</dc:creator>
  <cp:lastModifiedBy>Prof. Yogesh Chauhan</cp:lastModifiedBy>
  <cp:revision>3</cp:revision>
  <dcterms:created xsi:type="dcterms:W3CDTF">2020-04-05T06:29:49Z</dcterms:created>
  <dcterms:modified xsi:type="dcterms:W3CDTF">2020-04-05T06:32:32Z</dcterms:modified>
</cp:coreProperties>
</file>