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81" r:id="rId2"/>
    <p:sldId id="406" r:id="rId3"/>
    <p:sldId id="385" r:id="rId4"/>
    <p:sldId id="386" r:id="rId5"/>
    <p:sldId id="387" r:id="rId6"/>
    <p:sldId id="383" r:id="rId7"/>
    <p:sldId id="382" r:id="rId8"/>
    <p:sldId id="388" r:id="rId9"/>
    <p:sldId id="276" r:id="rId10"/>
    <p:sldId id="280" r:id="rId11"/>
    <p:sldId id="389" r:id="rId12"/>
    <p:sldId id="396" r:id="rId13"/>
    <p:sldId id="405" r:id="rId14"/>
    <p:sldId id="390" r:id="rId15"/>
    <p:sldId id="391" r:id="rId16"/>
    <p:sldId id="392" r:id="rId17"/>
    <p:sldId id="393" r:id="rId18"/>
    <p:sldId id="394" r:id="rId19"/>
    <p:sldId id="395" r:id="rId20"/>
    <p:sldId id="397" r:id="rId21"/>
    <p:sldId id="398" r:id="rId22"/>
    <p:sldId id="400" r:id="rId23"/>
    <p:sldId id="401" r:id="rId24"/>
    <p:sldId id="402" r:id="rId25"/>
    <p:sldId id="403" r:id="rId26"/>
    <p:sldId id="404" r:id="rId27"/>
    <p:sldId id="399" r:id="rId28"/>
  </p:sldIdLst>
  <p:sldSz cx="12192000" cy="6858000"/>
  <p:notesSz cx="6858000" cy="12001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434" autoAdjust="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162165-7946-4AC7-9A3B-1960EE904540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5146F2-4EA0-4BBA-840E-4321E1B9C195}">
      <dgm:prSet phldrT="[Text]"/>
      <dgm:spPr/>
      <dgm:t>
        <a:bodyPr/>
        <a:lstStyle/>
        <a:p>
          <a:r>
            <a:rPr lang="en-US" dirty="0"/>
            <a:t>Balanced Scorecard</a:t>
          </a:r>
        </a:p>
      </dgm:t>
    </dgm:pt>
    <dgm:pt modelId="{A5786288-34A7-4C9A-90FC-4237316E56AA}" type="parTrans" cxnId="{608F9284-1E57-4D3B-B83B-C3CB6A127771}">
      <dgm:prSet/>
      <dgm:spPr/>
      <dgm:t>
        <a:bodyPr/>
        <a:lstStyle/>
        <a:p>
          <a:endParaRPr lang="en-US"/>
        </a:p>
      </dgm:t>
    </dgm:pt>
    <dgm:pt modelId="{A5390CF2-FC3F-4A7D-BCAC-0F567414D93C}" type="sibTrans" cxnId="{608F9284-1E57-4D3B-B83B-C3CB6A127771}">
      <dgm:prSet/>
      <dgm:spPr/>
      <dgm:t>
        <a:bodyPr/>
        <a:lstStyle/>
        <a:p>
          <a:endParaRPr lang="en-US"/>
        </a:p>
      </dgm:t>
    </dgm:pt>
    <dgm:pt modelId="{F7B78DDA-6E51-4D32-A6DF-39AF21507FC7}">
      <dgm:prSet phldrT="[Text]"/>
      <dgm:spPr/>
      <dgm:t>
        <a:bodyPr/>
        <a:lstStyle/>
        <a:p>
          <a:r>
            <a:rPr lang="en-US" dirty="0"/>
            <a:t>Translating the vision</a:t>
          </a:r>
        </a:p>
      </dgm:t>
    </dgm:pt>
    <dgm:pt modelId="{BAFA3DDB-4EC4-4F91-A73E-BD844CA5844E}" type="parTrans" cxnId="{DC827812-C02A-4A29-9617-78EE442F3EE3}">
      <dgm:prSet/>
      <dgm:spPr/>
      <dgm:t>
        <a:bodyPr/>
        <a:lstStyle/>
        <a:p>
          <a:endParaRPr lang="en-US"/>
        </a:p>
      </dgm:t>
    </dgm:pt>
    <dgm:pt modelId="{923BD15F-0CE8-4014-A9FE-138333436E80}" type="sibTrans" cxnId="{DC827812-C02A-4A29-9617-78EE442F3EE3}">
      <dgm:prSet/>
      <dgm:spPr/>
      <dgm:t>
        <a:bodyPr/>
        <a:lstStyle/>
        <a:p>
          <a:endParaRPr lang="en-US"/>
        </a:p>
      </dgm:t>
    </dgm:pt>
    <dgm:pt modelId="{ECB76D1D-6808-4126-96B7-2E7E7226AB10}">
      <dgm:prSet phldrT="[Text]"/>
      <dgm:spPr/>
      <dgm:t>
        <a:bodyPr/>
        <a:lstStyle/>
        <a:p>
          <a:r>
            <a:rPr lang="en-US" dirty="0"/>
            <a:t>Feedback and learning</a:t>
          </a:r>
        </a:p>
      </dgm:t>
    </dgm:pt>
    <dgm:pt modelId="{C67F782B-9A69-4C50-A7EC-B17F564939EF}" type="parTrans" cxnId="{F8A775C6-0BE8-47BF-B9C1-1A544F447B3C}">
      <dgm:prSet/>
      <dgm:spPr/>
      <dgm:t>
        <a:bodyPr/>
        <a:lstStyle/>
        <a:p>
          <a:endParaRPr lang="en-US"/>
        </a:p>
      </dgm:t>
    </dgm:pt>
    <dgm:pt modelId="{77133951-BB08-420C-AE89-84A5CE04098A}" type="sibTrans" cxnId="{F8A775C6-0BE8-47BF-B9C1-1A544F447B3C}">
      <dgm:prSet/>
      <dgm:spPr/>
      <dgm:t>
        <a:bodyPr/>
        <a:lstStyle/>
        <a:p>
          <a:endParaRPr lang="en-US"/>
        </a:p>
      </dgm:t>
    </dgm:pt>
    <dgm:pt modelId="{69E40FCC-6DEF-4885-85FF-C103D70AA63D}">
      <dgm:prSet phldrT="[Text]"/>
      <dgm:spPr/>
      <dgm:t>
        <a:bodyPr/>
        <a:lstStyle/>
        <a:p>
          <a:r>
            <a:rPr lang="en-US" dirty="0"/>
            <a:t>Business Planning</a:t>
          </a:r>
        </a:p>
      </dgm:t>
    </dgm:pt>
    <dgm:pt modelId="{3C9A139F-FE87-48EA-B00F-A8AF81C254DB}" type="parTrans" cxnId="{02532C60-A15A-4B56-8CF1-43B83F69A2C8}">
      <dgm:prSet/>
      <dgm:spPr/>
      <dgm:t>
        <a:bodyPr/>
        <a:lstStyle/>
        <a:p>
          <a:endParaRPr lang="en-US"/>
        </a:p>
      </dgm:t>
    </dgm:pt>
    <dgm:pt modelId="{55C51359-E32C-49D4-91BD-18E940003316}" type="sibTrans" cxnId="{02532C60-A15A-4B56-8CF1-43B83F69A2C8}">
      <dgm:prSet/>
      <dgm:spPr/>
      <dgm:t>
        <a:bodyPr/>
        <a:lstStyle/>
        <a:p>
          <a:endParaRPr lang="en-US"/>
        </a:p>
      </dgm:t>
    </dgm:pt>
    <dgm:pt modelId="{8A311D5E-F3FC-47A6-A36A-74055512AC53}">
      <dgm:prSet phldrT="[Text]"/>
      <dgm:spPr/>
      <dgm:t>
        <a:bodyPr/>
        <a:lstStyle/>
        <a:p>
          <a:r>
            <a:rPr lang="en-US" dirty="0"/>
            <a:t>Communicating and Linking</a:t>
          </a:r>
        </a:p>
      </dgm:t>
    </dgm:pt>
    <dgm:pt modelId="{674D0331-C172-4504-8855-CF7FA79C9B93}" type="parTrans" cxnId="{345D6809-D38F-4DED-98F8-3705944FCEE1}">
      <dgm:prSet/>
      <dgm:spPr/>
      <dgm:t>
        <a:bodyPr/>
        <a:lstStyle/>
        <a:p>
          <a:endParaRPr lang="en-US"/>
        </a:p>
      </dgm:t>
    </dgm:pt>
    <dgm:pt modelId="{7424E571-C226-4213-9836-E72C1BEE2452}" type="sibTrans" cxnId="{345D6809-D38F-4DED-98F8-3705944FCEE1}">
      <dgm:prSet/>
      <dgm:spPr/>
      <dgm:t>
        <a:bodyPr/>
        <a:lstStyle/>
        <a:p>
          <a:endParaRPr lang="en-US"/>
        </a:p>
      </dgm:t>
    </dgm:pt>
    <dgm:pt modelId="{AE05DAB0-41FE-49DF-B474-B4B1C107637C}" type="pres">
      <dgm:prSet presAssocID="{84162165-7946-4AC7-9A3B-1960EE90454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917D97B-078C-4192-8A9F-16244203821B}" type="pres">
      <dgm:prSet presAssocID="{F45146F2-4EA0-4BBA-840E-4321E1B9C195}" presName="centerShape" presStyleLbl="node0" presStyleIdx="0" presStyleCnt="1"/>
      <dgm:spPr/>
    </dgm:pt>
    <dgm:pt modelId="{DCEA087C-723E-460B-8306-2988C9898593}" type="pres">
      <dgm:prSet presAssocID="{F7B78DDA-6E51-4D32-A6DF-39AF21507FC7}" presName="node" presStyleLbl="node1" presStyleIdx="0" presStyleCnt="4">
        <dgm:presLayoutVars>
          <dgm:bulletEnabled val="1"/>
        </dgm:presLayoutVars>
      </dgm:prSet>
      <dgm:spPr/>
    </dgm:pt>
    <dgm:pt modelId="{5B75427D-783A-476E-8E2B-8BFB2823F178}" type="pres">
      <dgm:prSet presAssocID="{F7B78DDA-6E51-4D32-A6DF-39AF21507FC7}" presName="dummy" presStyleCnt="0"/>
      <dgm:spPr/>
    </dgm:pt>
    <dgm:pt modelId="{85B2F8A3-8186-4896-AF50-B34E34B8AD88}" type="pres">
      <dgm:prSet presAssocID="{923BD15F-0CE8-4014-A9FE-138333436E80}" presName="sibTrans" presStyleLbl="sibTrans2D1" presStyleIdx="0" presStyleCnt="4"/>
      <dgm:spPr/>
    </dgm:pt>
    <dgm:pt modelId="{B02B44E5-B3C8-41F3-9EDE-B8E6A575A620}" type="pres">
      <dgm:prSet presAssocID="{ECB76D1D-6808-4126-96B7-2E7E7226AB10}" presName="node" presStyleLbl="node1" presStyleIdx="1" presStyleCnt="4">
        <dgm:presLayoutVars>
          <dgm:bulletEnabled val="1"/>
        </dgm:presLayoutVars>
      </dgm:prSet>
      <dgm:spPr/>
    </dgm:pt>
    <dgm:pt modelId="{ACBDC27E-0EDB-4DE0-A1AD-2CE137E3238A}" type="pres">
      <dgm:prSet presAssocID="{ECB76D1D-6808-4126-96B7-2E7E7226AB10}" presName="dummy" presStyleCnt="0"/>
      <dgm:spPr/>
    </dgm:pt>
    <dgm:pt modelId="{7DAB52BE-3CD4-4B9C-8772-E363C4753D78}" type="pres">
      <dgm:prSet presAssocID="{77133951-BB08-420C-AE89-84A5CE04098A}" presName="sibTrans" presStyleLbl="sibTrans2D1" presStyleIdx="1" presStyleCnt="4"/>
      <dgm:spPr/>
    </dgm:pt>
    <dgm:pt modelId="{C10877A6-1D14-4115-BB8D-3EDBEDBB55D4}" type="pres">
      <dgm:prSet presAssocID="{69E40FCC-6DEF-4885-85FF-C103D70AA63D}" presName="node" presStyleLbl="node1" presStyleIdx="2" presStyleCnt="4">
        <dgm:presLayoutVars>
          <dgm:bulletEnabled val="1"/>
        </dgm:presLayoutVars>
      </dgm:prSet>
      <dgm:spPr/>
    </dgm:pt>
    <dgm:pt modelId="{7B2DD564-9AF3-4D2E-A067-4F127754A49A}" type="pres">
      <dgm:prSet presAssocID="{69E40FCC-6DEF-4885-85FF-C103D70AA63D}" presName="dummy" presStyleCnt="0"/>
      <dgm:spPr/>
    </dgm:pt>
    <dgm:pt modelId="{059FF9F7-1884-4C50-9FDF-715E3F76D0F5}" type="pres">
      <dgm:prSet presAssocID="{55C51359-E32C-49D4-91BD-18E940003316}" presName="sibTrans" presStyleLbl="sibTrans2D1" presStyleIdx="2" presStyleCnt="4"/>
      <dgm:spPr/>
    </dgm:pt>
    <dgm:pt modelId="{BF2437B1-CD46-4412-8D25-4871D15EE19D}" type="pres">
      <dgm:prSet presAssocID="{8A311D5E-F3FC-47A6-A36A-74055512AC53}" presName="node" presStyleLbl="node1" presStyleIdx="3" presStyleCnt="4">
        <dgm:presLayoutVars>
          <dgm:bulletEnabled val="1"/>
        </dgm:presLayoutVars>
      </dgm:prSet>
      <dgm:spPr/>
    </dgm:pt>
    <dgm:pt modelId="{4FE449A0-D1A8-4241-BF4F-216469E68CEE}" type="pres">
      <dgm:prSet presAssocID="{8A311D5E-F3FC-47A6-A36A-74055512AC53}" presName="dummy" presStyleCnt="0"/>
      <dgm:spPr/>
    </dgm:pt>
    <dgm:pt modelId="{ACD07DCC-6FE6-4C94-8F6D-5A6345148ABE}" type="pres">
      <dgm:prSet presAssocID="{7424E571-C226-4213-9836-E72C1BEE2452}" presName="sibTrans" presStyleLbl="sibTrans2D1" presStyleIdx="3" presStyleCnt="4"/>
      <dgm:spPr/>
    </dgm:pt>
  </dgm:ptLst>
  <dgm:cxnLst>
    <dgm:cxn modelId="{345D6809-D38F-4DED-98F8-3705944FCEE1}" srcId="{F45146F2-4EA0-4BBA-840E-4321E1B9C195}" destId="{8A311D5E-F3FC-47A6-A36A-74055512AC53}" srcOrd="3" destOrd="0" parTransId="{674D0331-C172-4504-8855-CF7FA79C9B93}" sibTransId="{7424E571-C226-4213-9836-E72C1BEE2452}"/>
    <dgm:cxn modelId="{DC827812-C02A-4A29-9617-78EE442F3EE3}" srcId="{F45146F2-4EA0-4BBA-840E-4321E1B9C195}" destId="{F7B78DDA-6E51-4D32-A6DF-39AF21507FC7}" srcOrd="0" destOrd="0" parTransId="{BAFA3DDB-4EC4-4F91-A73E-BD844CA5844E}" sibTransId="{923BD15F-0CE8-4014-A9FE-138333436E80}"/>
    <dgm:cxn modelId="{ECE2BE1C-D7AA-46A3-BDFA-5B2CCA8FD4AE}" type="presOf" srcId="{ECB76D1D-6808-4126-96B7-2E7E7226AB10}" destId="{B02B44E5-B3C8-41F3-9EDE-B8E6A575A620}" srcOrd="0" destOrd="0" presId="urn:microsoft.com/office/officeart/2005/8/layout/radial6"/>
    <dgm:cxn modelId="{3F5CC91D-D37C-480B-A0B3-3F54048238A2}" type="presOf" srcId="{F7B78DDA-6E51-4D32-A6DF-39AF21507FC7}" destId="{DCEA087C-723E-460B-8306-2988C9898593}" srcOrd="0" destOrd="0" presId="urn:microsoft.com/office/officeart/2005/8/layout/radial6"/>
    <dgm:cxn modelId="{121D0737-BEB8-423F-B08B-94B4660C342E}" type="presOf" srcId="{77133951-BB08-420C-AE89-84A5CE04098A}" destId="{7DAB52BE-3CD4-4B9C-8772-E363C4753D78}" srcOrd="0" destOrd="0" presId="urn:microsoft.com/office/officeart/2005/8/layout/radial6"/>
    <dgm:cxn modelId="{6F7D7E3C-4C64-4754-A403-1C861D2521C9}" type="presOf" srcId="{69E40FCC-6DEF-4885-85FF-C103D70AA63D}" destId="{C10877A6-1D14-4115-BB8D-3EDBEDBB55D4}" srcOrd="0" destOrd="0" presId="urn:microsoft.com/office/officeart/2005/8/layout/radial6"/>
    <dgm:cxn modelId="{02532C60-A15A-4B56-8CF1-43B83F69A2C8}" srcId="{F45146F2-4EA0-4BBA-840E-4321E1B9C195}" destId="{69E40FCC-6DEF-4885-85FF-C103D70AA63D}" srcOrd="2" destOrd="0" parTransId="{3C9A139F-FE87-48EA-B00F-A8AF81C254DB}" sibTransId="{55C51359-E32C-49D4-91BD-18E940003316}"/>
    <dgm:cxn modelId="{25787263-4866-4872-A455-05CE03382420}" type="presOf" srcId="{7424E571-C226-4213-9836-E72C1BEE2452}" destId="{ACD07DCC-6FE6-4C94-8F6D-5A6345148ABE}" srcOrd="0" destOrd="0" presId="urn:microsoft.com/office/officeart/2005/8/layout/radial6"/>
    <dgm:cxn modelId="{39B0D643-1A93-4953-8ECD-ED76942F7804}" type="presOf" srcId="{84162165-7946-4AC7-9A3B-1960EE904540}" destId="{AE05DAB0-41FE-49DF-B474-B4B1C107637C}" srcOrd="0" destOrd="0" presId="urn:microsoft.com/office/officeart/2005/8/layout/radial6"/>
    <dgm:cxn modelId="{DF25E363-3CB8-4806-BDCB-36432FBE9352}" type="presOf" srcId="{55C51359-E32C-49D4-91BD-18E940003316}" destId="{059FF9F7-1884-4C50-9FDF-715E3F76D0F5}" srcOrd="0" destOrd="0" presId="urn:microsoft.com/office/officeart/2005/8/layout/radial6"/>
    <dgm:cxn modelId="{608F9284-1E57-4D3B-B83B-C3CB6A127771}" srcId="{84162165-7946-4AC7-9A3B-1960EE904540}" destId="{F45146F2-4EA0-4BBA-840E-4321E1B9C195}" srcOrd="0" destOrd="0" parTransId="{A5786288-34A7-4C9A-90FC-4237316E56AA}" sibTransId="{A5390CF2-FC3F-4A7D-BCAC-0F567414D93C}"/>
    <dgm:cxn modelId="{6B23AC8F-5854-4ECC-997A-7BB2F10B2FB3}" type="presOf" srcId="{F45146F2-4EA0-4BBA-840E-4321E1B9C195}" destId="{A917D97B-078C-4192-8A9F-16244203821B}" srcOrd="0" destOrd="0" presId="urn:microsoft.com/office/officeart/2005/8/layout/radial6"/>
    <dgm:cxn modelId="{541082B6-9A12-460B-BC82-44198CB3207A}" type="presOf" srcId="{8A311D5E-F3FC-47A6-A36A-74055512AC53}" destId="{BF2437B1-CD46-4412-8D25-4871D15EE19D}" srcOrd="0" destOrd="0" presId="urn:microsoft.com/office/officeart/2005/8/layout/radial6"/>
    <dgm:cxn modelId="{F8A775C6-0BE8-47BF-B9C1-1A544F447B3C}" srcId="{F45146F2-4EA0-4BBA-840E-4321E1B9C195}" destId="{ECB76D1D-6808-4126-96B7-2E7E7226AB10}" srcOrd="1" destOrd="0" parTransId="{C67F782B-9A69-4C50-A7EC-B17F564939EF}" sibTransId="{77133951-BB08-420C-AE89-84A5CE04098A}"/>
    <dgm:cxn modelId="{C356D4DB-694B-4E48-9794-E875BED124C4}" type="presOf" srcId="{923BD15F-0CE8-4014-A9FE-138333436E80}" destId="{85B2F8A3-8186-4896-AF50-B34E34B8AD88}" srcOrd="0" destOrd="0" presId="urn:microsoft.com/office/officeart/2005/8/layout/radial6"/>
    <dgm:cxn modelId="{E4171E49-4EFF-4EAB-A23A-5DA0EB9AEEA8}" type="presParOf" srcId="{AE05DAB0-41FE-49DF-B474-B4B1C107637C}" destId="{A917D97B-078C-4192-8A9F-16244203821B}" srcOrd="0" destOrd="0" presId="urn:microsoft.com/office/officeart/2005/8/layout/radial6"/>
    <dgm:cxn modelId="{263519D4-D90C-4364-A969-0D529854FF95}" type="presParOf" srcId="{AE05DAB0-41FE-49DF-B474-B4B1C107637C}" destId="{DCEA087C-723E-460B-8306-2988C9898593}" srcOrd="1" destOrd="0" presId="urn:microsoft.com/office/officeart/2005/8/layout/radial6"/>
    <dgm:cxn modelId="{C99CB6AF-6E59-4FBD-8F5E-5FF5F3E1CF2E}" type="presParOf" srcId="{AE05DAB0-41FE-49DF-B474-B4B1C107637C}" destId="{5B75427D-783A-476E-8E2B-8BFB2823F178}" srcOrd="2" destOrd="0" presId="urn:microsoft.com/office/officeart/2005/8/layout/radial6"/>
    <dgm:cxn modelId="{7A00DA99-A06F-4DE8-931A-482F657C8AEB}" type="presParOf" srcId="{AE05DAB0-41FE-49DF-B474-B4B1C107637C}" destId="{85B2F8A3-8186-4896-AF50-B34E34B8AD88}" srcOrd="3" destOrd="0" presId="urn:microsoft.com/office/officeart/2005/8/layout/radial6"/>
    <dgm:cxn modelId="{208D694F-7E02-470B-9BF1-DBF404B16FC9}" type="presParOf" srcId="{AE05DAB0-41FE-49DF-B474-B4B1C107637C}" destId="{B02B44E5-B3C8-41F3-9EDE-B8E6A575A620}" srcOrd="4" destOrd="0" presId="urn:microsoft.com/office/officeart/2005/8/layout/radial6"/>
    <dgm:cxn modelId="{42964B94-91CA-430D-BEF2-7B99A9612EB8}" type="presParOf" srcId="{AE05DAB0-41FE-49DF-B474-B4B1C107637C}" destId="{ACBDC27E-0EDB-4DE0-A1AD-2CE137E3238A}" srcOrd="5" destOrd="0" presId="urn:microsoft.com/office/officeart/2005/8/layout/radial6"/>
    <dgm:cxn modelId="{7DBCDB7B-8BE5-433B-87D8-807134086407}" type="presParOf" srcId="{AE05DAB0-41FE-49DF-B474-B4B1C107637C}" destId="{7DAB52BE-3CD4-4B9C-8772-E363C4753D78}" srcOrd="6" destOrd="0" presId="urn:microsoft.com/office/officeart/2005/8/layout/radial6"/>
    <dgm:cxn modelId="{9636D0DA-24E3-4031-B57B-A15E16C4D903}" type="presParOf" srcId="{AE05DAB0-41FE-49DF-B474-B4B1C107637C}" destId="{C10877A6-1D14-4115-BB8D-3EDBEDBB55D4}" srcOrd="7" destOrd="0" presId="urn:microsoft.com/office/officeart/2005/8/layout/radial6"/>
    <dgm:cxn modelId="{88237286-AEC6-4FBB-A7AB-7C3B623ACD32}" type="presParOf" srcId="{AE05DAB0-41FE-49DF-B474-B4B1C107637C}" destId="{7B2DD564-9AF3-4D2E-A067-4F127754A49A}" srcOrd="8" destOrd="0" presId="urn:microsoft.com/office/officeart/2005/8/layout/radial6"/>
    <dgm:cxn modelId="{88F60D66-915C-4CB0-8C0A-8D1D52885D8E}" type="presParOf" srcId="{AE05DAB0-41FE-49DF-B474-B4B1C107637C}" destId="{059FF9F7-1884-4C50-9FDF-715E3F76D0F5}" srcOrd="9" destOrd="0" presId="urn:microsoft.com/office/officeart/2005/8/layout/radial6"/>
    <dgm:cxn modelId="{F49E84BB-6BFA-41B1-A5ED-E5118BEEA17F}" type="presParOf" srcId="{AE05DAB0-41FE-49DF-B474-B4B1C107637C}" destId="{BF2437B1-CD46-4412-8D25-4871D15EE19D}" srcOrd="10" destOrd="0" presId="urn:microsoft.com/office/officeart/2005/8/layout/radial6"/>
    <dgm:cxn modelId="{F00BE86D-A4D5-46B0-9375-2B2945B366C4}" type="presParOf" srcId="{AE05DAB0-41FE-49DF-B474-B4B1C107637C}" destId="{4FE449A0-D1A8-4241-BF4F-216469E68CEE}" srcOrd="11" destOrd="0" presId="urn:microsoft.com/office/officeart/2005/8/layout/radial6"/>
    <dgm:cxn modelId="{B434A96C-3391-4DFB-B071-8449AE854952}" type="presParOf" srcId="{AE05DAB0-41FE-49DF-B474-B4B1C107637C}" destId="{ACD07DCC-6FE6-4C94-8F6D-5A6345148ABE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07DCC-6FE6-4C94-8F6D-5A6345148ABE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FF9F7-1884-4C50-9FDF-715E3F76D0F5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AB52BE-3CD4-4B9C-8772-E363C4753D78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B2F8A3-8186-4896-AF50-B34E34B8AD88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17D97B-078C-4192-8A9F-16244203821B}">
      <dsp:nvSpPr>
        <dsp:cNvPr id="0" name=""/>
        <dsp:cNvSpPr/>
      </dsp:nvSpPr>
      <dsp:spPr>
        <a:xfrm>
          <a:off x="3104554" y="1749888"/>
          <a:ext cx="1918890" cy="19188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Balanced Scorecard</a:t>
          </a:r>
        </a:p>
      </dsp:txBody>
      <dsp:txXfrm>
        <a:off x="3385569" y="2030903"/>
        <a:ext cx="1356860" cy="1356860"/>
      </dsp:txXfrm>
    </dsp:sp>
    <dsp:sp modelId="{DCEA087C-723E-460B-8306-2988C9898593}">
      <dsp:nvSpPr>
        <dsp:cNvPr id="0" name=""/>
        <dsp:cNvSpPr/>
      </dsp:nvSpPr>
      <dsp:spPr>
        <a:xfrm>
          <a:off x="3392388" y="2458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Translating the vision</a:t>
          </a:r>
        </a:p>
      </dsp:txBody>
      <dsp:txXfrm>
        <a:off x="3589098" y="199168"/>
        <a:ext cx="949803" cy="949803"/>
      </dsp:txXfrm>
    </dsp:sp>
    <dsp:sp modelId="{B02B44E5-B3C8-41F3-9EDE-B8E6A575A620}">
      <dsp:nvSpPr>
        <dsp:cNvPr id="0" name=""/>
        <dsp:cNvSpPr/>
      </dsp:nvSpPr>
      <dsp:spPr>
        <a:xfrm>
          <a:off x="5427651" y="2037721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Feedback and learning</a:t>
          </a:r>
        </a:p>
      </dsp:txBody>
      <dsp:txXfrm>
        <a:off x="5624361" y="2234431"/>
        <a:ext cx="949803" cy="949803"/>
      </dsp:txXfrm>
    </dsp:sp>
    <dsp:sp modelId="{C10877A6-1D14-4115-BB8D-3EDBEDBB55D4}">
      <dsp:nvSpPr>
        <dsp:cNvPr id="0" name=""/>
        <dsp:cNvSpPr/>
      </dsp:nvSpPr>
      <dsp:spPr>
        <a:xfrm>
          <a:off x="3392388" y="4072985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Business Planning</a:t>
          </a:r>
        </a:p>
      </dsp:txBody>
      <dsp:txXfrm>
        <a:off x="3589098" y="4269695"/>
        <a:ext cx="949803" cy="949803"/>
      </dsp:txXfrm>
    </dsp:sp>
    <dsp:sp modelId="{BF2437B1-CD46-4412-8D25-4871D15EE19D}">
      <dsp:nvSpPr>
        <dsp:cNvPr id="0" name=""/>
        <dsp:cNvSpPr/>
      </dsp:nvSpPr>
      <dsp:spPr>
        <a:xfrm>
          <a:off x="1357124" y="2037721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Communicating and Linking</a:t>
          </a:r>
        </a:p>
      </dsp:txBody>
      <dsp:txXfrm>
        <a:off x="1553834" y="2234431"/>
        <a:ext cx="949803" cy="949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AE8E5-5E59-45AF-953C-1771DA6258F9}" type="datetimeFigureOut">
              <a:rPr lang="en-US"/>
              <a:t>9/25/2022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B4CB6-C964-489B-9698-4DA59404C2C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20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 userDrawn="1"/>
        </p:nvGrpSpPr>
        <p:grpSpPr>
          <a:xfrm>
            <a:off x="0" y="6780042"/>
            <a:ext cx="12192000" cy="77958"/>
            <a:chOff x="0" y="6693778"/>
            <a:chExt cx="9144000" cy="77958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693778"/>
              <a:ext cx="2383277" cy="77819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2383277" y="6693915"/>
              <a:ext cx="6760723" cy="77821"/>
            </a:xfrm>
            <a:prstGeom prst="rect">
              <a:avLst/>
            </a:prstGeom>
            <a:gradFill flip="none" rotWithShape="1">
              <a:gsLst>
                <a:gs pos="77000">
                  <a:srgbClr val="00B0F0"/>
                </a:gs>
                <a:gs pos="0">
                  <a:srgbClr val="0092DA"/>
                </a:gs>
                <a:gs pos="10000">
                  <a:srgbClr val="94DEF9"/>
                </a:gs>
                <a:gs pos="21000">
                  <a:schemeClr val="bg1"/>
                </a:gs>
                <a:gs pos="100000">
                  <a:srgbClr val="0070C0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>
                <a:solidFill>
                  <a:prstClr val="white"/>
                </a:solidFill>
              </a:endParaRPr>
            </a:p>
          </p:txBody>
        </p:sp>
      </p:grp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53600" y="158744"/>
            <a:ext cx="10515600" cy="439200"/>
          </a:xfrm>
        </p:spPr>
        <p:txBody>
          <a:bodyPr>
            <a:noAutofit/>
          </a:bodyPr>
          <a:lstStyle>
            <a:lvl1pPr>
              <a:defRPr sz="2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51937" y="583128"/>
            <a:ext cx="6728884" cy="583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4203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E0C4-FAF4-48AD-A0A5-63E1B130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273BF-C066-4C52-BDFF-E8850680D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 Score Card</a:t>
            </a:r>
          </a:p>
        </p:txBody>
      </p:sp>
    </p:spTree>
    <p:extLst>
      <p:ext uri="{BB962C8B-B14F-4D97-AF65-F5344CB8AC3E}">
        <p14:creationId xmlns:p14="http://schemas.microsoft.com/office/powerpoint/2010/main" val="228375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BABC2-F95F-4E78-8B3D-C50FCC638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0F489-5C57-41AB-95E9-DE001E225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Descriptive analytics (What / why happened) </a:t>
            </a:r>
          </a:p>
          <a:p>
            <a:r>
              <a:rPr lang="en-US" dirty="0"/>
              <a:t>Predictive analytics  (What / Why will happen) </a:t>
            </a:r>
          </a:p>
          <a:p>
            <a:r>
              <a:rPr lang="en-US" dirty="0"/>
              <a:t>Prescriptive analytics (What / Why should I do)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901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1D87E-6870-4D8D-931E-1B94349A8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5EFB8-F745-4D0B-BF0C-1FACA46D0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important indicator of organization’s success?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Both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Profit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Both"/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Learning and development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Both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Customer satisfaction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Both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Operational efficiency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621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69969-0188-4B42-8CB9-8FA49BA3C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C7BBB-5053-46F8-B0AF-7DCD87DEB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 single measure can provide a clear performance target or focus attention on the critical areas of the business. </a:t>
            </a:r>
          </a:p>
          <a:p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Senior executives understand that their organization’s measurement system strongly affects the behavior of managers and employees. 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Financial measures may give you misleading signals for continuous improvements and innovation.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188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F704C-D16C-4043-8227-8B9B918A2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 Score Card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C4C0E-9CCC-4B28-B287-354E7B235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Balance score card is strategic planning and management system that is widely employed in business, government, and non-profit organizations to align organizational values to their vision and monitor divisional organizational performance to their strategic goals.</a:t>
            </a:r>
          </a:p>
          <a:p>
            <a:pPr marL="0" indent="0" algn="just">
              <a:buNone/>
            </a:pPr>
            <a:endParaRPr lang="en-US" sz="1800" dirty="0">
              <a:latin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balance score card can serve as the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focal point for the organization’s efforts,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defining and communicating the priorities for managers, employees, investors and even customers. 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balance score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card is not a template that can be applied to businesses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general or even industrywide. Different market situations, product strategies, and competitive environments require different scorecard.  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fact, a critical test of a scorecard’s success is its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transparency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346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Strategy – Some Tools to Help What is meant by Strategy? What is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309284535"/>
              </p:ext>
            </p:extLst>
          </p:nvPr>
        </p:nvGraphicFramePr>
        <p:xfrm>
          <a:off x="687294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662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84F69-4AB3-4905-97E1-467F75EB9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Philosophy of BSC</a:t>
            </a:r>
            <a:r>
              <a:rPr lang="en-US" dirty="0">
                <a:cs typeface="Calibri Light"/>
              </a:rPr>
              <a:t> 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4BA5D-23ED-4948-AD14-BA2C07D32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2333624"/>
            <a:ext cx="10922000" cy="360997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Processes</a:t>
            </a:r>
          </a:p>
          <a:p>
            <a:pPr marL="0" indent="0">
              <a:buNone/>
            </a:pPr>
            <a:endParaRPr lang="en-US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Translating the vision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(clarifying the vision, gaining consensus) </a:t>
            </a:r>
          </a:p>
          <a:p>
            <a:pPr marL="0" indent="0">
              <a:buNone/>
            </a:pP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Communicating and linking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(communicating and educating, setting goals, linking rewards to performance measures </a:t>
            </a:r>
          </a:p>
          <a:p>
            <a:pPr marL="0" indent="0">
              <a:buNone/>
            </a:pP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planning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(setting targets, aligning strategic initiatives, allocating resources) </a:t>
            </a:r>
          </a:p>
          <a:p>
            <a:pPr marL="0" indent="0">
              <a:buNone/>
            </a:pP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Feedback and learning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(articulating the shared vision, supplying strategic feedback, facilitating strategy review and learning)</a:t>
            </a:r>
            <a:endParaRPr lang="en-US" dirty="0"/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1757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E5BBE-AF81-46FA-8295-6DCE80D22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58270-B3AD-4452-BF4E-D73769870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Perspectives</a:t>
            </a:r>
          </a:p>
          <a:p>
            <a:pPr lvl="0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Financial perspective,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we look to shareholders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Customer perspective, 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customers see us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Internal process perspective,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we must excel at?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Learning and growth perspective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we continue to improve and create value</a:t>
            </a:r>
          </a:p>
          <a:p>
            <a:pPr lvl="0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             Measures           KRA, KPI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141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KRA &amp; KPI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510718"/>
              </p:ext>
            </p:extLst>
          </p:nvPr>
        </p:nvGraphicFramePr>
        <p:xfrm>
          <a:off x="637983" y="769473"/>
          <a:ext cx="10728959" cy="5992987"/>
        </p:xfrm>
        <a:graphic>
          <a:graphicData uri="http://schemas.openxmlformats.org/drawingml/2006/table">
            <a:tbl>
              <a:tblPr/>
              <a:tblGrid>
                <a:gridCol w="3116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9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25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9101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KRA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KPI / Measures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071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Category: Customer  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1064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Employee Engagement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 Engagement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Calendar (Festival/ Health)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Adherence to calendar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071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Category: Finance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066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Recruitment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Recruitment: Adherence to TAT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days from date of PR approval to     Offer acceptance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071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Category: People   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53058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Learning &amp; Development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Have Development Discussions with critical employees (HIPO) and building development plans for them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Once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every quarter for </a:t>
                      </a:r>
                    </a:p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employees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1064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 Development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 Development - Learn New Skill/ take up new training/ Initiative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Self Development Training/     Learning / Initiative half yearly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071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Category: Process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53058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 Process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Drive HR processes - PMS, Recognize, Joining Process Induction, Salary Payroll, Monthly MIS &amp; Reviews etc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Adherence to timelines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Performance Indicators</a:t>
            </a:r>
            <a:endParaRPr lang="en-US" dirty="0"/>
          </a:p>
        </p:txBody>
      </p:sp>
      <p:sp>
        <p:nvSpPr>
          <p:cNvPr id="4" name="Right Triangle 3"/>
          <p:cNvSpPr/>
          <p:nvPr/>
        </p:nvSpPr>
        <p:spPr>
          <a:xfrm>
            <a:off x="6208256" y="2647700"/>
            <a:ext cx="1609864" cy="1436620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/>
          <p:nvPr/>
        </p:nvSpPr>
        <p:spPr>
          <a:xfrm rot="16200000">
            <a:off x="4594860" y="2034540"/>
            <a:ext cx="1424940" cy="1623060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9120" y="1143000"/>
            <a:ext cx="45415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Lead Indicator</a:t>
            </a:r>
          </a:p>
          <a:p>
            <a:endParaRPr lang="en-IN" dirty="0"/>
          </a:p>
          <a:p>
            <a:r>
              <a:rPr lang="en-IN" dirty="0"/>
              <a:t>Indicator of  performance that might predict future performance</a:t>
            </a:r>
          </a:p>
          <a:p>
            <a:endParaRPr lang="en-IN" dirty="0"/>
          </a:p>
          <a:p>
            <a:r>
              <a:rPr lang="en-IN" dirty="0"/>
              <a:t>Ex: </a:t>
            </a:r>
          </a:p>
          <a:p>
            <a:r>
              <a:rPr lang="en-IN" dirty="0"/>
              <a:t>Employee engagement </a:t>
            </a:r>
          </a:p>
          <a:p>
            <a:r>
              <a:rPr lang="en-IN" dirty="0"/>
              <a:t>Employee Motivation</a:t>
            </a:r>
          </a:p>
          <a:p>
            <a:r>
              <a:rPr lang="en-IN" dirty="0"/>
              <a:t>Safety measures adherence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494734" y="1225285"/>
            <a:ext cx="40114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Lag Indicator</a:t>
            </a:r>
          </a:p>
          <a:p>
            <a:endParaRPr lang="en-IN" dirty="0"/>
          </a:p>
          <a:p>
            <a:r>
              <a:rPr lang="en-IN" dirty="0"/>
              <a:t>Indicator of past performance that measures how we performed</a:t>
            </a:r>
          </a:p>
          <a:p>
            <a:endParaRPr lang="en-IN" dirty="0"/>
          </a:p>
          <a:p>
            <a:r>
              <a:rPr lang="en-IN" dirty="0"/>
              <a:t>Ex:</a:t>
            </a:r>
          </a:p>
          <a:p>
            <a:r>
              <a:rPr lang="en-IN" dirty="0"/>
              <a:t>Customer Satisfaction</a:t>
            </a:r>
          </a:p>
          <a:p>
            <a:r>
              <a:rPr lang="en-IN" dirty="0"/>
              <a:t>Weight</a:t>
            </a:r>
          </a:p>
          <a:p>
            <a:r>
              <a:rPr lang="en-IN" dirty="0"/>
              <a:t>No of deaths</a:t>
            </a:r>
            <a:endParaRPr lang="en-US" dirty="0"/>
          </a:p>
        </p:txBody>
      </p:sp>
      <p:sp>
        <p:nvSpPr>
          <p:cNvPr id="8" name="Right Triangle 7"/>
          <p:cNvSpPr/>
          <p:nvPr/>
        </p:nvSpPr>
        <p:spPr>
          <a:xfrm rot="10800000">
            <a:off x="4564380" y="3649980"/>
            <a:ext cx="1531620" cy="1623060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/>
          <p:cNvSpPr/>
          <p:nvPr/>
        </p:nvSpPr>
        <p:spPr>
          <a:xfrm rot="5400000">
            <a:off x="6205847" y="4158869"/>
            <a:ext cx="1609864" cy="1614682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9792-AFD2-4CC5-82E0-997F99E8D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Measuring the strategic readiness of intangible assets</a:t>
            </a:r>
            <a:endParaRPr lang="en-US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2B146-7696-43C1-B911-8A2B720A0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Human capital: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skills, talent, and knowledge that a company’s employees possess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Information capital: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company’s databases, information systems, networks and technology infrastructure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Organization capital: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company’s culture, its leadership, how aligned its people are with its strategic goals and employees’ ability to share knowledge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388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2AFA8-CEAE-429E-9756-D853D35DB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balance score card should be prepared 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52B83-234A-4D32-86BD-58AA3273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01678"/>
          </a:xfrm>
        </p:spPr>
        <p:txBody>
          <a:bodyPr>
            <a:normAutofit fontScale="92500" lnSpcReduction="10000"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Steps of Balance scorecard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Each organization is unique and so follows its own path for building a balance scorecard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Preparation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Interviews: First Round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workshop: First Round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Interviews: Second Round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Workshop: Second Round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Workshop: Third Round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Implementation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Periodic Reviews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Departmental workshop to study the internal and external challenges 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Strategic planning process to study validated strength and weakness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096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F52A0-46CF-45EA-8B5F-960A8292D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C35CD-4DA1-4C7D-AC78-1910ABA8F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6247199-860E-492E-9462-1649FAC2B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4685" t="8958" r="23982" b="6250"/>
          <a:stretch>
            <a:fillRect/>
          </a:stretch>
        </p:blipFill>
        <p:spPr bwMode="auto">
          <a:xfrm>
            <a:off x="1455420" y="227482"/>
            <a:ext cx="9281160" cy="620268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96422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7C849-34BB-4BFB-80CD-A6113E55B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22775-0890-43E4-97A8-0F7464597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Case: Balance score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Tata Power Delhi Distribution Ltd: measuring beyond the metrics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383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89E3F-4F51-4C13-A754-39F7AD39C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1A0F1-D94D-4733-9F73-E8ACCB67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Why there was a need of balance score card approach at Tata Power Delhi Distribution (TPDD)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257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6AC8E-FB77-4627-A29E-23421C17E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54C28-30FC-4662-96ED-5345F51FB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Challenges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Join venture between Delhi government and Tata power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Employees and management were not happy with this privatization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TPDD had internal and external challenges </a:t>
            </a:r>
          </a:p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Internal – Demotivated employees, AT &amp; C losses were at all time high of 53.1 percent, 48 percent streetlights were functional, 10000 no-supply complains per day, 20,000 new connection, 100000 billing complaints were pending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Incoherent results as the metrics were not aligned with the strategic objectives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39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DCBAF-4206-4E5D-B06F-251886EE8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EF592-8BC4-4142-B12B-456D6D2BA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Change  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Reengineered entire revenue cycle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Upgraded IT and automation infrastructure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Established a performance management system to make the employees accountable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Engaged employees through various programs such as mentoring, motivation, training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Established a reward and recognition structure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for upgrading the employee’s capabilities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334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3208C-72C9-4C54-A830-F6AC65953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D041E-5825-463C-A4FF-D4175E283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you can measure the impact of these changes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734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D58B0-19ED-4B28-949F-392785EFD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E9294-DA68-4098-8616-F27CF63A6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What are the benefits of balance score card?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2380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2B350-E1D8-4D37-9C34-C1C27AB48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77C2C-71D0-487B-B65A-C62C16636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Reduce AT &amp; C losses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Mitigating the regulatory uncertainty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Meet the performance standards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Improve employee competency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039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A8EB6-F1D8-4B99-AF96-60FBC0EA6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2DC08-41A1-45B9-9E09-DED42FFA5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Should organization include social and environmental perspective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Or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there any way to include these perspectives in existing balance score card?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629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ADB74-A236-4AC1-A33D-C4DB3514E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6A092-D8EB-4248-B8A9-8F4EFB934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your organization use Balance score card? </a:t>
            </a:r>
          </a:p>
          <a:p>
            <a:r>
              <a:rPr lang="en-US" dirty="0"/>
              <a:t>If yes then what kind of information you will have about the organization </a:t>
            </a:r>
          </a:p>
          <a:p>
            <a:r>
              <a:rPr lang="en-US" dirty="0"/>
              <a:t>What are the HR problems in this case. </a:t>
            </a:r>
          </a:p>
          <a:p>
            <a:r>
              <a:rPr lang="en-US" dirty="0"/>
              <a:t>What type of HR information can solve your problem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Descriptive analytics </a:t>
            </a:r>
          </a:p>
          <a:p>
            <a:pPr marL="0" indent="0">
              <a:buNone/>
            </a:pPr>
            <a:r>
              <a:rPr lang="en-US" dirty="0"/>
              <a:t>What happened, Why it happened and what is happening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0919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D724D-C609-4617-ADC0-27D405648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D0870-8328-4B1D-B766-9A6B3B106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Predictive analytics </a:t>
            </a:r>
          </a:p>
          <a:p>
            <a:r>
              <a:rPr lang="en-US" dirty="0"/>
              <a:t>What will happen and why it will happen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Prescriptive analytics </a:t>
            </a:r>
          </a:p>
          <a:p>
            <a:pPr marL="0" indent="0">
              <a:buNone/>
            </a:pPr>
            <a:r>
              <a:rPr lang="en-US" dirty="0"/>
              <a:t>What should I do and Why should I Do it.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Balance score card can generate ratio, metrics </a:t>
            </a:r>
          </a:p>
        </p:txBody>
      </p:sp>
    </p:spTree>
    <p:extLst>
      <p:ext uri="{BB962C8B-B14F-4D97-AF65-F5344CB8AC3E}">
        <p14:creationId xmlns:p14="http://schemas.microsoft.com/office/powerpoint/2010/main" val="3457578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A7F1D-94FB-4526-8AE1-DDE3DA1EE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F735E-545F-4993-AA77-D0723CFEF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Employer branding</a:t>
            </a:r>
          </a:p>
          <a:p>
            <a:r>
              <a:rPr lang="en-US" dirty="0"/>
              <a:t>Hiring process</a:t>
            </a:r>
          </a:p>
          <a:p>
            <a:r>
              <a:rPr lang="en-US" dirty="0"/>
              <a:t>Workforce planning</a:t>
            </a:r>
          </a:p>
          <a:p>
            <a:r>
              <a:rPr lang="en-US" dirty="0"/>
              <a:t>Attraction </a:t>
            </a:r>
          </a:p>
          <a:p>
            <a:r>
              <a:rPr lang="en-US" dirty="0"/>
              <a:t>Acquisition </a:t>
            </a:r>
          </a:p>
          <a:p>
            <a:r>
              <a:rPr lang="en-US" dirty="0"/>
              <a:t>Learning and Development </a:t>
            </a:r>
          </a:p>
          <a:p>
            <a:r>
              <a:rPr lang="en-US" dirty="0"/>
              <a:t>Retainment </a:t>
            </a:r>
          </a:p>
          <a:p>
            <a:r>
              <a:rPr lang="en-US" dirty="0"/>
              <a:t>Training </a:t>
            </a:r>
          </a:p>
          <a:p>
            <a:r>
              <a:rPr lang="en-US" dirty="0"/>
              <a:t>PMS </a:t>
            </a:r>
          </a:p>
          <a:p>
            <a:r>
              <a:rPr lang="en-US" dirty="0"/>
              <a:t>Compensation </a:t>
            </a:r>
          </a:p>
          <a:p>
            <a:r>
              <a:rPr lang="en-US" dirty="0"/>
              <a:t>Ethical issues and organizational justice</a:t>
            </a:r>
          </a:p>
        </p:txBody>
      </p:sp>
    </p:spTree>
    <p:extLst>
      <p:ext uri="{BB962C8B-B14F-4D97-AF65-F5344CB8AC3E}">
        <p14:creationId xmlns:p14="http://schemas.microsoft.com/office/powerpoint/2010/main" val="407752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69AA3-BAA5-4825-B5AB-543781A2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B45E3-89EC-4A38-A5A4-503E34A30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000" dirty="0"/>
              <a:t>Technology enablers                 Descriptive applications        Employee related value</a:t>
            </a:r>
          </a:p>
          <a:p>
            <a:r>
              <a:rPr lang="en-US" sz="2000" dirty="0"/>
              <a:t>Organization enablers              Predictive and prescriptive application -  Organization </a:t>
            </a:r>
            <a:r>
              <a:rPr lang="en-US" sz="2000"/>
              <a:t>related value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300179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BE6D8-846B-4339-9EEC-2D6691A14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Balance scorecard can do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A11BB-B14E-4AE8-88A1-66C4F7237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Translating the vision </a:t>
            </a:r>
          </a:p>
          <a:p>
            <a:r>
              <a:rPr lang="en-US" dirty="0"/>
              <a:t>Communicating and linking </a:t>
            </a:r>
          </a:p>
          <a:p>
            <a:r>
              <a:rPr lang="en-US" dirty="0"/>
              <a:t>Business Planning </a:t>
            </a:r>
          </a:p>
          <a:p>
            <a:r>
              <a:rPr lang="en-US" dirty="0"/>
              <a:t>Feedback and learning</a:t>
            </a:r>
          </a:p>
          <a:p>
            <a:endParaRPr lang="en-US" dirty="0"/>
          </a:p>
          <a:p>
            <a:r>
              <a:rPr lang="en-US" dirty="0"/>
              <a:t>Inability to link a company’s long term strategy with its short term actions. </a:t>
            </a:r>
          </a:p>
        </p:txBody>
      </p:sp>
    </p:spTree>
    <p:extLst>
      <p:ext uri="{BB962C8B-B14F-4D97-AF65-F5344CB8AC3E}">
        <p14:creationId xmlns:p14="http://schemas.microsoft.com/office/powerpoint/2010/main" val="1978743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957A4-4130-4C7E-8A8B-7DBA6751D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412E4-1A17-46DA-916E-775FE4F73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             Thank you </a:t>
            </a:r>
          </a:p>
        </p:txBody>
      </p:sp>
    </p:spTree>
    <p:extLst>
      <p:ext uri="{BB962C8B-B14F-4D97-AF65-F5344CB8AC3E}">
        <p14:creationId xmlns:p14="http://schemas.microsoft.com/office/powerpoint/2010/main" val="3493972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1014</Words>
  <Application>Microsoft Office PowerPoint</Application>
  <PresentationFormat>Widescreen</PresentationFormat>
  <Paragraphs>199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Balance Score Card </vt:lpstr>
      <vt:lpstr>PowerPoint Presentation</vt:lpstr>
      <vt:lpstr>Philosophy of BSC  </vt:lpstr>
      <vt:lpstr>PowerPoint Presentation</vt:lpstr>
      <vt:lpstr>KRA &amp; KPI</vt:lpstr>
      <vt:lpstr>Performance Indicators</vt:lpstr>
      <vt:lpstr>Measuring the strategic readiness of intangible assets</vt:lpstr>
      <vt:lpstr>How balance score card should be prepared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Balance scorecard can do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Analytics VI</dc:title>
  <dc:creator>Ankur Jain</dc:creator>
  <cp:lastModifiedBy>Pc</cp:lastModifiedBy>
  <cp:revision>52</cp:revision>
  <dcterms:created xsi:type="dcterms:W3CDTF">2020-04-11T09:49:14Z</dcterms:created>
  <dcterms:modified xsi:type="dcterms:W3CDTF">2022-09-25T02:12:49Z</dcterms:modified>
</cp:coreProperties>
</file>