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7" r:id="rId2"/>
    <p:sldId id="259" r:id="rId3"/>
    <p:sldId id="260" r:id="rId4"/>
    <p:sldId id="269" r:id="rId5"/>
    <p:sldId id="438" r:id="rId6"/>
    <p:sldId id="453" r:id="rId7"/>
    <p:sldId id="445" r:id="rId8"/>
    <p:sldId id="446" r:id="rId9"/>
    <p:sldId id="447" r:id="rId10"/>
    <p:sldId id="435" r:id="rId11"/>
    <p:sldId id="448" r:id="rId12"/>
    <p:sldId id="449" r:id="rId13"/>
    <p:sldId id="305" r:id="rId14"/>
    <p:sldId id="262" r:id="rId15"/>
    <p:sldId id="302" r:id="rId16"/>
    <p:sldId id="268" r:id="rId17"/>
    <p:sldId id="264" r:id="rId18"/>
    <p:sldId id="270" r:id="rId19"/>
    <p:sldId id="271" r:id="rId20"/>
    <p:sldId id="272" r:id="rId21"/>
    <p:sldId id="273" r:id="rId22"/>
    <p:sldId id="274" r:id="rId23"/>
    <p:sldId id="275" r:id="rId24"/>
    <p:sldId id="276" r:id="rId25"/>
    <p:sldId id="306" r:id="rId26"/>
    <p:sldId id="304" r:id="rId27"/>
    <p:sldId id="261" r:id="rId28"/>
    <p:sldId id="307" r:id="rId29"/>
    <p:sldId id="278" r:id="rId30"/>
    <p:sldId id="279" r:id="rId31"/>
    <p:sldId id="265" r:id="rId32"/>
    <p:sldId id="267" r:id="rId33"/>
    <p:sldId id="28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DC3D18-7DE4-4614-8AE8-9AAAF405E5E1}" type="datetimeFigureOut">
              <a:rPr lang="en-US" smtClean="0"/>
              <a:t>2/23/2020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CB818E-6D17-439F-9731-446A2005EBBA}" type="slidenum">
              <a:rPr lang="en-US" smtClean="0"/>
              <a:t>‹#›</a:t>
            </a:fld>
            <a:endParaRPr lang="en-US"/>
          </a:p>
        </p:txBody>
      </p:sp>
    </p:spTree>
    <p:extLst>
      <p:ext uri="{BB962C8B-B14F-4D97-AF65-F5344CB8AC3E}">
        <p14:creationId xmlns:p14="http://schemas.microsoft.com/office/powerpoint/2010/main" val="1319224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5609E23D-450F-46B3-A3E0-B739A858294E}"/>
              </a:ext>
            </a:extLst>
          </p:cNvPr>
          <p:cNvSpPr>
            <a:spLocks noGrp="1" noRot="1" noChangeAspect="1" noChangeArrowheads="1" noTextEdit="1"/>
          </p:cNvSpPr>
          <p:nvPr>
            <p:ph type="sldImg"/>
          </p:nvPr>
        </p:nvSpPr>
        <p:spPr>
          <a:xfrm>
            <a:off x="393700" y="692150"/>
            <a:ext cx="6070600" cy="3416300"/>
          </a:xfrm>
          <a:ln/>
        </p:spPr>
      </p:sp>
      <p:sp>
        <p:nvSpPr>
          <p:cNvPr id="15363" name="Rectangle 3">
            <a:extLst>
              <a:ext uri="{FF2B5EF4-FFF2-40B4-BE49-F238E27FC236}">
                <a16:creationId xmlns:a16="http://schemas.microsoft.com/office/drawing/2014/main" id="{1FCDD384-DF59-4DF2-A877-11E857E5BC1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20691C-217C-4C72-B4C9-3C8E46EDF488}"/>
              </a:ext>
            </a:extLst>
          </p:cNvPr>
          <p:cNvSpPr/>
          <p:nvPr/>
        </p:nvSpPr>
        <p:spPr bwMode="white">
          <a:xfrm>
            <a:off x="0" y="5970588"/>
            <a:ext cx="12192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5" name="Rectangle 4">
            <a:extLst>
              <a:ext uri="{FF2B5EF4-FFF2-40B4-BE49-F238E27FC236}">
                <a16:creationId xmlns:a16="http://schemas.microsoft.com/office/drawing/2014/main" id="{5DF47580-83C5-4F89-8819-7DD965DECB4A}"/>
              </a:ext>
            </a:extLst>
          </p:cNvPr>
          <p:cNvSpPr/>
          <p:nvPr/>
        </p:nvSpPr>
        <p:spPr>
          <a:xfrm>
            <a:off x="-12700" y="6053139"/>
            <a:ext cx="2999317"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6" name="Rectangle 5">
            <a:extLst>
              <a:ext uri="{FF2B5EF4-FFF2-40B4-BE49-F238E27FC236}">
                <a16:creationId xmlns:a16="http://schemas.microsoft.com/office/drawing/2014/main" id="{211C6863-0300-4972-895A-E8F6EBDF44FC}"/>
              </a:ext>
            </a:extLst>
          </p:cNvPr>
          <p:cNvSpPr/>
          <p:nvPr/>
        </p:nvSpPr>
        <p:spPr>
          <a:xfrm>
            <a:off x="3145368" y="6043614"/>
            <a:ext cx="9046633"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253691E0-3BA3-4227-9131-B184753AA6C5}"/>
              </a:ext>
            </a:extLst>
          </p:cNvPr>
          <p:cNvSpPr>
            <a:spLocks noGrp="1"/>
          </p:cNvSpPr>
          <p:nvPr>
            <p:ph type="dt" sz="half" idx="10"/>
          </p:nvPr>
        </p:nvSpPr>
        <p:spPr>
          <a:xfrm>
            <a:off x="101600" y="6069013"/>
            <a:ext cx="2743200" cy="685800"/>
          </a:xfrm>
        </p:spPr>
        <p:txBody>
          <a:bodyPr>
            <a:noAutofit/>
          </a:bodyPr>
          <a:lstStyle>
            <a:lvl1pPr algn="ctr">
              <a:defRPr sz="2000">
                <a:solidFill>
                  <a:srgbClr val="FFFFFF"/>
                </a:solidFill>
              </a:defRPr>
            </a:lvl1pPr>
          </a:lstStyle>
          <a:p>
            <a:pPr>
              <a:defRPr/>
            </a:pPr>
            <a:endParaRPr lang="en-US"/>
          </a:p>
        </p:txBody>
      </p:sp>
      <p:sp>
        <p:nvSpPr>
          <p:cNvPr id="10" name="Footer Placeholder 16">
            <a:extLst>
              <a:ext uri="{FF2B5EF4-FFF2-40B4-BE49-F238E27FC236}">
                <a16:creationId xmlns:a16="http://schemas.microsoft.com/office/drawing/2014/main" id="{1EB8D32B-6E2F-4107-940D-03070E176934}"/>
              </a:ext>
            </a:extLst>
          </p:cNvPr>
          <p:cNvSpPr>
            <a:spLocks noGrp="1"/>
          </p:cNvSpPr>
          <p:nvPr>
            <p:ph type="ftr" sz="quarter" idx="11"/>
          </p:nvPr>
        </p:nvSpPr>
        <p:spPr>
          <a:xfrm>
            <a:off x="2781300" y="236539"/>
            <a:ext cx="78232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a:extLst>
              <a:ext uri="{FF2B5EF4-FFF2-40B4-BE49-F238E27FC236}">
                <a16:creationId xmlns:a16="http://schemas.microsoft.com/office/drawing/2014/main" id="{99E9781C-2CB7-4A28-8492-3858EE2E5A79}"/>
              </a:ext>
            </a:extLst>
          </p:cNvPr>
          <p:cNvSpPr>
            <a:spLocks noGrp="1"/>
          </p:cNvSpPr>
          <p:nvPr>
            <p:ph type="sldNum" sz="quarter" idx="12"/>
          </p:nvPr>
        </p:nvSpPr>
        <p:spPr>
          <a:xfrm>
            <a:off x="10668000" y="228600"/>
            <a:ext cx="1117600" cy="381000"/>
          </a:xfrm>
        </p:spPr>
        <p:txBody>
          <a:bodyPr/>
          <a:lstStyle>
            <a:lvl1pPr>
              <a:defRPr sz="1400"/>
            </a:lvl1pPr>
          </a:lstStyle>
          <a:p>
            <a:pPr>
              <a:defRPr/>
            </a:pPr>
            <a:fld id="{58198F32-6A88-4C48-8CF1-8B44C670A09E}" type="slidenum">
              <a:rPr lang="en-US" altLang="en-US"/>
              <a:pPr>
                <a:defRPr/>
              </a:pPr>
              <a:t>‹#›</a:t>
            </a:fld>
            <a:endParaRPr lang="en-US" altLang="en-US"/>
          </a:p>
        </p:txBody>
      </p:sp>
    </p:spTree>
    <p:extLst>
      <p:ext uri="{BB962C8B-B14F-4D97-AF65-F5344CB8AC3E}">
        <p14:creationId xmlns:p14="http://schemas.microsoft.com/office/powerpoint/2010/main" val="13800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4CB465-6B3C-40B4-A043-F838A746DC37}"/>
              </a:ext>
            </a:extLst>
          </p:cNvPr>
          <p:cNvSpPr txBox="1">
            <a:spLocks noChangeArrowheads="1"/>
          </p:cNvSpPr>
          <p:nvPr/>
        </p:nvSpPr>
        <p:spPr bwMode="auto">
          <a:xfrm>
            <a:off x="11451167" y="6383339"/>
            <a:ext cx="425116" cy="338554"/>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fld id="{D1593DD4-C93F-42B8-BF42-E24450905FC7}" type="slidenum">
              <a:rPr lang="en-US" altLang="en-US" sz="1600" smtClean="0"/>
              <a:pPr>
                <a:defRPr/>
              </a:pPr>
              <a:t>‹#›</a:t>
            </a:fld>
            <a:endParaRPr lang="en-US" altLang="en-US" sz="1600"/>
          </a:p>
        </p:txBody>
      </p:sp>
      <p:sp>
        <p:nvSpPr>
          <p:cNvPr id="2" name="Title 1"/>
          <p:cNvSpPr>
            <a:spLocks noGrp="1"/>
          </p:cNvSpPr>
          <p:nvPr>
            <p:ph type="title"/>
          </p:nvPr>
        </p:nvSpPr>
        <p:spPr>
          <a:xfrm>
            <a:off x="816864" y="228600"/>
            <a:ext cx="108712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816864" y="1600200"/>
            <a:ext cx="10871200" cy="4495800"/>
          </a:xfrm>
        </p:spPr>
        <p:txBody>
          <a:bodyPr/>
          <a:lstStyle>
            <a:lvl1pPr algn="just">
              <a:defRPr/>
            </a:lvl1pPr>
            <a:lvl2pPr algn="just">
              <a:defRPr/>
            </a:lvl2pPr>
            <a:lvl3pPr algn="just">
              <a:defRPr/>
            </a:lvl3pPr>
            <a:lvl4pPr algn="just">
              <a:defRPr/>
            </a:lvl4pPr>
            <a:lvl5pPr algn="ju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AC020D2F-0B7E-4D02-8717-44E4EA0FA6DF}"/>
              </a:ext>
            </a:extLst>
          </p:cNvPr>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a:extLst>
              <a:ext uri="{FF2B5EF4-FFF2-40B4-BE49-F238E27FC236}">
                <a16:creationId xmlns:a16="http://schemas.microsoft.com/office/drawing/2014/main" id="{0BA24BAE-B2CB-42AC-85D9-E8201593D62F}"/>
              </a:ext>
            </a:extLst>
          </p:cNvPr>
          <p:cNvSpPr>
            <a:spLocks noGrp="1"/>
          </p:cNvSpPr>
          <p:nvPr>
            <p:ph type="sldNum" sz="quarter" idx="11"/>
          </p:nvPr>
        </p:nvSpPr>
        <p:spPr/>
        <p:txBody>
          <a:bodyPr/>
          <a:lstStyle>
            <a:lvl1pPr>
              <a:defRPr sz="1400">
                <a:solidFill>
                  <a:srgbClr val="FFFFFF"/>
                </a:solidFill>
              </a:defRPr>
            </a:lvl1pPr>
          </a:lstStyle>
          <a:p>
            <a:pPr>
              <a:defRPr/>
            </a:pPr>
            <a:fld id="{514F405E-4FB7-40B4-9A8D-1F3D03E25400}" type="slidenum">
              <a:rPr lang="en-US" altLang="en-US"/>
              <a:pPr>
                <a:defRPr/>
              </a:pPr>
              <a:t>‹#›</a:t>
            </a:fld>
            <a:endParaRPr lang="en-US" altLang="en-US"/>
          </a:p>
        </p:txBody>
      </p:sp>
    </p:spTree>
    <p:extLst>
      <p:ext uri="{BB962C8B-B14F-4D97-AF65-F5344CB8AC3E}">
        <p14:creationId xmlns:p14="http://schemas.microsoft.com/office/powerpoint/2010/main" val="201168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F36DDA-4747-4EB2-B1F0-3E50629DE4B1}"/>
              </a:ext>
            </a:extLst>
          </p:cNvPr>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5" name="Rectangle 4">
            <a:extLst>
              <a:ext uri="{FF2B5EF4-FFF2-40B4-BE49-F238E27FC236}">
                <a16:creationId xmlns:a16="http://schemas.microsoft.com/office/drawing/2014/main" id="{4E24D5BF-5EB1-4886-8E79-82D75E0E71B9}"/>
              </a:ext>
            </a:extLst>
          </p:cNvPr>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6" name="Rectangle 5">
            <a:extLst>
              <a:ext uri="{FF2B5EF4-FFF2-40B4-BE49-F238E27FC236}">
                <a16:creationId xmlns:a16="http://schemas.microsoft.com/office/drawing/2014/main" id="{286F62AE-0C21-4C0F-842E-F01403596891}"/>
              </a:ext>
            </a:extLst>
          </p:cNvPr>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 name="Text Placeholder 2"/>
          <p:cNvSpPr>
            <a:spLocks noGrp="1"/>
          </p:cNvSpPr>
          <p:nvPr>
            <p:ph type="body" idx="1"/>
          </p:nvPr>
        </p:nvSpPr>
        <p:spPr>
          <a:xfrm>
            <a:off x="1828801" y="2743200"/>
            <a:ext cx="9497484"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38B1F019-D703-40C0-BEE1-52C5A82A3957}"/>
              </a:ext>
            </a:extLst>
          </p:cNvPr>
          <p:cNvSpPr>
            <a:spLocks noGrp="1"/>
          </p:cNvSpPr>
          <p:nvPr>
            <p:ph type="dt" sz="half" idx="10"/>
          </p:nvPr>
        </p:nvSpPr>
        <p:spPr/>
        <p:txBody>
          <a:bodyPr/>
          <a:lstStyle>
            <a:lvl1pPr>
              <a:defRPr/>
            </a:lvl1pPr>
          </a:lstStyle>
          <a:p>
            <a:pPr>
              <a:defRPr/>
            </a:pPr>
            <a:endParaRPr lang="en-US"/>
          </a:p>
        </p:txBody>
      </p:sp>
      <p:sp>
        <p:nvSpPr>
          <p:cNvPr id="8" name="Slide Number Placeholder 12">
            <a:extLst>
              <a:ext uri="{FF2B5EF4-FFF2-40B4-BE49-F238E27FC236}">
                <a16:creationId xmlns:a16="http://schemas.microsoft.com/office/drawing/2014/main" id="{83FD41E9-7599-4337-8D74-59879B7A5DB6}"/>
              </a:ext>
            </a:extLst>
          </p:cNvPr>
          <p:cNvSpPr>
            <a:spLocks noGrp="1"/>
          </p:cNvSpPr>
          <p:nvPr>
            <p:ph type="sldNum" sz="quarter" idx="11"/>
          </p:nvPr>
        </p:nvSpPr>
        <p:spPr>
          <a:xfrm>
            <a:off x="0" y="1752601"/>
            <a:ext cx="1727200" cy="701675"/>
          </a:xfrm>
        </p:spPr>
        <p:txBody>
          <a:bodyPr>
            <a:noAutofit/>
          </a:bodyPr>
          <a:lstStyle>
            <a:lvl1pPr>
              <a:defRPr sz="2400">
                <a:solidFill>
                  <a:srgbClr val="FFFFFF"/>
                </a:solidFill>
              </a:defRPr>
            </a:lvl1pPr>
          </a:lstStyle>
          <a:p>
            <a:pPr>
              <a:defRPr/>
            </a:pPr>
            <a:fld id="{3497F084-75DA-4117-8268-9E8142F7D3A0}"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D26238B9-A915-4EC1-8CDE-2E64EEAAD10C}"/>
              </a:ext>
            </a:extLst>
          </p:cNvPr>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87032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6459868" y="1589567"/>
            <a:ext cx="5181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201BDE58-2EE6-4006-8660-17589D78A7A1}"/>
              </a:ext>
            </a:extLst>
          </p:cNvPr>
          <p:cNvSpPr>
            <a:spLocks noGrp="1"/>
          </p:cNvSpPr>
          <p:nvPr>
            <p:ph type="dt" sz="half" idx="10"/>
          </p:nvPr>
        </p:nvSpPr>
        <p:spPr/>
        <p:txBody>
          <a:bodyPr rtlCol="0"/>
          <a:lstStyle>
            <a:lvl1pPr>
              <a:defRPr/>
            </a:lvl1pPr>
          </a:lstStyle>
          <a:p>
            <a:pPr>
              <a:defRPr/>
            </a:pPr>
            <a:endParaRPr lang="en-US"/>
          </a:p>
        </p:txBody>
      </p:sp>
      <p:sp>
        <p:nvSpPr>
          <p:cNvPr id="6" name="Slide Number Placeholder 9">
            <a:extLst>
              <a:ext uri="{FF2B5EF4-FFF2-40B4-BE49-F238E27FC236}">
                <a16:creationId xmlns:a16="http://schemas.microsoft.com/office/drawing/2014/main" id="{573B9CA3-7DFA-4B4A-8213-6602E868B9CA}"/>
              </a:ext>
            </a:extLst>
          </p:cNvPr>
          <p:cNvSpPr>
            <a:spLocks noGrp="1"/>
          </p:cNvSpPr>
          <p:nvPr>
            <p:ph type="sldNum" sz="quarter" idx="11"/>
          </p:nvPr>
        </p:nvSpPr>
        <p:spPr/>
        <p:txBody>
          <a:bodyPr/>
          <a:lstStyle>
            <a:lvl1pPr>
              <a:defRPr sz="1400">
                <a:solidFill>
                  <a:srgbClr val="FFFFFF"/>
                </a:solidFill>
              </a:defRPr>
            </a:lvl1pPr>
          </a:lstStyle>
          <a:p>
            <a:pPr>
              <a:defRPr/>
            </a:pPr>
            <a:fld id="{DDE9E5B6-21DC-4BE7-BCED-974710862864}"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74160D36-4144-4736-A789-3E8A583465E1}"/>
              </a:ext>
            </a:extLst>
          </p:cNvPr>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993321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812800" y="2438400"/>
            <a:ext cx="51816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6400800" y="2438400"/>
            <a:ext cx="51816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a:extLst>
              <a:ext uri="{FF2B5EF4-FFF2-40B4-BE49-F238E27FC236}">
                <a16:creationId xmlns:a16="http://schemas.microsoft.com/office/drawing/2014/main" id="{9CA7B5DF-E592-4817-924E-64369EECA081}"/>
              </a:ext>
            </a:extLst>
          </p:cNvPr>
          <p:cNvSpPr>
            <a:spLocks noGrp="1"/>
          </p:cNvSpPr>
          <p:nvPr>
            <p:ph type="dt" sz="half" idx="10"/>
          </p:nvPr>
        </p:nvSpPr>
        <p:spPr/>
        <p:txBody>
          <a:bodyPr/>
          <a:lstStyle>
            <a:lvl1pPr>
              <a:defRPr/>
            </a:lvl1pPr>
          </a:lstStyle>
          <a:p>
            <a:pPr>
              <a:defRPr/>
            </a:pPr>
            <a:endParaRPr lang="en-US"/>
          </a:p>
        </p:txBody>
      </p:sp>
      <p:sp>
        <p:nvSpPr>
          <p:cNvPr id="7" name="Footer Placeholder 2">
            <a:extLst>
              <a:ext uri="{FF2B5EF4-FFF2-40B4-BE49-F238E27FC236}">
                <a16:creationId xmlns:a16="http://schemas.microsoft.com/office/drawing/2014/main" id="{B9216910-A666-4B58-A449-8656D326C4EC}"/>
              </a:ext>
            </a:extLst>
          </p:cNvPr>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a:extLst>
              <a:ext uri="{FF2B5EF4-FFF2-40B4-BE49-F238E27FC236}">
                <a16:creationId xmlns:a16="http://schemas.microsoft.com/office/drawing/2014/main" id="{2A828465-43F8-479E-85CD-3384B98F2C54}"/>
              </a:ext>
            </a:extLst>
          </p:cNvPr>
          <p:cNvSpPr>
            <a:spLocks noGrp="1"/>
          </p:cNvSpPr>
          <p:nvPr>
            <p:ph type="sldNum" sz="quarter" idx="12"/>
          </p:nvPr>
        </p:nvSpPr>
        <p:spPr/>
        <p:txBody>
          <a:bodyPr/>
          <a:lstStyle>
            <a:lvl1pPr>
              <a:defRPr/>
            </a:lvl1pPr>
          </a:lstStyle>
          <a:p>
            <a:pPr>
              <a:defRPr/>
            </a:pPr>
            <a:fld id="{583B458A-2D2C-400D-B7CA-CD6A4C3FED3C}"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377201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5FA729-3CCE-4003-BF9F-ED55DBA24BFA}"/>
              </a:ext>
            </a:extLst>
          </p:cNvPr>
          <p:cNvSpPr>
            <a:spLocks noGrp="1"/>
          </p:cNvSpPr>
          <p:nvPr>
            <p:ph type="dt" sz="half" idx="10"/>
          </p:nvPr>
        </p:nvSpPr>
        <p:spPr/>
        <p:txBody>
          <a:bodyPr/>
          <a:lstStyle>
            <a:lvl1pPr>
              <a:defRPr/>
            </a:lvl1pPr>
          </a:lstStyle>
          <a:p>
            <a:pPr>
              <a:defRPr/>
            </a:pPr>
            <a:endParaRPr lang="en-US"/>
          </a:p>
        </p:txBody>
      </p:sp>
      <p:sp>
        <p:nvSpPr>
          <p:cNvPr id="4" name="Footer Placeholder 3">
            <a:extLst>
              <a:ext uri="{FF2B5EF4-FFF2-40B4-BE49-F238E27FC236}">
                <a16:creationId xmlns:a16="http://schemas.microsoft.com/office/drawing/2014/main" id="{E2C9F0D1-A7C6-4472-9862-BADC9893DA7A}"/>
              </a:ext>
            </a:extLst>
          </p:cNvPr>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a:extLst>
              <a:ext uri="{FF2B5EF4-FFF2-40B4-BE49-F238E27FC236}">
                <a16:creationId xmlns:a16="http://schemas.microsoft.com/office/drawing/2014/main" id="{A632A80B-3ECB-4695-B7FE-D122B50B41BC}"/>
              </a:ext>
            </a:extLst>
          </p:cNvPr>
          <p:cNvSpPr>
            <a:spLocks noGrp="1"/>
          </p:cNvSpPr>
          <p:nvPr>
            <p:ph type="sldNum" sz="quarter" idx="12"/>
          </p:nvPr>
        </p:nvSpPr>
        <p:spPr/>
        <p:txBody>
          <a:bodyPr/>
          <a:lstStyle>
            <a:lvl1pPr>
              <a:defRPr sz="1400">
                <a:solidFill>
                  <a:srgbClr val="FFFFFF"/>
                </a:solidFill>
              </a:defRPr>
            </a:lvl1pPr>
          </a:lstStyle>
          <a:p>
            <a:pPr>
              <a:defRPr/>
            </a:pPr>
            <a:fld id="{D52E6A5B-EC53-438B-AA37-D37104E6A6CD}" type="slidenum">
              <a:rPr lang="en-US" altLang="en-US"/>
              <a:pPr>
                <a:defRPr/>
              </a:pPr>
              <a:t>‹#›</a:t>
            </a:fld>
            <a:endParaRPr lang="en-US" altLang="en-US"/>
          </a:p>
        </p:txBody>
      </p:sp>
    </p:spTree>
    <p:extLst>
      <p:ext uri="{BB962C8B-B14F-4D97-AF65-F5344CB8AC3E}">
        <p14:creationId xmlns:p14="http://schemas.microsoft.com/office/powerpoint/2010/main" val="1301978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CD29A3-883A-4520-A384-16CC5362DEE7}"/>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3581CF47-ED9A-4F6D-8717-9440E1139855}"/>
              </a:ext>
            </a:extLst>
          </p:cNvPr>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a:extLst>
              <a:ext uri="{FF2B5EF4-FFF2-40B4-BE49-F238E27FC236}">
                <a16:creationId xmlns:a16="http://schemas.microsoft.com/office/drawing/2014/main" id="{8FB11AD8-8818-47D0-A109-0B2238F7A375}"/>
              </a:ext>
            </a:extLst>
          </p:cNvPr>
          <p:cNvSpPr>
            <a:spLocks noGrp="1"/>
          </p:cNvSpPr>
          <p:nvPr>
            <p:ph type="sldNum" sz="quarter" idx="12"/>
          </p:nvPr>
        </p:nvSpPr>
        <p:spPr>
          <a:xfrm>
            <a:off x="0" y="6248400"/>
            <a:ext cx="711200" cy="381000"/>
          </a:xfrm>
        </p:spPr>
        <p:txBody>
          <a:bodyPr/>
          <a:lstStyle>
            <a:lvl1pPr>
              <a:defRPr sz="1400"/>
            </a:lvl1pPr>
          </a:lstStyle>
          <a:p>
            <a:pPr>
              <a:defRPr/>
            </a:pPr>
            <a:fld id="{EFAEBBE3-FB36-43ED-9463-37847C9721E1}" type="slidenum">
              <a:rPr lang="en-US" altLang="en-US"/>
              <a:pPr>
                <a:defRPr/>
              </a:pPr>
              <a:t>‹#›</a:t>
            </a:fld>
            <a:endParaRPr lang="en-US" altLang="en-US"/>
          </a:p>
        </p:txBody>
      </p:sp>
    </p:spTree>
    <p:extLst>
      <p:ext uri="{BB962C8B-B14F-4D97-AF65-F5344CB8AC3E}">
        <p14:creationId xmlns:p14="http://schemas.microsoft.com/office/powerpoint/2010/main" val="2958503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CCBBA391-08EC-4928-A8AF-8CD624A475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7033" y="1755775"/>
            <a:ext cx="2152651"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12800" y="273050"/>
            <a:ext cx="107696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3149600" y="1752600"/>
            <a:ext cx="8534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DCF3B92-A496-4F9E-B1DC-172CCB7D784E}"/>
              </a:ext>
            </a:extLst>
          </p:cNvPr>
          <p:cNvSpPr>
            <a:spLocks noGrp="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646B1209-A96E-4E92-A245-DEEFB7AB4B3C}"/>
              </a:ext>
            </a:extLst>
          </p:cNvPr>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a:extLst>
              <a:ext uri="{FF2B5EF4-FFF2-40B4-BE49-F238E27FC236}">
                <a16:creationId xmlns:a16="http://schemas.microsoft.com/office/drawing/2014/main" id="{302AB8A8-6244-4858-A560-E8505ECDF1AD}"/>
              </a:ext>
            </a:extLst>
          </p:cNvPr>
          <p:cNvSpPr>
            <a:spLocks noGrp="1"/>
          </p:cNvSpPr>
          <p:nvPr>
            <p:ph type="sldNum" sz="quarter" idx="12"/>
          </p:nvPr>
        </p:nvSpPr>
        <p:spPr/>
        <p:txBody>
          <a:bodyPr/>
          <a:lstStyle>
            <a:lvl1pPr>
              <a:defRPr sz="1400">
                <a:solidFill>
                  <a:srgbClr val="FFFFFF"/>
                </a:solidFill>
              </a:defRPr>
            </a:lvl1pPr>
          </a:lstStyle>
          <a:p>
            <a:pPr>
              <a:defRPr/>
            </a:pPr>
            <a:fld id="{86716E55-E5EB-4E9F-B781-C52E19A8719E}" type="slidenum">
              <a:rPr lang="en-US" altLang="en-US"/>
              <a:pPr>
                <a:defRPr/>
              </a:pPr>
              <a:t>‹#›</a:t>
            </a:fld>
            <a:endParaRPr lang="en-US" altLang="en-US"/>
          </a:p>
        </p:txBody>
      </p:sp>
    </p:spTree>
    <p:extLst>
      <p:ext uri="{BB962C8B-B14F-4D97-AF65-F5344CB8AC3E}">
        <p14:creationId xmlns:p14="http://schemas.microsoft.com/office/powerpoint/2010/main" val="2699682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0851438-5C1C-4C67-80B6-F5B91862428F}"/>
              </a:ext>
            </a:extLst>
          </p:cNvPr>
          <p:cNvSpPr/>
          <p:nvPr/>
        </p:nvSpPr>
        <p:spPr bwMode="white">
          <a:xfrm>
            <a:off x="-12700" y="4572001"/>
            <a:ext cx="12192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6" name="Rectangle 5">
            <a:extLst>
              <a:ext uri="{FF2B5EF4-FFF2-40B4-BE49-F238E27FC236}">
                <a16:creationId xmlns:a16="http://schemas.microsoft.com/office/drawing/2014/main" id="{56A4184B-B3B5-43E4-985D-CFFD2589B056}"/>
              </a:ext>
            </a:extLst>
          </p:cNvPr>
          <p:cNvSpPr/>
          <p:nvPr/>
        </p:nvSpPr>
        <p:spPr>
          <a:xfrm>
            <a:off x="-12699" y="4664075"/>
            <a:ext cx="1951567"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7" name="Rectangle 6">
            <a:extLst>
              <a:ext uri="{FF2B5EF4-FFF2-40B4-BE49-F238E27FC236}">
                <a16:creationId xmlns:a16="http://schemas.microsoft.com/office/drawing/2014/main" id="{B8E88250-2FFF-43B5-8549-9C412A5F210A}"/>
              </a:ext>
            </a:extLst>
          </p:cNvPr>
          <p:cNvSpPr/>
          <p:nvPr/>
        </p:nvSpPr>
        <p:spPr>
          <a:xfrm>
            <a:off x="2059517" y="4654550"/>
            <a:ext cx="10132483"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8" name="Rectangle 7">
            <a:extLst>
              <a:ext uri="{FF2B5EF4-FFF2-40B4-BE49-F238E27FC236}">
                <a16:creationId xmlns:a16="http://schemas.microsoft.com/office/drawing/2014/main" id="{9669A25F-8BFA-40ED-BF5A-5B2BF7BD1F63}"/>
              </a:ext>
            </a:extLst>
          </p:cNvPr>
          <p:cNvSpPr/>
          <p:nvPr/>
        </p:nvSpPr>
        <p:spPr bwMode="white">
          <a:xfrm>
            <a:off x="1930401" y="1"/>
            <a:ext cx="133351"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2133600" y="4648200"/>
            <a:ext cx="97536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a:extLst>
              <a:ext uri="{FF2B5EF4-FFF2-40B4-BE49-F238E27FC236}">
                <a16:creationId xmlns:a16="http://schemas.microsoft.com/office/drawing/2014/main" id="{C164C31F-A627-4F5D-9316-083C9B4DAF07}"/>
              </a:ext>
            </a:extLst>
          </p:cNvPr>
          <p:cNvSpPr>
            <a:spLocks noGrp="1"/>
          </p:cNvSpPr>
          <p:nvPr>
            <p:ph type="dt" sz="half" idx="10"/>
          </p:nvPr>
        </p:nvSpPr>
        <p:spPr>
          <a:xfrm>
            <a:off x="8331200" y="6248401"/>
            <a:ext cx="3556000" cy="365125"/>
          </a:xfrm>
        </p:spPr>
        <p:txBody>
          <a:bodyPr rtlCol="0"/>
          <a:lstStyle>
            <a:lvl1pPr>
              <a:defRPr/>
            </a:lvl1pPr>
          </a:lstStyle>
          <a:p>
            <a:pPr>
              <a:defRPr/>
            </a:pPr>
            <a:endParaRPr lang="en-US"/>
          </a:p>
        </p:txBody>
      </p:sp>
      <p:sp>
        <p:nvSpPr>
          <p:cNvPr id="10" name="Slide Number Placeholder 12">
            <a:extLst>
              <a:ext uri="{FF2B5EF4-FFF2-40B4-BE49-F238E27FC236}">
                <a16:creationId xmlns:a16="http://schemas.microsoft.com/office/drawing/2014/main" id="{BA9EA927-A36A-435C-8A57-99399CA2CFD8}"/>
              </a:ext>
            </a:extLst>
          </p:cNvPr>
          <p:cNvSpPr>
            <a:spLocks noGrp="1"/>
          </p:cNvSpPr>
          <p:nvPr>
            <p:ph type="sldNum" sz="quarter" idx="11"/>
          </p:nvPr>
        </p:nvSpPr>
        <p:spPr>
          <a:xfrm>
            <a:off x="0" y="4667251"/>
            <a:ext cx="1930400" cy="663575"/>
          </a:xfrm>
        </p:spPr>
        <p:txBody>
          <a:bodyPr/>
          <a:lstStyle>
            <a:lvl1pPr>
              <a:defRPr sz="2800">
                <a:solidFill>
                  <a:srgbClr val="FFFFFF"/>
                </a:solidFill>
              </a:defRPr>
            </a:lvl1pPr>
          </a:lstStyle>
          <a:p>
            <a:pPr>
              <a:defRPr/>
            </a:pPr>
            <a:fld id="{7A8DB83D-F693-4400-8EC0-5A6CBF9D5951}"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54A9CAEC-4336-44D3-B70E-A28AC7746730}"/>
              </a:ext>
            </a:extLst>
          </p:cNvPr>
          <p:cNvSpPr>
            <a:spLocks noGrp="1"/>
          </p:cNvSpPr>
          <p:nvPr>
            <p:ph type="ftr" sz="quarter" idx="12"/>
          </p:nvPr>
        </p:nvSpPr>
        <p:spPr>
          <a:xfrm>
            <a:off x="2133600" y="6248401"/>
            <a:ext cx="6096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4151446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E7ADC66E-42C6-4D90-89A5-E9505553308B}"/>
              </a:ext>
            </a:extLst>
          </p:cNvPr>
          <p:cNvSpPr>
            <a:spLocks noGrp="1"/>
          </p:cNvSpPr>
          <p:nvPr>
            <p:ph type="dt" sz="half" idx="10"/>
          </p:nvPr>
        </p:nvSpPr>
        <p:spPr/>
        <p:txBody>
          <a:bodyPr/>
          <a:lstStyle>
            <a:lvl1pPr>
              <a:defRPr/>
            </a:lvl1pPr>
          </a:lstStyle>
          <a:p>
            <a:pPr>
              <a:defRPr/>
            </a:pPr>
            <a:endParaRPr lang="en-US"/>
          </a:p>
        </p:txBody>
      </p:sp>
      <p:sp>
        <p:nvSpPr>
          <p:cNvPr id="5" name="Footer Placeholder 2">
            <a:extLst>
              <a:ext uri="{FF2B5EF4-FFF2-40B4-BE49-F238E27FC236}">
                <a16:creationId xmlns:a16="http://schemas.microsoft.com/office/drawing/2014/main" id="{50536211-F7DD-4D3C-8244-336CD226DA2E}"/>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a:extLst>
              <a:ext uri="{FF2B5EF4-FFF2-40B4-BE49-F238E27FC236}">
                <a16:creationId xmlns:a16="http://schemas.microsoft.com/office/drawing/2014/main" id="{825CEEA6-3155-4B2A-83F3-91577CFEE822}"/>
              </a:ext>
            </a:extLst>
          </p:cNvPr>
          <p:cNvSpPr>
            <a:spLocks noGrp="1"/>
          </p:cNvSpPr>
          <p:nvPr>
            <p:ph type="sldNum" sz="quarter" idx="12"/>
          </p:nvPr>
        </p:nvSpPr>
        <p:spPr/>
        <p:txBody>
          <a:bodyPr/>
          <a:lstStyle>
            <a:lvl1pPr>
              <a:defRPr/>
            </a:lvl1pPr>
          </a:lstStyle>
          <a:p>
            <a:pPr>
              <a:defRPr/>
            </a:pPr>
            <a:fld id="{2B99C1BA-E73B-4EF5-9D86-01093C71838E}"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3059176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FFE60A-A44F-487E-9D19-533794267B5B}"/>
              </a:ext>
            </a:extLst>
          </p:cNvPr>
          <p:cNvSpPr/>
          <p:nvPr/>
        </p:nvSpPr>
        <p:spPr bwMode="white">
          <a:xfrm>
            <a:off x="8128001" y="0"/>
            <a:ext cx="427567"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5" name="Rectangle 4">
            <a:extLst>
              <a:ext uri="{FF2B5EF4-FFF2-40B4-BE49-F238E27FC236}">
                <a16:creationId xmlns:a16="http://schemas.microsoft.com/office/drawing/2014/main" id="{C499C9AC-E2F6-4624-BCBD-A540F60E1320}"/>
              </a:ext>
            </a:extLst>
          </p:cNvPr>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6" name="Rectangle 5">
            <a:extLst>
              <a:ext uri="{FF2B5EF4-FFF2-40B4-BE49-F238E27FC236}">
                <a16:creationId xmlns:a16="http://schemas.microsoft.com/office/drawing/2014/main" id="{D9CCBF1A-CA73-4CDB-A55C-94A5BB1E9D8A}"/>
              </a:ext>
            </a:extLst>
          </p:cNvPr>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2" name="Vertical Title 1"/>
          <p:cNvSpPr>
            <a:spLocks noGrp="1"/>
          </p:cNvSpPr>
          <p:nvPr>
            <p:ph type="title" orient="vert"/>
          </p:nvPr>
        </p:nvSpPr>
        <p:spPr>
          <a:xfrm>
            <a:off x="8737600" y="609601"/>
            <a:ext cx="27432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74168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ACBEEC2A-5596-45C0-93EF-FC8A6CCD8742}"/>
              </a:ext>
            </a:extLst>
          </p:cNvPr>
          <p:cNvSpPr>
            <a:spLocks noGrp="1"/>
          </p:cNvSpPr>
          <p:nvPr>
            <p:ph type="dt" sz="half" idx="10"/>
          </p:nvPr>
        </p:nvSpPr>
        <p:spPr>
          <a:xfrm>
            <a:off x="8737600" y="6248401"/>
            <a:ext cx="2946400" cy="365125"/>
          </a:xfrm>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A311774A-9B85-441D-B729-6F9998BD3D26}"/>
              </a:ext>
            </a:extLst>
          </p:cNvPr>
          <p:cNvSpPr>
            <a:spLocks noGrp="1"/>
          </p:cNvSpPr>
          <p:nvPr>
            <p:ph type="ftr" sz="quarter" idx="11"/>
          </p:nvPr>
        </p:nvSpPr>
        <p:spPr>
          <a:xfrm>
            <a:off x="609601" y="6248401"/>
            <a:ext cx="7431617" cy="365125"/>
          </a:xfrm>
        </p:spPr>
        <p:txBody>
          <a:bodyPr/>
          <a:lstStyle>
            <a:lvl1pPr>
              <a:defRPr/>
            </a:lvl1pPr>
          </a:lstStyle>
          <a:p>
            <a:pPr>
              <a:defRPr/>
            </a:pPr>
            <a:r>
              <a:rPr lang="en-US"/>
              <a:t>Aswath Damodaran</a:t>
            </a:r>
          </a:p>
        </p:txBody>
      </p:sp>
      <p:sp>
        <p:nvSpPr>
          <p:cNvPr id="9" name="Slide Number Placeholder 5">
            <a:extLst>
              <a:ext uri="{FF2B5EF4-FFF2-40B4-BE49-F238E27FC236}">
                <a16:creationId xmlns:a16="http://schemas.microsoft.com/office/drawing/2014/main" id="{6314B9CA-EE1F-4704-8F8A-24A781201A5E}"/>
              </a:ext>
            </a:extLst>
          </p:cNvPr>
          <p:cNvSpPr>
            <a:spLocks noGrp="1"/>
          </p:cNvSpPr>
          <p:nvPr>
            <p:ph type="sldNum" sz="quarter" idx="12"/>
          </p:nvPr>
        </p:nvSpPr>
        <p:spPr>
          <a:xfrm rot="5400000">
            <a:off x="8075084" y="103717"/>
            <a:ext cx="533400" cy="325967"/>
          </a:xfrm>
        </p:spPr>
        <p:txBody>
          <a:bodyPr/>
          <a:lstStyle>
            <a:lvl1pPr>
              <a:defRPr/>
            </a:lvl1pPr>
          </a:lstStyle>
          <a:p>
            <a:pPr>
              <a:defRPr/>
            </a:pPr>
            <a:fld id="{8B727CE7-E3C2-434B-988C-8BB95146AEDD}"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2541586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812800" y="2438400"/>
            <a:ext cx="51816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6400800" y="2438400"/>
            <a:ext cx="51816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a:extLst>
              <a:ext uri="{FF2B5EF4-FFF2-40B4-BE49-F238E27FC236}">
                <a16:creationId xmlns:a16="http://schemas.microsoft.com/office/drawing/2014/main" id="{2BC142C6-83A2-4F54-97CE-F17CD57A976A}"/>
              </a:ext>
            </a:extLst>
          </p:cNvPr>
          <p:cNvSpPr>
            <a:spLocks noGrp="1"/>
          </p:cNvSpPr>
          <p:nvPr>
            <p:ph type="dt" sz="half" idx="10"/>
          </p:nvPr>
        </p:nvSpPr>
        <p:spPr/>
        <p:txBody>
          <a:bodyPr/>
          <a:lstStyle>
            <a:lvl1pPr>
              <a:defRPr/>
            </a:lvl1pPr>
          </a:lstStyle>
          <a:p>
            <a:pPr>
              <a:defRPr/>
            </a:pPr>
            <a:endParaRPr lang="en-US"/>
          </a:p>
        </p:txBody>
      </p:sp>
      <p:sp>
        <p:nvSpPr>
          <p:cNvPr id="7" name="Footer Placeholder 2">
            <a:extLst>
              <a:ext uri="{FF2B5EF4-FFF2-40B4-BE49-F238E27FC236}">
                <a16:creationId xmlns:a16="http://schemas.microsoft.com/office/drawing/2014/main" id="{4A2F86B5-4A09-4B48-99D9-73321407F383}"/>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a:extLst>
              <a:ext uri="{FF2B5EF4-FFF2-40B4-BE49-F238E27FC236}">
                <a16:creationId xmlns:a16="http://schemas.microsoft.com/office/drawing/2014/main" id="{D0EE615B-795A-49B7-8A70-508A24EF3B6D}"/>
              </a:ext>
            </a:extLst>
          </p:cNvPr>
          <p:cNvSpPr>
            <a:spLocks noGrp="1"/>
          </p:cNvSpPr>
          <p:nvPr>
            <p:ph type="sldNum" sz="quarter" idx="12"/>
          </p:nvPr>
        </p:nvSpPr>
        <p:spPr/>
        <p:txBody>
          <a:bodyPr/>
          <a:lstStyle>
            <a:lvl1pPr>
              <a:defRPr sz="1400">
                <a:solidFill>
                  <a:srgbClr val="FFFFFF"/>
                </a:solidFill>
              </a:defRPr>
            </a:lvl1pPr>
          </a:lstStyle>
          <a:p>
            <a:pPr>
              <a:defRPr/>
            </a:pPr>
            <a:fld id="{2869D479-C07A-4954-A5BE-AD0443A887B1}" type="slidenum">
              <a:rPr lang="en-US" altLang="en-US"/>
              <a:pPr>
                <a:defRPr/>
              </a:pPr>
              <a:t>‹#›</a:t>
            </a:fld>
            <a:endParaRPr lang="en-US" altLang="en-US"/>
          </a:p>
        </p:txBody>
      </p:sp>
    </p:spTree>
    <p:extLst>
      <p:ext uri="{BB962C8B-B14F-4D97-AF65-F5344CB8AC3E}">
        <p14:creationId xmlns:p14="http://schemas.microsoft.com/office/powerpoint/2010/main" val="3702295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094E0E30-2763-428A-9B98-97E92AADFD09}"/>
              </a:ext>
            </a:extLst>
          </p:cNvPr>
          <p:cNvSpPr>
            <a:spLocks noGrp="1"/>
          </p:cNvSpPr>
          <p:nvPr>
            <p:ph type="title"/>
          </p:nvPr>
        </p:nvSpPr>
        <p:spPr bwMode="auto">
          <a:xfrm>
            <a:off x="812800" y="228600"/>
            <a:ext cx="108712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FB2AC8E6-7E2C-4118-BAE0-E84EE872FA39}"/>
              </a:ext>
            </a:extLst>
          </p:cNvPr>
          <p:cNvSpPr>
            <a:spLocks noGrp="1"/>
          </p:cNvSpPr>
          <p:nvPr>
            <p:ph type="body" idx="1"/>
          </p:nvPr>
        </p:nvSpPr>
        <p:spPr bwMode="auto">
          <a:xfrm>
            <a:off x="817033" y="1600201"/>
            <a:ext cx="108712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02D11E93-5089-4968-9C56-C05FE17F690E}"/>
              </a:ext>
            </a:extLst>
          </p:cNvPr>
          <p:cNvSpPr>
            <a:spLocks noGrp="1"/>
          </p:cNvSpPr>
          <p:nvPr>
            <p:ph type="dt" sz="half" idx="2"/>
          </p:nvPr>
        </p:nvSpPr>
        <p:spPr>
          <a:xfrm>
            <a:off x="8128000" y="6248401"/>
            <a:ext cx="3556000" cy="365125"/>
          </a:xfrm>
          <a:prstGeom prst="rect">
            <a:avLst/>
          </a:prstGeom>
        </p:spPr>
        <p:txBody>
          <a:bodyPr vert="horz" anchor="ctr" anchorCtr="0"/>
          <a:lstStyle>
            <a:lvl1pPr algn="r">
              <a:defRPr sz="1400">
                <a:solidFill>
                  <a:schemeClr val="tx2"/>
                </a:solidFill>
                <a:latin typeface="Times" charset="0"/>
                <a:ea typeface="ＭＳ Ｐゴシック" charset="0"/>
                <a:cs typeface="ＭＳ Ｐゴシック" charset="0"/>
              </a:defRPr>
            </a:lvl1pPr>
          </a:lstStyle>
          <a:p>
            <a:pPr>
              <a:defRPr/>
            </a:pPr>
            <a:endParaRPr lang="en-US"/>
          </a:p>
        </p:txBody>
      </p:sp>
      <p:sp>
        <p:nvSpPr>
          <p:cNvPr id="3" name="Footer Placeholder 2">
            <a:extLst>
              <a:ext uri="{FF2B5EF4-FFF2-40B4-BE49-F238E27FC236}">
                <a16:creationId xmlns:a16="http://schemas.microsoft.com/office/drawing/2014/main" id="{BEC6B9E9-7B1B-442E-8ACA-0B44477AF20E}"/>
              </a:ext>
            </a:extLst>
          </p:cNvPr>
          <p:cNvSpPr>
            <a:spLocks noGrp="1"/>
          </p:cNvSpPr>
          <p:nvPr>
            <p:ph type="ftr" sz="quarter" idx="3"/>
          </p:nvPr>
        </p:nvSpPr>
        <p:spPr>
          <a:xfrm>
            <a:off x="812801" y="6248401"/>
            <a:ext cx="7228417" cy="365125"/>
          </a:xfrm>
          <a:prstGeom prst="rect">
            <a:avLst/>
          </a:prstGeom>
        </p:spPr>
        <p:txBody>
          <a:bodyPr vert="horz" anchor="ctr"/>
          <a:lstStyle>
            <a:lvl1pPr algn="l">
              <a:defRPr sz="1600" i="1">
                <a:solidFill>
                  <a:schemeClr val="tx2"/>
                </a:solidFill>
                <a:latin typeface="+mn-lt"/>
                <a:ea typeface="ＭＳ Ｐゴシック" charset="0"/>
                <a:cs typeface="ＭＳ Ｐゴシック" charset="0"/>
              </a:defRPr>
            </a:lvl1pPr>
          </a:lstStyle>
          <a:p>
            <a:pPr>
              <a:defRPr/>
            </a:pPr>
            <a:r>
              <a:rPr lang="en-US"/>
              <a:t>Aswath Damodaran</a:t>
            </a:r>
          </a:p>
        </p:txBody>
      </p:sp>
      <p:sp>
        <p:nvSpPr>
          <p:cNvPr id="7" name="Rectangle 6">
            <a:extLst>
              <a:ext uri="{FF2B5EF4-FFF2-40B4-BE49-F238E27FC236}">
                <a16:creationId xmlns:a16="http://schemas.microsoft.com/office/drawing/2014/main" id="{4094CFC2-5874-4A5A-AADE-DBE565F98B23}"/>
              </a:ext>
            </a:extLst>
          </p:cNvPr>
          <p:cNvSpPr/>
          <p:nvPr/>
        </p:nvSpPr>
        <p:spPr bwMode="white">
          <a:xfrm>
            <a:off x="0" y="1235075"/>
            <a:ext cx="12192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8" name="Rectangle 7">
            <a:extLst>
              <a:ext uri="{FF2B5EF4-FFF2-40B4-BE49-F238E27FC236}">
                <a16:creationId xmlns:a16="http://schemas.microsoft.com/office/drawing/2014/main" id="{F1E308D1-BD58-43AA-AFE8-F0A660F4ECD9}"/>
              </a:ext>
            </a:extLst>
          </p:cNvPr>
          <p:cNvSpPr/>
          <p:nvPr/>
        </p:nvSpPr>
        <p:spPr>
          <a:xfrm>
            <a:off x="0" y="1279525"/>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chemeClr val="tx1"/>
              </a:solidFill>
            </a:endParaRPr>
          </a:p>
        </p:txBody>
      </p:sp>
      <p:sp>
        <p:nvSpPr>
          <p:cNvPr id="9" name="Rectangle 8">
            <a:extLst>
              <a:ext uri="{FF2B5EF4-FFF2-40B4-BE49-F238E27FC236}">
                <a16:creationId xmlns:a16="http://schemas.microsoft.com/office/drawing/2014/main" id="{341B2EA1-758C-4D62-8293-7C67828EE162}"/>
              </a:ext>
            </a:extLst>
          </p:cNvPr>
          <p:cNvSpPr/>
          <p:nvPr/>
        </p:nvSpPr>
        <p:spPr>
          <a:xfrm>
            <a:off x="787400" y="1279525"/>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23" name="Slide Number Placeholder 22">
            <a:extLst>
              <a:ext uri="{FF2B5EF4-FFF2-40B4-BE49-F238E27FC236}">
                <a16:creationId xmlns:a16="http://schemas.microsoft.com/office/drawing/2014/main" id="{4EFAC589-ACA7-4A2D-B02B-DC7E3EFE8D58}"/>
              </a:ext>
            </a:extLst>
          </p:cNvPr>
          <p:cNvSpPr>
            <a:spLocks noGrp="1"/>
          </p:cNvSpPr>
          <p:nvPr>
            <p:ph type="sldNum" sz="quarter" idx="4"/>
          </p:nvPr>
        </p:nvSpPr>
        <p:spPr>
          <a:xfrm>
            <a:off x="0" y="1271589"/>
            <a:ext cx="7112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pPr>
              <a:defRPr/>
            </a:pPr>
            <a:fld id="{ECAB946A-AEF3-4E70-9F13-171F4A30A207}"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9097598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rtl="0" eaLnBrk="0" fontAlgn="base" hangingPunct="0">
        <a:spcBef>
          <a:spcPct val="0"/>
        </a:spcBef>
        <a:spcAft>
          <a:spcPct val="0"/>
        </a:spcAft>
        <a:defRPr sz="3600" kern="1200">
          <a:solidFill>
            <a:schemeClr val="tx2"/>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3600">
          <a:solidFill>
            <a:schemeClr val="tx2"/>
          </a:solidFill>
          <a:latin typeface="Calibri" charset="0"/>
          <a:ea typeface="MS PGothic" panose="020B0600070205080204" pitchFamily="34" charset="-128"/>
          <a:cs typeface="ＭＳ Ｐゴシック" charset="0"/>
        </a:defRPr>
      </a:lvl2pPr>
      <a:lvl3pPr algn="l" rtl="0" eaLnBrk="0" fontAlgn="base" hangingPunct="0">
        <a:spcBef>
          <a:spcPct val="0"/>
        </a:spcBef>
        <a:spcAft>
          <a:spcPct val="0"/>
        </a:spcAft>
        <a:defRPr sz="3600">
          <a:solidFill>
            <a:schemeClr val="tx2"/>
          </a:solidFill>
          <a:latin typeface="Calibri" charset="0"/>
          <a:ea typeface="MS PGothic" panose="020B0600070205080204" pitchFamily="34" charset="-128"/>
          <a:cs typeface="ＭＳ Ｐゴシック" charset="0"/>
        </a:defRPr>
      </a:lvl3pPr>
      <a:lvl4pPr algn="l" rtl="0" eaLnBrk="0" fontAlgn="base" hangingPunct="0">
        <a:spcBef>
          <a:spcPct val="0"/>
        </a:spcBef>
        <a:spcAft>
          <a:spcPct val="0"/>
        </a:spcAft>
        <a:defRPr sz="3600">
          <a:solidFill>
            <a:schemeClr val="tx2"/>
          </a:solidFill>
          <a:latin typeface="Calibri" charset="0"/>
          <a:ea typeface="MS PGothic" panose="020B0600070205080204" pitchFamily="34" charset="-128"/>
          <a:cs typeface="ＭＳ Ｐゴシック" charset="0"/>
        </a:defRPr>
      </a:lvl4pPr>
      <a:lvl5pPr algn="l" rtl="0" eaLnBrk="0" fontAlgn="base" hangingPunct="0">
        <a:spcBef>
          <a:spcPct val="0"/>
        </a:spcBef>
        <a:spcAft>
          <a:spcPct val="0"/>
        </a:spcAft>
        <a:defRPr sz="3600">
          <a:solidFill>
            <a:schemeClr val="tx2"/>
          </a:solidFill>
          <a:latin typeface="Calibri" charset="0"/>
          <a:ea typeface="MS PGothic" panose="020B0600070205080204" pitchFamily="34" charset="-128"/>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panose="05000000000000000000" pitchFamily="2" charset="2"/>
        <a:buChar char=""/>
        <a:defRPr sz="2800" kern="1200">
          <a:solidFill>
            <a:schemeClr val="tx1"/>
          </a:solidFill>
          <a:latin typeface="+mn-lt"/>
          <a:ea typeface="MS PGothic" panose="020B0600070205080204" pitchFamily="34" charset="-128"/>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Char char=""/>
        <a:defRPr sz="2400" kern="1200">
          <a:solidFill>
            <a:schemeClr val="tx1"/>
          </a:solidFill>
          <a:latin typeface="+mn-lt"/>
          <a:ea typeface="MS PGothic" panose="020B0600070205080204" pitchFamily="34" charset="-128"/>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Char char=""/>
        <a:defRPr sz="2400" kern="1200">
          <a:solidFill>
            <a:schemeClr val="tx1"/>
          </a:solidFill>
          <a:latin typeface="+mn-lt"/>
          <a:ea typeface="MS PGothic" panose="020B0600070205080204" pitchFamily="34" charset="-128"/>
          <a:cs typeface="+mn-cs"/>
        </a:defRPr>
      </a:lvl3pPr>
      <a:lvl4pPr marL="1371600" indent="-228600" algn="l" rtl="0" eaLnBrk="0" fontAlgn="base" hangingPunct="0">
        <a:spcBef>
          <a:spcPts val="400"/>
        </a:spcBef>
        <a:spcAft>
          <a:spcPct val="0"/>
        </a:spcAft>
        <a:buClr>
          <a:srgbClr val="A04DA3"/>
        </a:buClr>
        <a:buSzPct val="75000"/>
        <a:buFont typeface="Wingdings" panose="05000000000000000000" pitchFamily="2" charset="2"/>
        <a:buChar char=""/>
        <a:defRPr sz="2000" kern="1200">
          <a:solidFill>
            <a:schemeClr val="tx1"/>
          </a:solidFill>
          <a:latin typeface="+mn-lt"/>
          <a:ea typeface="MS PGothic" panose="020B0600070205080204" pitchFamily="34" charset="-128"/>
          <a:cs typeface="+mn-cs"/>
        </a:defRPr>
      </a:lvl4pPr>
      <a:lvl5pPr marL="1828800" indent="-228600" algn="l" rtl="0" eaLnBrk="0" fontAlgn="base" hangingPunct="0">
        <a:spcBef>
          <a:spcPts val="400"/>
        </a:spcBef>
        <a:spcAft>
          <a:spcPct val="0"/>
        </a:spcAft>
        <a:buClr>
          <a:srgbClr val="C4652D"/>
        </a:buClr>
        <a:buSzPct val="65000"/>
        <a:buFont typeface="Wingdings" panose="05000000000000000000" pitchFamily="2" charset="2"/>
        <a:buChar char=""/>
        <a:defRPr sz="2000" kern="1200">
          <a:solidFill>
            <a:schemeClr val="tx1"/>
          </a:solidFill>
          <a:latin typeface="+mn-lt"/>
          <a:ea typeface="MS PGothic" panose="020B0600070205080204" pitchFamily="34" charset="-128"/>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F0054C74-EF36-46AD-A553-75EAF8270FF5}"/>
              </a:ext>
            </a:extLst>
          </p:cNvPr>
          <p:cNvSpPr>
            <a:spLocks noGrp="1" noChangeArrowheads="1"/>
          </p:cNvSpPr>
          <p:nvPr>
            <p:ph type="ctrTitle"/>
          </p:nvPr>
        </p:nvSpPr>
        <p:spPr/>
        <p:txBody>
          <a:bodyPr>
            <a:normAutofit/>
          </a:bodyPr>
          <a:lstStyle/>
          <a:p>
            <a:pPr eaLnBrk="1" fontAlgn="auto" hangingPunct="1">
              <a:spcAft>
                <a:spcPts val="0"/>
              </a:spcAft>
              <a:defRPr/>
            </a:pPr>
            <a:r>
              <a:rPr lang="en-IN" dirty="0">
                <a:ea typeface="+mj-ea"/>
                <a:cs typeface="+mj-cs"/>
              </a:rPr>
              <a:t>Asset based securities</a:t>
            </a:r>
            <a:endParaRPr lang="en-US" dirty="0">
              <a:ea typeface="+mj-ea"/>
              <a:cs typeface="+mj-cs"/>
            </a:endParaRPr>
          </a:p>
        </p:txBody>
      </p:sp>
      <p:sp>
        <p:nvSpPr>
          <p:cNvPr id="14339" name="Subtitle 1">
            <a:extLst>
              <a:ext uri="{FF2B5EF4-FFF2-40B4-BE49-F238E27FC236}">
                <a16:creationId xmlns:a16="http://schemas.microsoft.com/office/drawing/2014/main" id="{1B1F964F-8BC9-43B9-ADE8-7FB461A6CAD3}"/>
              </a:ext>
            </a:extLst>
          </p:cNvPr>
          <p:cNvSpPr>
            <a:spLocks noGrp="1"/>
          </p:cNvSpPr>
          <p:nvPr>
            <p:ph type="subTitle" idx="1"/>
          </p:nvPr>
        </p:nvSpPr>
        <p:spPr>
          <a:xfrm>
            <a:off x="3886200" y="6049963"/>
            <a:ext cx="6705600" cy="685800"/>
          </a:xfrm>
        </p:spPr>
        <p:txBody>
          <a:bodyPr/>
          <a:lstStyle/>
          <a:p>
            <a:endParaRPr lang="en-US" alt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B149F67-AD82-40D9-886C-EFBCB441F7F0}"/>
              </a:ext>
            </a:extLst>
          </p:cNvPr>
          <p:cNvSpPr>
            <a:spLocks noGrp="1" noChangeArrowheads="1"/>
          </p:cNvSpPr>
          <p:nvPr>
            <p:ph type="title"/>
          </p:nvPr>
        </p:nvSpPr>
        <p:spPr/>
        <p:txBody>
          <a:bodyPr/>
          <a:lstStyle/>
          <a:p>
            <a:pPr algn="l"/>
            <a:r>
              <a:rPr lang="en-US" altLang="en-US"/>
              <a:t>Learning Objectives</a:t>
            </a:r>
          </a:p>
        </p:txBody>
      </p:sp>
      <p:sp>
        <p:nvSpPr>
          <p:cNvPr id="5123" name="Rectangle 3">
            <a:extLst>
              <a:ext uri="{FF2B5EF4-FFF2-40B4-BE49-F238E27FC236}">
                <a16:creationId xmlns:a16="http://schemas.microsoft.com/office/drawing/2014/main" id="{1FEF5B61-8C3F-4090-8E78-BBC3B0776E20}"/>
              </a:ext>
            </a:extLst>
          </p:cNvPr>
          <p:cNvSpPr>
            <a:spLocks noGrp="1" noChangeArrowheads="1"/>
          </p:cNvSpPr>
          <p:nvPr>
            <p:ph sz="quarter" idx="1"/>
          </p:nvPr>
        </p:nvSpPr>
        <p:spPr/>
        <p:txBody>
          <a:bodyPr/>
          <a:lstStyle/>
          <a:p>
            <a:r>
              <a:rPr lang="en-US" altLang="en-US"/>
              <a:t>How asset-backed securities work and why they were created</a:t>
            </a:r>
          </a:p>
          <a:p>
            <a:r>
              <a:rPr lang="en-US" altLang="en-US"/>
              <a:t>Most common types of asset-backed securities</a:t>
            </a:r>
          </a:p>
          <a:p>
            <a:r>
              <a:rPr lang="en-US" altLang="en-US"/>
              <a:t>Benefits and risks associated with use of asset-backed securities</a:t>
            </a:r>
          </a:p>
          <a:p>
            <a:r>
              <a:rPr lang="en-US" altLang="en-US"/>
              <a:t>How interest-rate swaps, caps, floors, and collars can be used to reduce interest-rate risk</a:t>
            </a:r>
          </a:p>
          <a:p>
            <a:r>
              <a:rPr lang="en-US" altLang="en-US"/>
              <a:t>How and why currency swaps are used to manage exchange-rate risk</a:t>
            </a:r>
          </a:p>
        </p:txBody>
      </p:sp>
    </p:spTree>
    <p:extLst>
      <p:ext uri="{BB962C8B-B14F-4D97-AF65-F5344CB8AC3E}">
        <p14:creationId xmlns:p14="http://schemas.microsoft.com/office/powerpoint/2010/main" val="14031235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p:tgtEl>
                                          <p:spTgt spid="5122"/>
                                        </p:tgtEl>
                                        <p:attrNameLst>
                                          <p:attrName>ppt_x</p:attrName>
                                        </p:attrNameLst>
                                      </p:cBhvr>
                                      <p:tavLst>
                                        <p:tav tm="0">
                                          <p:val>
                                            <p:strVal val="#ppt_x-#ppt_w*1.125000"/>
                                          </p:val>
                                        </p:tav>
                                        <p:tav tm="100000">
                                          <p:val>
                                            <p:strVal val="#ppt_x"/>
                                          </p:val>
                                        </p:tav>
                                      </p:tavLst>
                                    </p:anim>
                                    <p:animEffect transition="in" filter="wipe(right)">
                                      <p:cBhvr>
                                        <p:cTn id="8" dur="500"/>
                                        <p:tgtEl>
                                          <p:spTgt spid="5122"/>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5123">
                                            <p:txEl>
                                              <p:pRg st="0" end="0"/>
                                            </p:txEl>
                                          </p:spTgt>
                                        </p:tgtEl>
                                        <p:attrNameLst>
                                          <p:attrName>style.visibility</p:attrName>
                                        </p:attrNameLst>
                                      </p:cBhvr>
                                      <p:to>
                                        <p:strVal val="visible"/>
                                      </p:to>
                                    </p:set>
                                    <p:anim calcmode="lin" valueType="num">
                                      <p:cBhvr additive="base">
                                        <p:cTn id="13" dur="500"/>
                                        <p:tgtEl>
                                          <p:spTgt spid="5123">
                                            <p:txEl>
                                              <p:pRg st="0" end="0"/>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5123">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5123">
                                            <p:txEl>
                                              <p:pRg st="1" end="1"/>
                                            </p:txEl>
                                          </p:spTgt>
                                        </p:tgtEl>
                                        <p:attrNameLst>
                                          <p:attrName>style.visibility</p:attrName>
                                        </p:attrNameLst>
                                      </p:cBhvr>
                                      <p:to>
                                        <p:strVal val="visible"/>
                                      </p:to>
                                    </p:set>
                                    <p:anim calcmode="lin" valueType="num">
                                      <p:cBhvr additive="base">
                                        <p:cTn id="19" dur="500"/>
                                        <p:tgtEl>
                                          <p:spTgt spid="5123">
                                            <p:txEl>
                                              <p:pRg st="1" end="1"/>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5123">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1" fill="hold" grpId="0" nodeType="clickEffect">
                                  <p:stCondLst>
                                    <p:cond delay="0"/>
                                  </p:stCondLst>
                                  <p:childTnLst>
                                    <p:set>
                                      <p:cBhvr>
                                        <p:cTn id="24" dur="1" fill="hold">
                                          <p:stCondLst>
                                            <p:cond delay="0"/>
                                          </p:stCondLst>
                                        </p:cTn>
                                        <p:tgtEl>
                                          <p:spTgt spid="5123">
                                            <p:txEl>
                                              <p:pRg st="2" end="2"/>
                                            </p:txEl>
                                          </p:spTgt>
                                        </p:tgtEl>
                                        <p:attrNameLst>
                                          <p:attrName>style.visibility</p:attrName>
                                        </p:attrNameLst>
                                      </p:cBhvr>
                                      <p:to>
                                        <p:strVal val="visible"/>
                                      </p:to>
                                    </p:set>
                                    <p:anim calcmode="lin" valueType="num">
                                      <p:cBhvr additive="base">
                                        <p:cTn id="25" dur="500"/>
                                        <p:tgtEl>
                                          <p:spTgt spid="5123">
                                            <p:txEl>
                                              <p:pRg st="2" end="2"/>
                                            </p:txEl>
                                          </p:spTgt>
                                        </p:tgtEl>
                                        <p:attrNameLst>
                                          <p:attrName>ppt_y</p:attrName>
                                        </p:attrNameLst>
                                      </p:cBhvr>
                                      <p:tavLst>
                                        <p:tav tm="0">
                                          <p:val>
                                            <p:strVal val="#ppt_y-#ppt_h*1.125000"/>
                                          </p:val>
                                        </p:tav>
                                        <p:tav tm="100000">
                                          <p:val>
                                            <p:strVal val="#ppt_y"/>
                                          </p:val>
                                        </p:tav>
                                      </p:tavLst>
                                    </p:anim>
                                    <p:animEffect transition="in" filter="wipe(down)">
                                      <p:cBhvr>
                                        <p:cTn id="26" dur="500"/>
                                        <p:tgtEl>
                                          <p:spTgt spid="5123">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1" fill="hold" grpId="0" nodeType="clickEffect">
                                  <p:stCondLst>
                                    <p:cond delay="0"/>
                                  </p:stCondLst>
                                  <p:childTnLst>
                                    <p:set>
                                      <p:cBhvr>
                                        <p:cTn id="30" dur="1" fill="hold">
                                          <p:stCondLst>
                                            <p:cond delay="0"/>
                                          </p:stCondLst>
                                        </p:cTn>
                                        <p:tgtEl>
                                          <p:spTgt spid="5123">
                                            <p:txEl>
                                              <p:pRg st="3" end="3"/>
                                            </p:txEl>
                                          </p:spTgt>
                                        </p:tgtEl>
                                        <p:attrNameLst>
                                          <p:attrName>style.visibility</p:attrName>
                                        </p:attrNameLst>
                                      </p:cBhvr>
                                      <p:to>
                                        <p:strVal val="visible"/>
                                      </p:to>
                                    </p:set>
                                    <p:anim calcmode="lin" valueType="num">
                                      <p:cBhvr additive="base">
                                        <p:cTn id="31" dur="500"/>
                                        <p:tgtEl>
                                          <p:spTgt spid="5123">
                                            <p:txEl>
                                              <p:pRg st="3" end="3"/>
                                            </p:txEl>
                                          </p:spTgt>
                                        </p:tgtEl>
                                        <p:attrNameLst>
                                          <p:attrName>ppt_y</p:attrName>
                                        </p:attrNameLst>
                                      </p:cBhvr>
                                      <p:tavLst>
                                        <p:tav tm="0">
                                          <p:val>
                                            <p:strVal val="#ppt_y-#ppt_h*1.125000"/>
                                          </p:val>
                                        </p:tav>
                                        <p:tav tm="100000">
                                          <p:val>
                                            <p:strVal val="#ppt_y"/>
                                          </p:val>
                                        </p:tav>
                                      </p:tavLst>
                                    </p:anim>
                                    <p:animEffect transition="in" filter="wipe(down)">
                                      <p:cBhvr>
                                        <p:cTn id="32" dur="500"/>
                                        <p:tgtEl>
                                          <p:spTgt spid="5123">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5123">
                                            <p:txEl>
                                              <p:pRg st="4" end="4"/>
                                            </p:txEl>
                                          </p:spTgt>
                                        </p:tgtEl>
                                        <p:attrNameLst>
                                          <p:attrName>style.visibility</p:attrName>
                                        </p:attrNameLst>
                                      </p:cBhvr>
                                      <p:to>
                                        <p:strVal val="visible"/>
                                      </p:to>
                                    </p:set>
                                    <p:anim calcmode="lin" valueType="num">
                                      <p:cBhvr additive="base">
                                        <p:cTn id="37" dur="500"/>
                                        <p:tgtEl>
                                          <p:spTgt spid="5123">
                                            <p:txEl>
                                              <p:pRg st="4" end="4"/>
                                            </p:txEl>
                                          </p:spTgt>
                                        </p:tgtEl>
                                        <p:attrNameLst>
                                          <p:attrName>ppt_y</p:attrName>
                                        </p:attrNameLst>
                                      </p:cBhvr>
                                      <p:tavLst>
                                        <p:tav tm="0">
                                          <p:val>
                                            <p:strVal val="#ppt_y-#ppt_h*1.125000"/>
                                          </p:val>
                                        </p:tav>
                                        <p:tav tm="100000">
                                          <p:val>
                                            <p:strVal val="#ppt_y"/>
                                          </p:val>
                                        </p:tav>
                                      </p:tavLst>
                                    </p:anim>
                                    <p:animEffect transition="in" filter="wipe(down)">
                                      <p:cBhvr>
                                        <p:cTn id="38" dur="500"/>
                                        <p:tgtEl>
                                          <p:spTgt spid="51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P spid="5123"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26">
            <a:extLst>
              <a:ext uri="{FF2B5EF4-FFF2-40B4-BE49-F238E27FC236}">
                <a16:creationId xmlns:a16="http://schemas.microsoft.com/office/drawing/2014/main" id="{DBC49128-A5DA-4D3A-A276-5491C184AE8A}"/>
              </a:ext>
            </a:extLst>
          </p:cNvPr>
          <p:cNvSpPr>
            <a:spLocks noGrp="1" noChangeArrowheads="1"/>
          </p:cNvSpPr>
          <p:nvPr>
            <p:ph type="title"/>
          </p:nvPr>
        </p:nvSpPr>
        <p:spPr>
          <a:noFill/>
          <a:ln/>
        </p:spPr>
        <p:txBody>
          <a:bodyPr/>
          <a:lstStyle/>
          <a:p>
            <a:r>
              <a:rPr lang="en-US" altLang="en-US"/>
              <a:t>Securitization of Assets</a:t>
            </a:r>
          </a:p>
        </p:txBody>
      </p:sp>
      <p:sp>
        <p:nvSpPr>
          <p:cNvPr id="8195" name="Rectangle 1027">
            <a:extLst>
              <a:ext uri="{FF2B5EF4-FFF2-40B4-BE49-F238E27FC236}">
                <a16:creationId xmlns:a16="http://schemas.microsoft.com/office/drawing/2014/main" id="{A156F4FE-DA96-4C87-81D5-C60982CA9D91}"/>
              </a:ext>
            </a:extLst>
          </p:cNvPr>
          <p:cNvSpPr>
            <a:spLocks noGrp="1" noChangeArrowheads="1"/>
          </p:cNvSpPr>
          <p:nvPr>
            <p:ph type="body" idx="1"/>
          </p:nvPr>
        </p:nvSpPr>
        <p:spPr>
          <a:noFill/>
          <a:ln/>
        </p:spPr>
        <p:txBody>
          <a:bodyPr/>
          <a:lstStyle/>
          <a:p>
            <a:r>
              <a:rPr lang="en-US" altLang="en-US" i="1" dirty="0"/>
              <a:t>Securitization is the transformation of an illiquid asset into a security. </a:t>
            </a:r>
          </a:p>
          <a:p>
            <a:endParaRPr lang="en-US" altLang="en-US" dirty="0"/>
          </a:p>
          <a:p>
            <a:r>
              <a:rPr lang="en-US" altLang="en-US" dirty="0"/>
              <a:t>For example, a group of consumer loans can be transformed into a publicly-issued debt security. </a:t>
            </a:r>
          </a:p>
          <a:p>
            <a:endParaRPr lang="en-US" altLang="en-US" dirty="0"/>
          </a:p>
          <a:p>
            <a:r>
              <a:rPr lang="en-US" altLang="en-US" dirty="0"/>
              <a:t>A security is tradable, and therefore more liquid than the underlying loan or receivables. Securitization of assets can lower risk, add liquidity, and improve economic efficiency.</a:t>
            </a:r>
          </a:p>
        </p:txBody>
      </p:sp>
    </p:spTree>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a:extLst>
              <a:ext uri="{FF2B5EF4-FFF2-40B4-BE49-F238E27FC236}">
                <a16:creationId xmlns:a16="http://schemas.microsoft.com/office/drawing/2014/main" id="{C8065941-F7D0-4B3F-983A-A4A2F10163F3}"/>
              </a:ext>
            </a:extLst>
          </p:cNvPr>
          <p:cNvSpPr>
            <a:spLocks noGrp="1" noChangeArrowheads="1"/>
          </p:cNvSpPr>
          <p:nvPr>
            <p:ph type="title"/>
          </p:nvPr>
        </p:nvSpPr>
        <p:spPr>
          <a:noFill/>
          <a:ln/>
        </p:spPr>
        <p:txBody>
          <a:bodyPr/>
          <a:lstStyle/>
          <a:p>
            <a:r>
              <a:rPr lang="en-US" altLang="en-US"/>
              <a:t>What is the Technique for Creating Asset-Backed Securities?</a:t>
            </a:r>
          </a:p>
        </p:txBody>
      </p:sp>
      <p:sp>
        <p:nvSpPr>
          <p:cNvPr id="18435" name="Rectangle 1027">
            <a:extLst>
              <a:ext uri="{FF2B5EF4-FFF2-40B4-BE49-F238E27FC236}">
                <a16:creationId xmlns:a16="http://schemas.microsoft.com/office/drawing/2014/main" id="{7EB9D4C1-B630-4622-9D52-FD00A785A672}"/>
              </a:ext>
            </a:extLst>
          </p:cNvPr>
          <p:cNvSpPr>
            <a:spLocks noGrp="1" noChangeArrowheads="1"/>
          </p:cNvSpPr>
          <p:nvPr>
            <p:ph sz="quarter" idx="1"/>
          </p:nvPr>
        </p:nvSpPr>
        <p:spPr>
          <a:noFill/>
          <a:ln/>
        </p:spPr>
        <p:txBody>
          <a:bodyPr/>
          <a:lstStyle/>
          <a:p>
            <a:r>
              <a:rPr lang="en-US" altLang="en-US"/>
              <a:t>A lender originates loans, such as to a homeowner or corporation.</a:t>
            </a:r>
          </a:p>
          <a:p>
            <a:r>
              <a:rPr lang="en-US" altLang="en-US"/>
              <a:t>The securitization structure is added. The bank or firm sells or assigns certain assets, such as consumer receivables, to a special purpose vehicle.</a:t>
            </a:r>
          </a:p>
          <a:p>
            <a:r>
              <a:rPr lang="en-US" altLang="en-US"/>
              <a:t>The structure is legally insulated from management</a:t>
            </a:r>
          </a:p>
          <a:p>
            <a:r>
              <a:rPr lang="en-US" altLang="en-US"/>
              <a:t>The SPV issues (usually) high-rated debt.</a:t>
            </a:r>
          </a:p>
        </p:txBody>
      </p:sp>
    </p:spTree>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02" name="Rectangle 2">
            <a:extLst>
              <a:ext uri="{FF2B5EF4-FFF2-40B4-BE49-F238E27FC236}">
                <a16:creationId xmlns:a16="http://schemas.microsoft.com/office/drawing/2014/main" id="{8172DF66-4072-4AB0-B3F9-C7E169A2944A}"/>
              </a:ext>
            </a:extLst>
          </p:cNvPr>
          <p:cNvSpPr>
            <a:spLocks noGrp="1" noChangeArrowheads="1"/>
          </p:cNvSpPr>
          <p:nvPr>
            <p:ph type="title"/>
          </p:nvPr>
        </p:nvSpPr>
        <p:spPr/>
        <p:txBody>
          <a:bodyPr/>
          <a:lstStyle/>
          <a:p>
            <a:pPr algn="l"/>
            <a:r>
              <a:rPr lang="en-US" altLang="en-US"/>
              <a:t>Anatomy of Securitization</a:t>
            </a:r>
          </a:p>
        </p:txBody>
      </p:sp>
      <p:sp>
        <p:nvSpPr>
          <p:cNvPr id="307203" name="Rectangle 3">
            <a:extLst>
              <a:ext uri="{FF2B5EF4-FFF2-40B4-BE49-F238E27FC236}">
                <a16:creationId xmlns:a16="http://schemas.microsoft.com/office/drawing/2014/main" id="{823A0EF6-8D71-4B37-9CC7-84D7F498493A}"/>
              </a:ext>
            </a:extLst>
          </p:cNvPr>
          <p:cNvSpPr>
            <a:spLocks noGrp="1" noChangeArrowheads="1"/>
          </p:cNvSpPr>
          <p:nvPr>
            <p:ph sz="quarter" idx="1"/>
          </p:nvPr>
        </p:nvSpPr>
        <p:spPr>
          <a:ln/>
        </p:spPr>
        <p:txBody>
          <a:bodyPr/>
          <a:lstStyle/>
          <a:p>
            <a:pPr>
              <a:lnSpc>
                <a:spcPct val="90000"/>
              </a:lnSpc>
            </a:pPr>
            <a:r>
              <a:rPr lang="en-US" altLang="en-US">
                <a:solidFill>
                  <a:srgbClr val="FF0000"/>
                </a:solidFill>
              </a:rPr>
              <a:t>Asset-Backed Securities</a:t>
            </a:r>
            <a:endParaRPr lang="en-US" altLang="en-US"/>
          </a:p>
          <a:p>
            <a:pPr lvl="1">
              <a:lnSpc>
                <a:spcPct val="90000"/>
              </a:lnSpc>
            </a:pPr>
            <a:r>
              <a:rPr lang="en-US" altLang="en-US"/>
              <a:t>Securities that result from process of securitization</a:t>
            </a:r>
          </a:p>
          <a:p>
            <a:pPr>
              <a:lnSpc>
                <a:spcPct val="90000"/>
              </a:lnSpc>
            </a:pPr>
            <a:r>
              <a:rPr lang="en-US" altLang="en-US">
                <a:solidFill>
                  <a:srgbClr val="FF0000"/>
                </a:solidFill>
              </a:rPr>
              <a:t>Seven main sets of players</a:t>
            </a:r>
            <a:endParaRPr lang="en-US" altLang="en-US"/>
          </a:p>
          <a:p>
            <a:pPr lvl="1">
              <a:lnSpc>
                <a:spcPct val="90000"/>
              </a:lnSpc>
            </a:pPr>
            <a:r>
              <a:rPr lang="en-US" altLang="en-US"/>
              <a:t>Borrowers</a:t>
            </a:r>
          </a:p>
          <a:p>
            <a:pPr lvl="1">
              <a:lnSpc>
                <a:spcPct val="90000"/>
              </a:lnSpc>
            </a:pPr>
            <a:r>
              <a:rPr lang="en-US" altLang="en-US"/>
              <a:t>Loan originator</a:t>
            </a:r>
          </a:p>
          <a:p>
            <a:pPr lvl="1">
              <a:lnSpc>
                <a:spcPct val="90000"/>
              </a:lnSpc>
            </a:pPr>
            <a:r>
              <a:rPr lang="en-US" altLang="en-US"/>
              <a:t>Special-purpose trust</a:t>
            </a:r>
          </a:p>
          <a:p>
            <a:pPr lvl="1">
              <a:lnSpc>
                <a:spcPct val="90000"/>
              </a:lnSpc>
            </a:pPr>
            <a:r>
              <a:rPr lang="en-US" altLang="en-US"/>
              <a:t>Rating agency</a:t>
            </a:r>
          </a:p>
          <a:p>
            <a:pPr lvl="1">
              <a:lnSpc>
                <a:spcPct val="90000"/>
              </a:lnSpc>
            </a:pPr>
            <a:r>
              <a:rPr lang="en-US" altLang="en-US"/>
              <a:t>Credit enhancer</a:t>
            </a:r>
          </a:p>
          <a:p>
            <a:pPr lvl="1">
              <a:lnSpc>
                <a:spcPct val="90000"/>
              </a:lnSpc>
            </a:pPr>
            <a:r>
              <a:rPr lang="en-US" altLang="en-US"/>
              <a:t>Underwriter</a:t>
            </a:r>
          </a:p>
          <a:p>
            <a:pPr lvl="1">
              <a:lnSpc>
                <a:spcPct val="90000"/>
              </a:lnSpc>
            </a:pPr>
            <a:r>
              <a:rPr lang="en-US" altLang="en-US"/>
              <a:t>Investors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07202"/>
                                        </p:tgtEl>
                                        <p:attrNameLst>
                                          <p:attrName>style.visibility</p:attrName>
                                        </p:attrNameLst>
                                      </p:cBhvr>
                                      <p:to>
                                        <p:strVal val="visible"/>
                                      </p:to>
                                    </p:set>
                                    <p:anim calcmode="lin" valueType="num">
                                      <p:cBhvr additive="base">
                                        <p:cTn id="7" dur="500"/>
                                        <p:tgtEl>
                                          <p:spTgt spid="307202"/>
                                        </p:tgtEl>
                                        <p:attrNameLst>
                                          <p:attrName>ppt_x</p:attrName>
                                        </p:attrNameLst>
                                      </p:cBhvr>
                                      <p:tavLst>
                                        <p:tav tm="0">
                                          <p:val>
                                            <p:strVal val="#ppt_x-#ppt_w*1.125000"/>
                                          </p:val>
                                        </p:tav>
                                        <p:tav tm="100000">
                                          <p:val>
                                            <p:strVal val="#ppt_x"/>
                                          </p:val>
                                        </p:tav>
                                      </p:tavLst>
                                    </p:anim>
                                    <p:animEffect transition="in" filter="wipe(right)">
                                      <p:cBhvr>
                                        <p:cTn id="8" dur="500"/>
                                        <p:tgtEl>
                                          <p:spTgt spid="307202"/>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07203">
                                            <p:txEl>
                                              <p:pRg st="0" end="0"/>
                                            </p:txEl>
                                          </p:spTgt>
                                        </p:tgtEl>
                                        <p:attrNameLst>
                                          <p:attrName>style.visibility</p:attrName>
                                        </p:attrNameLst>
                                      </p:cBhvr>
                                      <p:to>
                                        <p:strVal val="visible"/>
                                      </p:to>
                                    </p:set>
                                    <p:animEffect transition="in" filter="wipe(left)">
                                      <p:cBhvr>
                                        <p:cTn id="13" dur="500"/>
                                        <p:tgtEl>
                                          <p:spTgt spid="307203">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07203">
                                            <p:txEl>
                                              <p:pRg st="1" end="1"/>
                                            </p:txEl>
                                          </p:spTgt>
                                        </p:tgtEl>
                                        <p:attrNameLst>
                                          <p:attrName>style.visibility</p:attrName>
                                        </p:attrNameLst>
                                      </p:cBhvr>
                                      <p:to>
                                        <p:strVal val="visible"/>
                                      </p:to>
                                    </p:set>
                                    <p:animEffect transition="in" filter="wipe(left)">
                                      <p:cBhvr>
                                        <p:cTn id="18" dur="500"/>
                                        <p:tgtEl>
                                          <p:spTgt spid="307203">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07203">
                                            <p:txEl>
                                              <p:pRg st="2" end="2"/>
                                            </p:txEl>
                                          </p:spTgt>
                                        </p:tgtEl>
                                        <p:attrNameLst>
                                          <p:attrName>style.visibility</p:attrName>
                                        </p:attrNameLst>
                                      </p:cBhvr>
                                      <p:to>
                                        <p:strVal val="visible"/>
                                      </p:to>
                                    </p:set>
                                    <p:animEffect transition="in" filter="wipe(left)">
                                      <p:cBhvr>
                                        <p:cTn id="23" dur="500"/>
                                        <p:tgtEl>
                                          <p:spTgt spid="307203">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07203">
                                            <p:txEl>
                                              <p:pRg st="3" end="3"/>
                                            </p:txEl>
                                          </p:spTgt>
                                        </p:tgtEl>
                                        <p:attrNameLst>
                                          <p:attrName>style.visibility</p:attrName>
                                        </p:attrNameLst>
                                      </p:cBhvr>
                                      <p:to>
                                        <p:strVal val="visible"/>
                                      </p:to>
                                    </p:set>
                                    <p:animEffect transition="in" filter="wipe(left)">
                                      <p:cBhvr>
                                        <p:cTn id="28" dur="500"/>
                                        <p:tgtEl>
                                          <p:spTgt spid="307203">
                                            <p:txEl>
                                              <p:pRg st="3" end="3"/>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07203">
                                            <p:txEl>
                                              <p:pRg st="4" end="4"/>
                                            </p:txEl>
                                          </p:spTgt>
                                        </p:tgtEl>
                                        <p:attrNameLst>
                                          <p:attrName>style.visibility</p:attrName>
                                        </p:attrNameLst>
                                      </p:cBhvr>
                                      <p:to>
                                        <p:strVal val="visible"/>
                                      </p:to>
                                    </p:set>
                                    <p:animEffect transition="in" filter="wipe(left)">
                                      <p:cBhvr>
                                        <p:cTn id="33" dur="500"/>
                                        <p:tgtEl>
                                          <p:spTgt spid="307203">
                                            <p:txEl>
                                              <p:pRg st="4" end="4"/>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07203">
                                            <p:txEl>
                                              <p:pRg st="5" end="5"/>
                                            </p:txEl>
                                          </p:spTgt>
                                        </p:tgtEl>
                                        <p:attrNameLst>
                                          <p:attrName>style.visibility</p:attrName>
                                        </p:attrNameLst>
                                      </p:cBhvr>
                                      <p:to>
                                        <p:strVal val="visible"/>
                                      </p:to>
                                    </p:set>
                                    <p:animEffect transition="in" filter="wipe(left)">
                                      <p:cBhvr>
                                        <p:cTn id="38" dur="500"/>
                                        <p:tgtEl>
                                          <p:spTgt spid="307203">
                                            <p:txEl>
                                              <p:pRg st="5" end="5"/>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07203">
                                            <p:txEl>
                                              <p:pRg st="6" end="6"/>
                                            </p:txEl>
                                          </p:spTgt>
                                        </p:tgtEl>
                                        <p:attrNameLst>
                                          <p:attrName>style.visibility</p:attrName>
                                        </p:attrNameLst>
                                      </p:cBhvr>
                                      <p:to>
                                        <p:strVal val="visible"/>
                                      </p:to>
                                    </p:set>
                                    <p:animEffect transition="in" filter="wipe(left)">
                                      <p:cBhvr>
                                        <p:cTn id="43" dur="500"/>
                                        <p:tgtEl>
                                          <p:spTgt spid="307203">
                                            <p:txEl>
                                              <p:pRg st="6" end="6"/>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307203">
                                            <p:txEl>
                                              <p:pRg st="7" end="7"/>
                                            </p:txEl>
                                          </p:spTgt>
                                        </p:tgtEl>
                                        <p:attrNameLst>
                                          <p:attrName>style.visibility</p:attrName>
                                        </p:attrNameLst>
                                      </p:cBhvr>
                                      <p:to>
                                        <p:strVal val="visible"/>
                                      </p:to>
                                    </p:set>
                                    <p:animEffect transition="in" filter="wipe(left)">
                                      <p:cBhvr>
                                        <p:cTn id="48" dur="500"/>
                                        <p:tgtEl>
                                          <p:spTgt spid="307203">
                                            <p:txEl>
                                              <p:pRg st="7" end="7"/>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307203">
                                            <p:txEl>
                                              <p:pRg st="8" end="8"/>
                                            </p:txEl>
                                          </p:spTgt>
                                        </p:tgtEl>
                                        <p:attrNameLst>
                                          <p:attrName>style.visibility</p:attrName>
                                        </p:attrNameLst>
                                      </p:cBhvr>
                                      <p:to>
                                        <p:strVal val="visible"/>
                                      </p:to>
                                    </p:set>
                                    <p:animEffect transition="in" filter="wipe(left)">
                                      <p:cBhvr>
                                        <p:cTn id="53" dur="500"/>
                                        <p:tgtEl>
                                          <p:spTgt spid="307203">
                                            <p:txEl>
                                              <p:pRg st="8" end="8"/>
                                            </p:txEl>
                                          </p:spTgt>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307203">
                                            <p:txEl>
                                              <p:pRg st="9" end="9"/>
                                            </p:txEl>
                                          </p:spTgt>
                                        </p:tgtEl>
                                        <p:attrNameLst>
                                          <p:attrName>style.visibility</p:attrName>
                                        </p:attrNameLst>
                                      </p:cBhvr>
                                      <p:to>
                                        <p:strVal val="visible"/>
                                      </p:to>
                                    </p:set>
                                    <p:animEffect transition="in" filter="wipe(left)">
                                      <p:cBhvr>
                                        <p:cTn id="58" dur="500"/>
                                        <p:tgtEl>
                                          <p:spTgt spid="30720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02" grpId="0" autoUpdateAnimBg="0"/>
      <p:bldP spid="307203" grpId="0" build="p" bldLvl="3"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7" name="Rectangle 3">
            <a:extLst>
              <a:ext uri="{FF2B5EF4-FFF2-40B4-BE49-F238E27FC236}">
                <a16:creationId xmlns:a16="http://schemas.microsoft.com/office/drawing/2014/main" id="{5BD9B90D-E2B9-4DB3-ADDF-47F74E2969A9}"/>
              </a:ext>
            </a:extLst>
          </p:cNvPr>
          <p:cNvSpPr>
            <a:spLocks noChangeArrowheads="1"/>
          </p:cNvSpPr>
          <p:nvPr/>
        </p:nvSpPr>
        <p:spPr bwMode="auto">
          <a:xfrm>
            <a:off x="1676400" y="228600"/>
            <a:ext cx="19050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algn="l">
              <a:spcBef>
                <a:spcPct val="0"/>
              </a:spcBef>
              <a:buClrTx/>
              <a:buSzTx/>
              <a:buFontTx/>
              <a:buNone/>
            </a:pPr>
            <a:endParaRPr lang="en-US" altLang="en-US" sz="1000">
              <a:latin typeface="Times New Roman" panose="02020603050405020304" pitchFamily="18" charset="0"/>
            </a:endParaRPr>
          </a:p>
        </p:txBody>
      </p:sp>
      <p:sp>
        <p:nvSpPr>
          <p:cNvPr id="323588" name="Rectangle 4">
            <a:extLst>
              <a:ext uri="{FF2B5EF4-FFF2-40B4-BE49-F238E27FC236}">
                <a16:creationId xmlns:a16="http://schemas.microsoft.com/office/drawing/2014/main" id="{F8BB389B-7304-42D3-B71D-57CE648A1A1D}"/>
              </a:ext>
            </a:extLst>
          </p:cNvPr>
          <p:cNvSpPr>
            <a:spLocks noChangeArrowheads="1"/>
          </p:cNvSpPr>
          <p:nvPr/>
        </p:nvSpPr>
        <p:spPr bwMode="auto">
          <a:xfrm>
            <a:off x="269875" y="2438400"/>
            <a:ext cx="3505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buClrTx/>
              <a:buSzTx/>
              <a:buFontTx/>
              <a:buNone/>
            </a:pPr>
            <a:r>
              <a:rPr lang="en-US" altLang="en-US" sz="2400" dirty="0">
                <a:latin typeface="Times New Roman" panose="02020603050405020304" pitchFamily="18" charset="0"/>
              </a:rPr>
              <a:t>The Anatomy of an Asset-Backed Security Offering</a:t>
            </a:r>
          </a:p>
        </p:txBody>
      </p:sp>
      <p:pic>
        <p:nvPicPr>
          <p:cNvPr id="323590" name="Picture 6">
            <a:extLst>
              <a:ext uri="{FF2B5EF4-FFF2-40B4-BE49-F238E27FC236}">
                <a16:creationId xmlns:a16="http://schemas.microsoft.com/office/drawing/2014/main" id="{DB6A01BB-0DD5-4776-B101-B8B5A5D6B9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2899" y="304800"/>
            <a:ext cx="5644557" cy="6450842"/>
          </a:xfrm>
          <a:prstGeom prst="rect">
            <a:avLst/>
          </a:prstGeom>
          <a:noFill/>
          <a:extLst>
            <a:ext uri="{909E8E84-426E-40DD-AFC4-6F175D3DCCD1}">
              <a14:hiddenFill xmlns:a14="http://schemas.microsoft.com/office/drawing/2010/main">
                <a:solidFill>
                  <a:srgbClr val="FFFFFF"/>
                </a:solidFill>
              </a14:hiddenFill>
            </a:ext>
          </a:extLst>
        </p:spPr>
      </p:pic>
      <p:sp>
        <p:nvSpPr>
          <p:cNvPr id="323591" name="Rectangle 7">
            <a:extLst>
              <a:ext uri="{FF2B5EF4-FFF2-40B4-BE49-F238E27FC236}">
                <a16:creationId xmlns:a16="http://schemas.microsoft.com/office/drawing/2014/main" id="{ED3522BF-C3F2-4801-A3F6-AC30D26D9711}"/>
              </a:ext>
            </a:extLst>
          </p:cNvPr>
          <p:cNvSpPr>
            <a:spLocks noChangeArrowheads="1"/>
          </p:cNvSpPr>
          <p:nvPr/>
        </p:nvSpPr>
        <p:spPr bwMode="auto">
          <a:xfrm>
            <a:off x="5486400" y="6324600"/>
            <a:ext cx="4343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algn="l">
              <a:spcBef>
                <a:spcPct val="0"/>
              </a:spcBef>
              <a:buClrTx/>
              <a:buSzTx/>
              <a:buFontTx/>
              <a:buNone/>
            </a:pPr>
            <a:r>
              <a:rPr lang="en-US" altLang="en-US" sz="1000">
                <a:latin typeface="Times New Roman" panose="02020603050405020304" pitchFamily="18" charset="0"/>
              </a:rPr>
              <a:t>Source: Adapted from Leon T. Kendall and Michael Fishman (1996), </a:t>
            </a:r>
            <a:r>
              <a:rPr lang="en-US" altLang="en-US" sz="1000" i="1">
                <a:latin typeface="Times New Roman" panose="02020603050405020304" pitchFamily="18" charset="0"/>
              </a:rPr>
              <a:t>A Primer on Securitization</a:t>
            </a:r>
            <a:r>
              <a:rPr lang="en-US" altLang="en-US" sz="1000">
                <a:latin typeface="Times New Roman" panose="02020603050405020304" pitchFamily="18" charset="0"/>
              </a:rPr>
              <a:t>, The MIT Press, Cambridge, Massachusetts, p.3.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4370" name="Rectangle 2">
            <a:extLst>
              <a:ext uri="{FF2B5EF4-FFF2-40B4-BE49-F238E27FC236}">
                <a16:creationId xmlns:a16="http://schemas.microsoft.com/office/drawing/2014/main" id="{E4AB0B67-331A-4770-9AFD-EEC54C2B357A}"/>
              </a:ext>
            </a:extLst>
          </p:cNvPr>
          <p:cNvSpPr>
            <a:spLocks noGrp="1" noChangeArrowheads="1"/>
          </p:cNvSpPr>
          <p:nvPr>
            <p:ph type="title"/>
          </p:nvPr>
        </p:nvSpPr>
        <p:spPr/>
        <p:txBody>
          <a:bodyPr/>
          <a:lstStyle/>
          <a:p>
            <a:pPr algn="l"/>
            <a:r>
              <a:rPr lang="en-US" altLang="en-US"/>
              <a:t>Anatomy of Securitization</a:t>
            </a:r>
          </a:p>
        </p:txBody>
      </p:sp>
      <p:sp>
        <p:nvSpPr>
          <p:cNvPr id="314371" name="Rectangle 3">
            <a:extLst>
              <a:ext uri="{FF2B5EF4-FFF2-40B4-BE49-F238E27FC236}">
                <a16:creationId xmlns:a16="http://schemas.microsoft.com/office/drawing/2014/main" id="{D7AA6CE0-F218-43E4-B1EE-CFBEFCF6AB7C}"/>
              </a:ext>
            </a:extLst>
          </p:cNvPr>
          <p:cNvSpPr>
            <a:spLocks noGrp="1" noChangeArrowheads="1"/>
          </p:cNvSpPr>
          <p:nvPr>
            <p:ph sz="quarter" idx="1"/>
          </p:nvPr>
        </p:nvSpPr>
        <p:spPr>
          <a:ln/>
        </p:spPr>
        <p:txBody>
          <a:bodyPr/>
          <a:lstStyle/>
          <a:p>
            <a:r>
              <a:rPr lang="en-US" altLang="en-US">
                <a:solidFill>
                  <a:srgbClr val="800000"/>
                </a:solidFill>
              </a:rPr>
              <a:t>Special Purpose Trust</a:t>
            </a:r>
            <a:endParaRPr lang="en-US" altLang="en-US"/>
          </a:p>
          <a:p>
            <a:pPr lvl="1"/>
            <a:r>
              <a:rPr lang="en-US" altLang="en-US"/>
              <a:t>Corporate agent</a:t>
            </a:r>
          </a:p>
          <a:p>
            <a:pPr lvl="1"/>
            <a:r>
              <a:rPr lang="en-US" altLang="en-US"/>
              <a:t>Buys financial obligations from loan originator</a:t>
            </a:r>
          </a:p>
          <a:p>
            <a:pPr lvl="1"/>
            <a:r>
              <a:rPr lang="en-US" altLang="en-US"/>
              <a:t>Works with security underwriter, credit enhancer and rating agency to issue asset-backed securities</a:t>
            </a:r>
          </a:p>
          <a:p>
            <a:pPr lvl="1"/>
            <a:r>
              <a:rPr lang="en-US" altLang="en-US"/>
              <a:t>Sometimes responsible for loan-servicing responsibilities</a:t>
            </a:r>
          </a:p>
          <a:p>
            <a:r>
              <a:rPr lang="en-US" altLang="en-US">
                <a:solidFill>
                  <a:srgbClr val="800000"/>
                </a:solidFill>
              </a:rPr>
              <a:t>Due Diligence</a:t>
            </a:r>
            <a:endParaRPr lang="en-US" altLang="en-US"/>
          </a:p>
          <a:p>
            <a:pPr lvl="1"/>
            <a:r>
              <a:rPr lang="en-US" altLang="en-US"/>
              <a:t>Investigative process</a:t>
            </a:r>
          </a:p>
          <a:p>
            <a:pPr lvl="1"/>
            <a:r>
              <a:rPr lang="en-US" altLang="en-US"/>
              <a:t>Used by lender, investor or investment banker to ensure that borrower’s or security issuer’s financial statements are accurate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14370"/>
                                        </p:tgtEl>
                                        <p:attrNameLst>
                                          <p:attrName>style.visibility</p:attrName>
                                        </p:attrNameLst>
                                      </p:cBhvr>
                                      <p:to>
                                        <p:strVal val="visible"/>
                                      </p:to>
                                    </p:set>
                                    <p:anim calcmode="lin" valueType="num">
                                      <p:cBhvr additive="base">
                                        <p:cTn id="7" dur="500"/>
                                        <p:tgtEl>
                                          <p:spTgt spid="314370"/>
                                        </p:tgtEl>
                                        <p:attrNameLst>
                                          <p:attrName>ppt_x</p:attrName>
                                        </p:attrNameLst>
                                      </p:cBhvr>
                                      <p:tavLst>
                                        <p:tav tm="0">
                                          <p:val>
                                            <p:strVal val="#ppt_x-#ppt_w*1.125000"/>
                                          </p:val>
                                        </p:tav>
                                        <p:tav tm="100000">
                                          <p:val>
                                            <p:strVal val="#ppt_x"/>
                                          </p:val>
                                        </p:tav>
                                      </p:tavLst>
                                    </p:anim>
                                    <p:animEffect transition="in" filter="wipe(right)">
                                      <p:cBhvr>
                                        <p:cTn id="8" dur="500"/>
                                        <p:tgtEl>
                                          <p:spTgt spid="314370"/>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14371">
                                            <p:txEl>
                                              <p:pRg st="0" end="0"/>
                                            </p:txEl>
                                          </p:spTgt>
                                        </p:tgtEl>
                                        <p:attrNameLst>
                                          <p:attrName>style.visibility</p:attrName>
                                        </p:attrNameLst>
                                      </p:cBhvr>
                                      <p:to>
                                        <p:strVal val="visible"/>
                                      </p:to>
                                    </p:set>
                                    <p:animEffect transition="in" filter="wipe(left)">
                                      <p:cBhvr>
                                        <p:cTn id="13" dur="500"/>
                                        <p:tgtEl>
                                          <p:spTgt spid="314371">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14371">
                                            <p:txEl>
                                              <p:pRg st="1" end="1"/>
                                            </p:txEl>
                                          </p:spTgt>
                                        </p:tgtEl>
                                        <p:attrNameLst>
                                          <p:attrName>style.visibility</p:attrName>
                                        </p:attrNameLst>
                                      </p:cBhvr>
                                      <p:to>
                                        <p:strVal val="visible"/>
                                      </p:to>
                                    </p:set>
                                    <p:animEffect transition="in" filter="wipe(left)">
                                      <p:cBhvr>
                                        <p:cTn id="18" dur="500"/>
                                        <p:tgtEl>
                                          <p:spTgt spid="314371">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14371">
                                            <p:txEl>
                                              <p:pRg st="2" end="2"/>
                                            </p:txEl>
                                          </p:spTgt>
                                        </p:tgtEl>
                                        <p:attrNameLst>
                                          <p:attrName>style.visibility</p:attrName>
                                        </p:attrNameLst>
                                      </p:cBhvr>
                                      <p:to>
                                        <p:strVal val="visible"/>
                                      </p:to>
                                    </p:set>
                                    <p:animEffect transition="in" filter="wipe(left)">
                                      <p:cBhvr>
                                        <p:cTn id="23" dur="500"/>
                                        <p:tgtEl>
                                          <p:spTgt spid="314371">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14371">
                                            <p:txEl>
                                              <p:pRg st="3" end="3"/>
                                            </p:txEl>
                                          </p:spTgt>
                                        </p:tgtEl>
                                        <p:attrNameLst>
                                          <p:attrName>style.visibility</p:attrName>
                                        </p:attrNameLst>
                                      </p:cBhvr>
                                      <p:to>
                                        <p:strVal val="visible"/>
                                      </p:to>
                                    </p:set>
                                    <p:animEffect transition="in" filter="wipe(left)">
                                      <p:cBhvr>
                                        <p:cTn id="28" dur="500"/>
                                        <p:tgtEl>
                                          <p:spTgt spid="314371">
                                            <p:txEl>
                                              <p:pRg st="3" end="3"/>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14371">
                                            <p:txEl>
                                              <p:pRg st="4" end="4"/>
                                            </p:txEl>
                                          </p:spTgt>
                                        </p:tgtEl>
                                        <p:attrNameLst>
                                          <p:attrName>style.visibility</p:attrName>
                                        </p:attrNameLst>
                                      </p:cBhvr>
                                      <p:to>
                                        <p:strVal val="visible"/>
                                      </p:to>
                                    </p:set>
                                    <p:animEffect transition="in" filter="wipe(left)">
                                      <p:cBhvr>
                                        <p:cTn id="33" dur="500"/>
                                        <p:tgtEl>
                                          <p:spTgt spid="314371">
                                            <p:txEl>
                                              <p:pRg st="4" end="4"/>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14371">
                                            <p:txEl>
                                              <p:pRg st="5" end="5"/>
                                            </p:txEl>
                                          </p:spTgt>
                                        </p:tgtEl>
                                        <p:attrNameLst>
                                          <p:attrName>style.visibility</p:attrName>
                                        </p:attrNameLst>
                                      </p:cBhvr>
                                      <p:to>
                                        <p:strVal val="visible"/>
                                      </p:to>
                                    </p:set>
                                    <p:animEffect transition="in" filter="wipe(left)">
                                      <p:cBhvr>
                                        <p:cTn id="38" dur="500"/>
                                        <p:tgtEl>
                                          <p:spTgt spid="314371">
                                            <p:txEl>
                                              <p:pRg st="5" end="5"/>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14371">
                                            <p:txEl>
                                              <p:pRg st="6" end="6"/>
                                            </p:txEl>
                                          </p:spTgt>
                                        </p:tgtEl>
                                        <p:attrNameLst>
                                          <p:attrName>style.visibility</p:attrName>
                                        </p:attrNameLst>
                                      </p:cBhvr>
                                      <p:to>
                                        <p:strVal val="visible"/>
                                      </p:to>
                                    </p:set>
                                    <p:animEffect transition="in" filter="wipe(left)">
                                      <p:cBhvr>
                                        <p:cTn id="43" dur="500"/>
                                        <p:tgtEl>
                                          <p:spTgt spid="314371">
                                            <p:txEl>
                                              <p:pRg st="6" end="6"/>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314371">
                                            <p:txEl>
                                              <p:pRg st="7" end="7"/>
                                            </p:txEl>
                                          </p:spTgt>
                                        </p:tgtEl>
                                        <p:attrNameLst>
                                          <p:attrName>style.visibility</p:attrName>
                                        </p:attrNameLst>
                                      </p:cBhvr>
                                      <p:to>
                                        <p:strVal val="visible"/>
                                      </p:to>
                                    </p:set>
                                    <p:animEffect transition="in" filter="wipe(left)">
                                      <p:cBhvr>
                                        <p:cTn id="48" dur="500"/>
                                        <p:tgtEl>
                                          <p:spTgt spid="3143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0" grpId="0" autoUpdateAnimBg="0"/>
      <p:bldP spid="314371" grpId="0" build="p" bldLvl="3"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5394" name="Rectangle 2">
            <a:extLst>
              <a:ext uri="{FF2B5EF4-FFF2-40B4-BE49-F238E27FC236}">
                <a16:creationId xmlns:a16="http://schemas.microsoft.com/office/drawing/2014/main" id="{5742ACA5-FFCE-4689-8592-5A78A934E3C9}"/>
              </a:ext>
            </a:extLst>
          </p:cNvPr>
          <p:cNvSpPr>
            <a:spLocks noGrp="1" noChangeArrowheads="1"/>
          </p:cNvSpPr>
          <p:nvPr>
            <p:ph type="title"/>
          </p:nvPr>
        </p:nvSpPr>
        <p:spPr/>
        <p:txBody>
          <a:bodyPr/>
          <a:lstStyle/>
          <a:p>
            <a:pPr algn="l"/>
            <a:r>
              <a:rPr lang="en-US" altLang="en-US"/>
              <a:t>Anatomy of Securitization</a:t>
            </a:r>
          </a:p>
        </p:txBody>
      </p:sp>
      <p:sp>
        <p:nvSpPr>
          <p:cNvPr id="315395" name="Rectangle 3">
            <a:extLst>
              <a:ext uri="{FF2B5EF4-FFF2-40B4-BE49-F238E27FC236}">
                <a16:creationId xmlns:a16="http://schemas.microsoft.com/office/drawing/2014/main" id="{CF06A79D-800C-4400-B144-C8EE0C359DBC}"/>
              </a:ext>
            </a:extLst>
          </p:cNvPr>
          <p:cNvSpPr>
            <a:spLocks noGrp="1" noChangeArrowheads="1"/>
          </p:cNvSpPr>
          <p:nvPr>
            <p:ph sz="quarter" idx="1"/>
          </p:nvPr>
        </p:nvSpPr>
        <p:spPr>
          <a:ln/>
        </p:spPr>
        <p:txBody>
          <a:bodyPr/>
          <a:lstStyle/>
          <a:p>
            <a:r>
              <a:rPr lang="en-US" altLang="en-US">
                <a:solidFill>
                  <a:srgbClr val="800000"/>
                </a:solidFill>
              </a:rPr>
              <a:t>Credit Enhancer</a:t>
            </a:r>
            <a:endParaRPr lang="en-US" altLang="en-US"/>
          </a:p>
          <a:p>
            <a:pPr lvl="1"/>
            <a:r>
              <a:rPr lang="en-US" altLang="en-US"/>
              <a:t>Insurance company or bank</a:t>
            </a:r>
          </a:p>
          <a:p>
            <a:pPr lvl="1"/>
            <a:r>
              <a:rPr lang="en-US" altLang="en-US"/>
              <a:t>Guarantees a security issue</a:t>
            </a:r>
          </a:p>
          <a:p>
            <a:pPr lvl="1"/>
            <a:r>
              <a:rPr lang="en-US" altLang="en-US"/>
              <a:t>Offers a letter of credit in its support, for a fee</a:t>
            </a:r>
          </a:p>
          <a:p>
            <a:pPr lvl="1"/>
            <a:r>
              <a:rPr lang="en-US" altLang="en-US"/>
              <a:t>Credit-worthiness can also be enhanced by </a:t>
            </a:r>
          </a:p>
          <a:p>
            <a:pPr lvl="2"/>
            <a:r>
              <a:rPr lang="en-US" altLang="en-US"/>
              <a:t>Establishing a reserve account</a:t>
            </a:r>
          </a:p>
          <a:p>
            <a:pPr lvl="2"/>
            <a:r>
              <a:rPr lang="en-US" altLang="en-US"/>
              <a:t>Over-collateralization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15394"/>
                                        </p:tgtEl>
                                        <p:attrNameLst>
                                          <p:attrName>style.visibility</p:attrName>
                                        </p:attrNameLst>
                                      </p:cBhvr>
                                      <p:to>
                                        <p:strVal val="visible"/>
                                      </p:to>
                                    </p:set>
                                    <p:anim calcmode="lin" valueType="num">
                                      <p:cBhvr additive="base">
                                        <p:cTn id="7" dur="500"/>
                                        <p:tgtEl>
                                          <p:spTgt spid="315394"/>
                                        </p:tgtEl>
                                        <p:attrNameLst>
                                          <p:attrName>ppt_x</p:attrName>
                                        </p:attrNameLst>
                                      </p:cBhvr>
                                      <p:tavLst>
                                        <p:tav tm="0">
                                          <p:val>
                                            <p:strVal val="#ppt_x-#ppt_w*1.125000"/>
                                          </p:val>
                                        </p:tav>
                                        <p:tav tm="100000">
                                          <p:val>
                                            <p:strVal val="#ppt_x"/>
                                          </p:val>
                                        </p:tav>
                                      </p:tavLst>
                                    </p:anim>
                                    <p:animEffect transition="in" filter="wipe(right)">
                                      <p:cBhvr>
                                        <p:cTn id="8" dur="500"/>
                                        <p:tgtEl>
                                          <p:spTgt spid="315394"/>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15395">
                                            <p:txEl>
                                              <p:pRg st="0" end="0"/>
                                            </p:txEl>
                                          </p:spTgt>
                                        </p:tgtEl>
                                        <p:attrNameLst>
                                          <p:attrName>style.visibility</p:attrName>
                                        </p:attrNameLst>
                                      </p:cBhvr>
                                      <p:to>
                                        <p:strVal val="visible"/>
                                      </p:to>
                                    </p:set>
                                    <p:animEffect transition="in" filter="wipe(left)">
                                      <p:cBhvr>
                                        <p:cTn id="13" dur="500"/>
                                        <p:tgtEl>
                                          <p:spTgt spid="315395">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15395">
                                            <p:txEl>
                                              <p:pRg st="1" end="1"/>
                                            </p:txEl>
                                          </p:spTgt>
                                        </p:tgtEl>
                                        <p:attrNameLst>
                                          <p:attrName>style.visibility</p:attrName>
                                        </p:attrNameLst>
                                      </p:cBhvr>
                                      <p:to>
                                        <p:strVal val="visible"/>
                                      </p:to>
                                    </p:set>
                                    <p:animEffect transition="in" filter="wipe(left)">
                                      <p:cBhvr>
                                        <p:cTn id="18" dur="500"/>
                                        <p:tgtEl>
                                          <p:spTgt spid="315395">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15395">
                                            <p:txEl>
                                              <p:pRg st="2" end="2"/>
                                            </p:txEl>
                                          </p:spTgt>
                                        </p:tgtEl>
                                        <p:attrNameLst>
                                          <p:attrName>style.visibility</p:attrName>
                                        </p:attrNameLst>
                                      </p:cBhvr>
                                      <p:to>
                                        <p:strVal val="visible"/>
                                      </p:to>
                                    </p:set>
                                    <p:animEffect transition="in" filter="wipe(left)">
                                      <p:cBhvr>
                                        <p:cTn id="23" dur="500"/>
                                        <p:tgtEl>
                                          <p:spTgt spid="315395">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15395">
                                            <p:txEl>
                                              <p:pRg st="3" end="3"/>
                                            </p:txEl>
                                          </p:spTgt>
                                        </p:tgtEl>
                                        <p:attrNameLst>
                                          <p:attrName>style.visibility</p:attrName>
                                        </p:attrNameLst>
                                      </p:cBhvr>
                                      <p:to>
                                        <p:strVal val="visible"/>
                                      </p:to>
                                    </p:set>
                                    <p:animEffect transition="in" filter="wipe(left)">
                                      <p:cBhvr>
                                        <p:cTn id="28" dur="500"/>
                                        <p:tgtEl>
                                          <p:spTgt spid="315395">
                                            <p:txEl>
                                              <p:pRg st="3" end="3"/>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15395">
                                            <p:txEl>
                                              <p:pRg st="4" end="4"/>
                                            </p:txEl>
                                          </p:spTgt>
                                        </p:tgtEl>
                                        <p:attrNameLst>
                                          <p:attrName>style.visibility</p:attrName>
                                        </p:attrNameLst>
                                      </p:cBhvr>
                                      <p:to>
                                        <p:strVal val="visible"/>
                                      </p:to>
                                    </p:set>
                                    <p:animEffect transition="in" filter="wipe(left)">
                                      <p:cBhvr>
                                        <p:cTn id="33" dur="500"/>
                                        <p:tgtEl>
                                          <p:spTgt spid="315395">
                                            <p:txEl>
                                              <p:pRg st="4" end="4"/>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15395">
                                            <p:txEl>
                                              <p:pRg st="5" end="5"/>
                                            </p:txEl>
                                          </p:spTgt>
                                        </p:tgtEl>
                                        <p:attrNameLst>
                                          <p:attrName>style.visibility</p:attrName>
                                        </p:attrNameLst>
                                      </p:cBhvr>
                                      <p:to>
                                        <p:strVal val="visible"/>
                                      </p:to>
                                    </p:set>
                                    <p:animEffect transition="in" filter="wipe(left)">
                                      <p:cBhvr>
                                        <p:cTn id="38" dur="500"/>
                                        <p:tgtEl>
                                          <p:spTgt spid="315395">
                                            <p:txEl>
                                              <p:pRg st="5" end="5"/>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15395">
                                            <p:txEl>
                                              <p:pRg st="6" end="6"/>
                                            </p:txEl>
                                          </p:spTgt>
                                        </p:tgtEl>
                                        <p:attrNameLst>
                                          <p:attrName>style.visibility</p:attrName>
                                        </p:attrNameLst>
                                      </p:cBhvr>
                                      <p:to>
                                        <p:strVal val="visible"/>
                                      </p:to>
                                    </p:set>
                                    <p:animEffect transition="in" filter="wipe(left)">
                                      <p:cBhvr>
                                        <p:cTn id="43" dur="500"/>
                                        <p:tgtEl>
                                          <p:spTgt spid="3153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4" grpId="0" autoUpdateAnimBg="0"/>
      <p:bldP spid="315395" grpId="0" build="p" bldLvl="3"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6418" name="Rectangle 2">
            <a:extLst>
              <a:ext uri="{FF2B5EF4-FFF2-40B4-BE49-F238E27FC236}">
                <a16:creationId xmlns:a16="http://schemas.microsoft.com/office/drawing/2014/main" id="{25B83517-92D5-4493-8FED-AB37152B8B67}"/>
              </a:ext>
            </a:extLst>
          </p:cNvPr>
          <p:cNvSpPr>
            <a:spLocks noGrp="1" noChangeArrowheads="1"/>
          </p:cNvSpPr>
          <p:nvPr>
            <p:ph type="title"/>
          </p:nvPr>
        </p:nvSpPr>
        <p:spPr/>
        <p:txBody>
          <a:bodyPr/>
          <a:lstStyle/>
          <a:p>
            <a:pPr algn="l"/>
            <a:r>
              <a:rPr lang="en-US" altLang="en-US"/>
              <a:t>Anatomy of Securitization</a:t>
            </a:r>
          </a:p>
        </p:txBody>
      </p:sp>
      <p:sp>
        <p:nvSpPr>
          <p:cNvPr id="316419" name="Rectangle 3">
            <a:extLst>
              <a:ext uri="{FF2B5EF4-FFF2-40B4-BE49-F238E27FC236}">
                <a16:creationId xmlns:a16="http://schemas.microsoft.com/office/drawing/2014/main" id="{B8A1C2F8-C37B-4440-8983-4604DFFEC3A8}"/>
              </a:ext>
            </a:extLst>
          </p:cNvPr>
          <p:cNvSpPr>
            <a:spLocks noGrp="1" noChangeArrowheads="1"/>
          </p:cNvSpPr>
          <p:nvPr>
            <p:ph sz="quarter" idx="1"/>
          </p:nvPr>
        </p:nvSpPr>
        <p:spPr>
          <a:ln/>
        </p:spPr>
        <p:txBody>
          <a:bodyPr/>
          <a:lstStyle/>
          <a:p>
            <a:pPr>
              <a:lnSpc>
                <a:spcPct val="90000"/>
              </a:lnSpc>
            </a:pPr>
            <a:r>
              <a:rPr lang="en-US" altLang="en-US">
                <a:solidFill>
                  <a:srgbClr val="FF0000"/>
                </a:solidFill>
              </a:rPr>
              <a:t>Superior / Subordinated Debt Structures</a:t>
            </a:r>
            <a:endParaRPr lang="en-US" altLang="en-US"/>
          </a:p>
          <a:p>
            <a:pPr lvl="1">
              <a:lnSpc>
                <a:spcPct val="90000"/>
              </a:lnSpc>
            </a:pPr>
            <a:r>
              <a:rPr lang="en-US" altLang="en-US"/>
              <a:t>Framework that allows securities to be sold in at least two different classes or tranches</a:t>
            </a:r>
          </a:p>
          <a:p>
            <a:pPr lvl="2">
              <a:lnSpc>
                <a:spcPct val="90000"/>
              </a:lnSpc>
            </a:pPr>
            <a:r>
              <a:rPr lang="en-US" altLang="en-US" sz="2000"/>
              <a:t>One is lower rated, higher yielding and higher risk</a:t>
            </a:r>
          </a:p>
          <a:p>
            <a:pPr lvl="2">
              <a:lnSpc>
                <a:spcPct val="90000"/>
              </a:lnSpc>
            </a:pPr>
            <a:r>
              <a:rPr lang="en-US" altLang="en-US" sz="2000"/>
              <a:t>Other is higher rated, lower yielding and lower risk</a:t>
            </a:r>
          </a:p>
          <a:p>
            <a:pPr>
              <a:lnSpc>
                <a:spcPct val="90000"/>
              </a:lnSpc>
            </a:pPr>
            <a:r>
              <a:rPr lang="en-US" altLang="en-US">
                <a:solidFill>
                  <a:srgbClr val="FF0000"/>
                </a:solidFill>
              </a:rPr>
              <a:t>Tranche</a:t>
            </a:r>
            <a:endParaRPr lang="en-US" altLang="en-US"/>
          </a:p>
          <a:p>
            <a:pPr lvl="1">
              <a:lnSpc>
                <a:spcPct val="90000"/>
              </a:lnSpc>
            </a:pPr>
            <a:r>
              <a:rPr lang="en-US" altLang="en-US"/>
              <a:t>Particular class or part of securitization issue</a:t>
            </a:r>
          </a:p>
          <a:p>
            <a:pPr lvl="1">
              <a:lnSpc>
                <a:spcPct val="90000"/>
              </a:lnSpc>
            </a:pPr>
            <a:r>
              <a:rPr lang="en-US" altLang="en-US"/>
              <a:t>Some parts may be backed only by principal payments, others only by interest payments</a:t>
            </a:r>
          </a:p>
          <a:p>
            <a:pPr lvl="1">
              <a:lnSpc>
                <a:spcPct val="90000"/>
              </a:lnSpc>
            </a:pPr>
            <a:r>
              <a:rPr lang="en-US" altLang="en-US"/>
              <a:t>As result, parts of various offerings also differ in terms</a:t>
            </a:r>
          </a:p>
          <a:p>
            <a:pPr lvl="2">
              <a:lnSpc>
                <a:spcPct val="90000"/>
              </a:lnSpc>
            </a:pPr>
            <a:r>
              <a:rPr lang="en-US" altLang="en-US" sz="2000"/>
              <a:t>Default risk</a:t>
            </a:r>
          </a:p>
          <a:p>
            <a:pPr lvl="2">
              <a:lnSpc>
                <a:spcPct val="90000"/>
              </a:lnSpc>
            </a:pPr>
            <a:r>
              <a:rPr lang="en-US" altLang="en-US" sz="2000"/>
              <a:t>Average repayment time</a:t>
            </a:r>
          </a:p>
          <a:p>
            <a:pPr lvl="2">
              <a:lnSpc>
                <a:spcPct val="90000"/>
              </a:lnSpc>
            </a:pPr>
            <a:r>
              <a:rPr lang="en-US" altLang="en-US" sz="2000"/>
              <a:t>Coupon yield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16418"/>
                                        </p:tgtEl>
                                        <p:attrNameLst>
                                          <p:attrName>style.visibility</p:attrName>
                                        </p:attrNameLst>
                                      </p:cBhvr>
                                      <p:to>
                                        <p:strVal val="visible"/>
                                      </p:to>
                                    </p:set>
                                    <p:anim calcmode="lin" valueType="num">
                                      <p:cBhvr additive="base">
                                        <p:cTn id="7" dur="500"/>
                                        <p:tgtEl>
                                          <p:spTgt spid="316418"/>
                                        </p:tgtEl>
                                        <p:attrNameLst>
                                          <p:attrName>ppt_x</p:attrName>
                                        </p:attrNameLst>
                                      </p:cBhvr>
                                      <p:tavLst>
                                        <p:tav tm="0">
                                          <p:val>
                                            <p:strVal val="#ppt_x-#ppt_w*1.125000"/>
                                          </p:val>
                                        </p:tav>
                                        <p:tav tm="100000">
                                          <p:val>
                                            <p:strVal val="#ppt_x"/>
                                          </p:val>
                                        </p:tav>
                                      </p:tavLst>
                                    </p:anim>
                                    <p:animEffect transition="in" filter="wipe(right)">
                                      <p:cBhvr>
                                        <p:cTn id="8" dur="500"/>
                                        <p:tgtEl>
                                          <p:spTgt spid="316418"/>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16419">
                                            <p:txEl>
                                              <p:pRg st="0" end="0"/>
                                            </p:txEl>
                                          </p:spTgt>
                                        </p:tgtEl>
                                        <p:attrNameLst>
                                          <p:attrName>style.visibility</p:attrName>
                                        </p:attrNameLst>
                                      </p:cBhvr>
                                      <p:to>
                                        <p:strVal val="visible"/>
                                      </p:to>
                                    </p:set>
                                    <p:animEffect transition="in" filter="wipe(left)">
                                      <p:cBhvr>
                                        <p:cTn id="13" dur="500"/>
                                        <p:tgtEl>
                                          <p:spTgt spid="316419">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16419">
                                            <p:txEl>
                                              <p:pRg st="1" end="1"/>
                                            </p:txEl>
                                          </p:spTgt>
                                        </p:tgtEl>
                                        <p:attrNameLst>
                                          <p:attrName>style.visibility</p:attrName>
                                        </p:attrNameLst>
                                      </p:cBhvr>
                                      <p:to>
                                        <p:strVal val="visible"/>
                                      </p:to>
                                    </p:set>
                                    <p:animEffect transition="in" filter="wipe(left)">
                                      <p:cBhvr>
                                        <p:cTn id="18" dur="500"/>
                                        <p:tgtEl>
                                          <p:spTgt spid="316419">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16419">
                                            <p:txEl>
                                              <p:pRg st="2" end="2"/>
                                            </p:txEl>
                                          </p:spTgt>
                                        </p:tgtEl>
                                        <p:attrNameLst>
                                          <p:attrName>style.visibility</p:attrName>
                                        </p:attrNameLst>
                                      </p:cBhvr>
                                      <p:to>
                                        <p:strVal val="visible"/>
                                      </p:to>
                                    </p:set>
                                    <p:animEffect transition="in" filter="wipe(left)">
                                      <p:cBhvr>
                                        <p:cTn id="23" dur="500"/>
                                        <p:tgtEl>
                                          <p:spTgt spid="316419">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16419">
                                            <p:txEl>
                                              <p:pRg st="3" end="3"/>
                                            </p:txEl>
                                          </p:spTgt>
                                        </p:tgtEl>
                                        <p:attrNameLst>
                                          <p:attrName>style.visibility</p:attrName>
                                        </p:attrNameLst>
                                      </p:cBhvr>
                                      <p:to>
                                        <p:strVal val="visible"/>
                                      </p:to>
                                    </p:set>
                                    <p:animEffect transition="in" filter="wipe(left)">
                                      <p:cBhvr>
                                        <p:cTn id="28" dur="500"/>
                                        <p:tgtEl>
                                          <p:spTgt spid="316419">
                                            <p:txEl>
                                              <p:pRg st="3" end="3"/>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16419">
                                            <p:txEl>
                                              <p:pRg st="4" end="4"/>
                                            </p:txEl>
                                          </p:spTgt>
                                        </p:tgtEl>
                                        <p:attrNameLst>
                                          <p:attrName>style.visibility</p:attrName>
                                        </p:attrNameLst>
                                      </p:cBhvr>
                                      <p:to>
                                        <p:strVal val="visible"/>
                                      </p:to>
                                    </p:set>
                                    <p:animEffect transition="in" filter="wipe(left)">
                                      <p:cBhvr>
                                        <p:cTn id="33" dur="500"/>
                                        <p:tgtEl>
                                          <p:spTgt spid="316419">
                                            <p:txEl>
                                              <p:pRg st="4" end="4"/>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16419">
                                            <p:txEl>
                                              <p:pRg st="5" end="5"/>
                                            </p:txEl>
                                          </p:spTgt>
                                        </p:tgtEl>
                                        <p:attrNameLst>
                                          <p:attrName>style.visibility</p:attrName>
                                        </p:attrNameLst>
                                      </p:cBhvr>
                                      <p:to>
                                        <p:strVal val="visible"/>
                                      </p:to>
                                    </p:set>
                                    <p:animEffect transition="in" filter="wipe(left)">
                                      <p:cBhvr>
                                        <p:cTn id="38" dur="500"/>
                                        <p:tgtEl>
                                          <p:spTgt spid="316419">
                                            <p:txEl>
                                              <p:pRg st="5" end="5"/>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16419">
                                            <p:txEl>
                                              <p:pRg st="6" end="6"/>
                                            </p:txEl>
                                          </p:spTgt>
                                        </p:tgtEl>
                                        <p:attrNameLst>
                                          <p:attrName>style.visibility</p:attrName>
                                        </p:attrNameLst>
                                      </p:cBhvr>
                                      <p:to>
                                        <p:strVal val="visible"/>
                                      </p:to>
                                    </p:set>
                                    <p:animEffect transition="in" filter="wipe(left)">
                                      <p:cBhvr>
                                        <p:cTn id="43" dur="500"/>
                                        <p:tgtEl>
                                          <p:spTgt spid="316419">
                                            <p:txEl>
                                              <p:pRg st="6" end="6"/>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316419">
                                            <p:txEl>
                                              <p:pRg st="7" end="7"/>
                                            </p:txEl>
                                          </p:spTgt>
                                        </p:tgtEl>
                                        <p:attrNameLst>
                                          <p:attrName>style.visibility</p:attrName>
                                        </p:attrNameLst>
                                      </p:cBhvr>
                                      <p:to>
                                        <p:strVal val="visible"/>
                                      </p:to>
                                    </p:set>
                                    <p:animEffect transition="in" filter="wipe(left)">
                                      <p:cBhvr>
                                        <p:cTn id="48" dur="500"/>
                                        <p:tgtEl>
                                          <p:spTgt spid="316419">
                                            <p:txEl>
                                              <p:pRg st="7" end="7"/>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316419">
                                            <p:txEl>
                                              <p:pRg st="8" end="8"/>
                                            </p:txEl>
                                          </p:spTgt>
                                        </p:tgtEl>
                                        <p:attrNameLst>
                                          <p:attrName>style.visibility</p:attrName>
                                        </p:attrNameLst>
                                      </p:cBhvr>
                                      <p:to>
                                        <p:strVal val="visible"/>
                                      </p:to>
                                    </p:set>
                                    <p:animEffect transition="in" filter="wipe(left)">
                                      <p:cBhvr>
                                        <p:cTn id="53" dur="500"/>
                                        <p:tgtEl>
                                          <p:spTgt spid="316419">
                                            <p:txEl>
                                              <p:pRg st="8" end="8"/>
                                            </p:txEl>
                                          </p:spTgt>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316419">
                                            <p:txEl>
                                              <p:pRg st="9" end="9"/>
                                            </p:txEl>
                                          </p:spTgt>
                                        </p:tgtEl>
                                        <p:attrNameLst>
                                          <p:attrName>style.visibility</p:attrName>
                                        </p:attrNameLst>
                                      </p:cBhvr>
                                      <p:to>
                                        <p:strVal val="visible"/>
                                      </p:to>
                                    </p:set>
                                    <p:animEffect transition="in" filter="wipe(left)">
                                      <p:cBhvr>
                                        <p:cTn id="58" dur="500"/>
                                        <p:tgtEl>
                                          <p:spTgt spid="316419">
                                            <p:txEl>
                                              <p:pRg st="9" end="9"/>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316419">
                                            <p:txEl>
                                              <p:pRg st="10" end="10"/>
                                            </p:txEl>
                                          </p:spTgt>
                                        </p:tgtEl>
                                        <p:attrNameLst>
                                          <p:attrName>style.visibility</p:attrName>
                                        </p:attrNameLst>
                                      </p:cBhvr>
                                      <p:to>
                                        <p:strVal val="visible"/>
                                      </p:to>
                                    </p:set>
                                    <p:animEffect transition="in" filter="wipe(left)">
                                      <p:cBhvr>
                                        <p:cTn id="63" dur="500"/>
                                        <p:tgtEl>
                                          <p:spTgt spid="3164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18" grpId="0" autoUpdateAnimBg="0"/>
      <p:bldP spid="316419" grpId="0" build="p" bldLvl="3"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4130" name="Rectangle 2">
            <a:extLst>
              <a:ext uri="{FF2B5EF4-FFF2-40B4-BE49-F238E27FC236}">
                <a16:creationId xmlns:a16="http://schemas.microsoft.com/office/drawing/2014/main" id="{FDF6F0AB-F13B-4217-8C1B-9BC6269D0E3A}"/>
              </a:ext>
            </a:extLst>
          </p:cNvPr>
          <p:cNvSpPr>
            <a:spLocks noGrp="1" noChangeArrowheads="1"/>
          </p:cNvSpPr>
          <p:nvPr>
            <p:ph type="title"/>
          </p:nvPr>
        </p:nvSpPr>
        <p:spPr/>
        <p:txBody>
          <a:bodyPr/>
          <a:lstStyle/>
          <a:p>
            <a:pPr algn="l"/>
            <a:r>
              <a:rPr lang="en-US" altLang="en-US" sz="3200"/>
              <a:t>Securitization Benefits to Borrowers, Issuers, and Investors</a:t>
            </a:r>
          </a:p>
        </p:txBody>
      </p:sp>
      <p:sp>
        <p:nvSpPr>
          <p:cNvPr id="304131" name="Rectangle 3">
            <a:extLst>
              <a:ext uri="{FF2B5EF4-FFF2-40B4-BE49-F238E27FC236}">
                <a16:creationId xmlns:a16="http://schemas.microsoft.com/office/drawing/2014/main" id="{F5BED79A-57E1-4A21-9108-521759F1555D}"/>
              </a:ext>
            </a:extLst>
          </p:cNvPr>
          <p:cNvSpPr>
            <a:spLocks noGrp="1" noChangeArrowheads="1"/>
          </p:cNvSpPr>
          <p:nvPr>
            <p:ph sz="quarter" idx="1"/>
          </p:nvPr>
        </p:nvSpPr>
        <p:spPr>
          <a:ln/>
        </p:spPr>
        <p:txBody>
          <a:bodyPr/>
          <a:lstStyle/>
          <a:p>
            <a:pPr>
              <a:lnSpc>
                <a:spcPct val="90000"/>
              </a:lnSpc>
            </a:pPr>
            <a:r>
              <a:rPr lang="en-US" altLang="en-US"/>
              <a:t>Securitization increases the funds available for</a:t>
            </a:r>
          </a:p>
          <a:p>
            <a:pPr lvl="1">
              <a:lnSpc>
                <a:spcPct val="90000"/>
              </a:lnSpc>
            </a:pPr>
            <a:r>
              <a:rPr lang="en-US" altLang="en-US">
                <a:solidFill>
                  <a:schemeClr val="accent2"/>
                </a:solidFill>
              </a:rPr>
              <a:t>Home equity</a:t>
            </a:r>
          </a:p>
          <a:p>
            <a:pPr lvl="1">
              <a:lnSpc>
                <a:spcPct val="90000"/>
              </a:lnSpc>
            </a:pPr>
            <a:r>
              <a:rPr lang="en-US" altLang="en-US">
                <a:solidFill>
                  <a:schemeClr val="accent2"/>
                </a:solidFill>
              </a:rPr>
              <a:t>Auto finance</a:t>
            </a:r>
          </a:p>
          <a:p>
            <a:pPr lvl="1">
              <a:lnSpc>
                <a:spcPct val="90000"/>
              </a:lnSpc>
            </a:pPr>
            <a:r>
              <a:rPr lang="en-US" altLang="en-US">
                <a:solidFill>
                  <a:schemeClr val="accent2"/>
                </a:solidFill>
              </a:rPr>
              <a:t>Credit card</a:t>
            </a:r>
          </a:p>
          <a:p>
            <a:pPr lvl="1">
              <a:lnSpc>
                <a:spcPct val="90000"/>
              </a:lnSpc>
            </a:pPr>
            <a:r>
              <a:rPr lang="en-US" altLang="en-US">
                <a:solidFill>
                  <a:schemeClr val="accent2"/>
                </a:solidFill>
              </a:rPr>
              <a:t>Commercial lending</a:t>
            </a:r>
          </a:p>
          <a:p>
            <a:pPr lvl="1">
              <a:lnSpc>
                <a:spcPct val="90000"/>
              </a:lnSpc>
            </a:pPr>
            <a:r>
              <a:rPr lang="en-US" altLang="en-US">
                <a:solidFill>
                  <a:schemeClr val="accent2"/>
                </a:solidFill>
              </a:rPr>
              <a:t>Student loans</a:t>
            </a:r>
          </a:p>
          <a:p>
            <a:pPr lvl="1">
              <a:lnSpc>
                <a:spcPct val="90000"/>
              </a:lnSpc>
            </a:pPr>
            <a:r>
              <a:rPr lang="en-US" altLang="en-US">
                <a:solidFill>
                  <a:schemeClr val="accent2"/>
                </a:solidFill>
              </a:rPr>
              <a:t>Manufactured housing</a:t>
            </a:r>
          </a:p>
          <a:p>
            <a:pPr>
              <a:lnSpc>
                <a:spcPct val="90000"/>
              </a:lnSpc>
            </a:pPr>
            <a:r>
              <a:rPr lang="en-US" altLang="en-US"/>
              <a:t>Costs of borrowing are lower than through traditional intermediated (indirect) finance</a:t>
            </a:r>
            <a:endParaRPr lang="en-US" altLang="en-US">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04130"/>
                                        </p:tgtEl>
                                        <p:attrNameLst>
                                          <p:attrName>style.visibility</p:attrName>
                                        </p:attrNameLst>
                                      </p:cBhvr>
                                      <p:to>
                                        <p:strVal val="visible"/>
                                      </p:to>
                                    </p:set>
                                    <p:anim calcmode="lin" valueType="num">
                                      <p:cBhvr additive="base">
                                        <p:cTn id="7" dur="500"/>
                                        <p:tgtEl>
                                          <p:spTgt spid="304130"/>
                                        </p:tgtEl>
                                        <p:attrNameLst>
                                          <p:attrName>ppt_x</p:attrName>
                                        </p:attrNameLst>
                                      </p:cBhvr>
                                      <p:tavLst>
                                        <p:tav tm="0">
                                          <p:val>
                                            <p:strVal val="#ppt_x-#ppt_w*1.125000"/>
                                          </p:val>
                                        </p:tav>
                                        <p:tav tm="100000">
                                          <p:val>
                                            <p:strVal val="#ppt_x"/>
                                          </p:val>
                                        </p:tav>
                                      </p:tavLst>
                                    </p:anim>
                                    <p:animEffect transition="in" filter="wipe(right)">
                                      <p:cBhvr>
                                        <p:cTn id="8" dur="500"/>
                                        <p:tgtEl>
                                          <p:spTgt spid="304130"/>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04131">
                                            <p:txEl>
                                              <p:pRg st="0" end="0"/>
                                            </p:txEl>
                                          </p:spTgt>
                                        </p:tgtEl>
                                        <p:attrNameLst>
                                          <p:attrName>style.visibility</p:attrName>
                                        </p:attrNameLst>
                                      </p:cBhvr>
                                      <p:to>
                                        <p:strVal val="visible"/>
                                      </p:to>
                                    </p:set>
                                    <p:animEffect transition="in" filter="wipe(left)">
                                      <p:cBhvr>
                                        <p:cTn id="13" dur="500"/>
                                        <p:tgtEl>
                                          <p:spTgt spid="304131">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04131">
                                            <p:txEl>
                                              <p:pRg st="1" end="1"/>
                                            </p:txEl>
                                          </p:spTgt>
                                        </p:tgtEl>
                                        <p:attrNameLst>
                                          <p:attrName>style.visibility</p:attrName>
                                        </p:attrNameLst>
                                      </p:cBhvr>
                                      <p:to>
                                        <p:strVal val="visible"/>
                                      </p:to>
                                    </p:set>
                                    <p:animEffect transition="in" filter="wipe(left)">
                                      <p:cBhvr>
                                        <p:cTn id="18" dur="500"/>
                                        <p:tgtEl>
                                          <p:spTgt spid="304131">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04131">
                                            <p:txEl>
                                              <p:pRg st="2" end="2"/>
                                            </p:txEl>
                                          </p:spTgt>
                                        </p:tgtEl>
                                        <p:attrNameLst>
                                          <p:attrName>style.visibility</p:attrName>
                                        </p:attrNameLst>
                                      </p:cBhvr>
                                      <p:to>
                                        <p:strVal val="visible"/>
                                      </p:to>
                                    </p:set>
                                    <p:animEffect transition="in" filter="wipe(left)">
                                      <p:cBhvr>
                                        <p:cTn id="23" dur="500"/>
                                        <p:tgtEl>
                                          <p:spTgt spid="304131">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04131">
                                            <p:txEl>
                                              <p:pRg st="3" end="3"/>
                                            </p:txEl>
                                          </p:spTgt>
                                        </p:tgtEl>
                                        <p:attrNameLst>
                                          <p:attrName>style.visibility</p:attrName>
                                        </p:attrNameLst>
                                      </p:cBhvr>
                                      <p:to>
                                        <p:strVal val="visible"/>
                                      </p:to>
                                    </p:set>
                                    <p:animEffect transition="in" filter="wipe(left)">
                                      <p:cBhvr>
                                        <p:cTn id="28" dur="500"/>
                                        <p:tgtEl>
                                          <p:spTgt spid="304131">
                                            <p:txEl>
                                              <p:pRg st="3" end="3"/>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04131">
                                            <p:txEl>
                                              <p:pRg st="4" end="4"/>
                                            </p:txEl>
                                          </p:spTgt>
                                        </p:tgtEl>
                                        <p:attrNameLst>
                                          <p:attrName>style.visibility</p:attrName>
                                        </p:attrNameLst>
                                      </p:cBhvr>
                                      <p:to>
                                        <p:strVal val="visible"/>
                                      </p:to>
                                    </p:set>
                                    <p:animEffect transition="in" filter="wipe(left)">
                                      <p:cBhvr>
                                        <p:cTn id="33" dur="500"/>
                                        <p:tgtEl>
                                          <p:spTgt spid="304131">
                                            <p:txEl>
                                              <p:pRg st="4" end="4"/>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04131">
                                            <p:txEl>
                                              <p:pRg st="5" end="5"/>
                                            </p:txEl>
                                          </p:spTgt>
                                        </p:tgtEl>
                                        <p:attrNameLst>
                                          <p:attrName>style.visibility</p:attrName>
                                        </p:attrNameLst>
                                      </p:cBhvr>
                                      <p:to>
                                        <p:strVal val="visible"/>
                                      </p:to>
                                    </p:set>
                                    <p:animEffect transition="in" filter="wipe(left)">
                                      <p:cBhvr>
                                        <p:cTn id="38" dur="500"/>
                                        <p:tgtEl>
                                          <p:spTgt spid="304131">
                                            <p:txEl>
                                              <p:pRg st="5" end="5"/>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04131">
                                            <p:txEl>
                                              <p:pRg st="6" end="6"/>
                                            </p:txEl>
                                          </p:spTgt>
                                        </p:tgtEl>
                                        <p:attrNameLst>
                                          <p:attrName>style.visibility</p:attrName>
                                        </p:attrNameLst>
                                      </p:cBhvr>
                                      <p:to>
                                        <p:strVal val="visible"/>
                                      </p:to>
                                    </p:set>
                                    <p:animEffect transition="in" filter="wipe(left)">
                                      <p:cBhvr>
                                        <p:cTn id="43" dur="500"/>
                                        <p:tgtEl>
                                          <p:spTgt spid="304131">
                                            <p:txEl>
                                              <p:pRg st="6" end="6"/>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304131">
                                            <p:txEl>
                                              <p:pRg st="7" end="7"/>
                                            </p:txEl>
                                          </p:spTgt>
                                        </p:tgtEl>
                                        <p:attrNameLst>
                                          <p:attrName>style.visibility</p:attrName>
                                        </p:attrNameLst>
                                      </p:cBhvr>
                                      <p:to>
                                        <p:strVal val="visible"/>
                                      </p:to>
                                    </p:set>
                                    <p:animEffect transition="in" filter="wipe(left)">
                                      <p:cBhvr>
                                        <p:cTn id="48" dur="500"/>
                                        <p:tgtEl>
                                          <p:spTgt spid="3041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30" grpId="0" autoUpdateAnimBg="0"/>
      <p:bldP spid="304131" grpId="0" build="p" bldLvl="3"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8466" name="Rectangle 2">
            <a:extLst>
              <a:ext uri="{FF2B5EF4-FFF2-40B4-BE49-F238E27FC236}">
                <a16:creationId xmlns:a16="http://schemas.microsoft.com/office/drawing/2014/main" id="{C471A426-FD56-4F3B-B12B-17C7750987F1}"/>
              </a:ext>
            </a:extLst>
          </p:cNvPr>
          <p:cNvSpPr>
            <a:spLocks noGrp="1" noChangeArrowheads="1"/>
          </p:cNvSpPr>
          <p:nvPr>
            <p:ph type="title"/>
          </p:nvPr>
        </p:nvSpPr>
        <p:spPr/>
        <p:txBody>
          <a:bodyPr/>
          <a:lstStyle/>
          <a:p>
            <a:pPr algn="l"/>
            <a:r>
              <a:rPr lang="en-US" altLang="en-US" sz="3200"/>
              <a:t>Securitization Benefits to Borrowers, Issuers, and Investors</a:t>
            </a:r>
          </a:p>
        </p:txBody>
      </p:sp>
      <p:sp>
        <p:nvSpPr>
          <p:cNvPr id="318467" name="Rectangle 3">
            <a:extLst>
              <a:ext uri="{FF2B5EF4-FFF2-40B4-BE49-F238E27FC236}">
                <a16:creationId xmlns:a16="http://schemas.microsoft.com/office/drawing/2014/main" id="{0B6F7715-2623-4B51-97CF-DE9A43CE9CAB}"/>
              </a:ext>
            </a:extLst>
          </p:cNvPr>
          <p:cNvSpPr>
            <a:spLocks noGrp="1" noChangeArrowheads="1"/>
          </p:cNvSpPr>
          <p:nvPr>
            <p:ph sz="quarter" idx="1"/>
          </p:nvPr>
        </p:nvSpPr>
        <p:spPr>
          <a:ln/>
        </p:spPr>
        <p:txBody>
          <a:bodyPr/>
          <a:lstStyle/>
          <a:p>
            <a:r>
              <a:rPr lang="en-US" altLang="en-US">
                <a:solidFill>
                  <a:srgbClr val="009900"/>
                </a:solidFill>
              </a:rPr>
              <a:t>Two possible disadvantages to borrowers</a:t>
            </a:r>
            <a:endParaRPr lang="en-US" altLang="en-US">
              <a:solidFill>
                <a:srgbClr val="800000"/>
              </a:solidFill>
            </a:endParaRPr>
          </a:p>
          <a:p>
            <a:pPr lvl="1"/>
            <a:r>
              <a:rPr lang="en-US" altLang="en-US"/>
              <a:t>If potential borrower fails to meet established criteria for loan intended for securitization, possible that lender will </a:t>
            </a:r>
          </a:p>
          <a:p>
            <a:pPr lvl="2"/>
            <a:r>
              <a:rPr lang="en-US" altLang="en-US"/>
              <a:t>Reject application </a:t>
            </a:r>
          </a:p>
          <a:p>
            <a:pPr lvl="2"/>
            <a:r>
              <a:rPr lang="en-US" altLang="en-US"/>
              <a:t>Charge the applicant a substantially higher loan fee or interest rate</a:t>
            </a:r>
          </a:p>
          <a:p>
            <a:pPr lvl="1"/>
            <a:r>
              <a:rPr lang="en-US" altLang="en-US"/>
              <a:t>The profitability of ABSs has made some lenders more aggressive in pursuing loan business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18466"/>
                                        </p:tgtEl>
                                        <p:attrNameLst>
                                          <p:attrName>style.visibility</p:attrName>
                                        </p:attrNameLst>
                                      </p:cBhvr>
                                      <p:to>
                                        <p:strVal val="visible"/>
                                      </p:to>
                                    </p:set>
                                    <p:anim calcmode="lin" valueType="num">
                                      <p:cBhvr additive="base">
                                        <p:cTn id="7" dur="500"/>
                                        <p:tgtEl>
                                          <p:spTgt spid="318466"/>
                                        </p:tgtEl>
                                        <p:attrNameLst>
                                          <p:attrName>ppt_x</p:attrName>
                                        </p:attrNameLst>
                                      </p:cBhvr>
                                      <p:tavLst>
                                        <p:tav tm="0">
                                          <p:val>
                                            <p:strVal val="#ppt_x-#ppt_w*1.125000"/>
                                          </p:val>
                                        </p:tav>
                                        <p:tav tm="100000">
                                          <p:val>
                                            <p:strVal val="#ppt_x"/>
                                          </p:val>
                                        </p:tav>
                                      </p:tavLst>
                                    </p:anim>
                                    <p:animEffect transition="in" filter="wipe(right)">
                                      <p:cBhvr>
                                        <p:cTn id="8" dur="500"/>
                                        <p:tgtEl>
                                          <p:spTgt spid="318466"/>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18467">
                                            <p:txEl>
                                              <p:pRg st="0" end="0"/>
                                            </p:txEl>
                                          </p:spTgt>
                                        </p:tgtEl>
                                        <p:attrNameLst>
                                          <p:attrName>style.visibility</p:attrName>
                                        </p:attrNameLst>
                                      </p:cBhvr>
                                      <p:to>
                                        <p:strVal val="visible"/>
                                      </p:to>
                                    </p:set>
                                    <p:animEffect transition="in" filter="wipe(left)">
                                      <p:cBhvr>
                                        <p:cTn id="13" dur="500"/>
                                        <p:tgtEl>
                                          <p:spTgt spid="318467">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18467">
                                            <p:txEl>
                                              <p:pRg st="1" end="1"/>
                                            </p:txEl>
                                          </p:spTgt>
                                        </p:tgtEl>
                                        <p:attrNameLst>
                                          <p:attrName>style.visibility</p:attrName>
                                        </p:attrNameLst>
                                      </p:cBhvr>
                                      <p:to>
                                        <p:strVal val="visible"/>
                                      </p:to>
                                    </p:set>
                                    <p:animEffect transition="in" filter="wipe(left)">
                                      <p:cBhvr>
                                        <p:cTn id="18" dur="500"/>
                                        <p:tgtEl>
                                          <p:spTgt spid="318467">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18467">
                                            <p:txEl>
                                              <p:pRg st="2" end="2"/>
                                            </p:txEl>
                                          </p:spTgt>
                                        </p:tgtEl>
                                        <p:attrNameLst>
                                          <p:attrName>style.visibility</p:attrName>
                                        </p:attrNameLst>
                                      </p:cBhvr>
                                      <p:to>
                                        <p:strVal val="visible"/>
                                      </p:to>
                                    </p:set>
                                    <p:animEffect transition="in" filter="wipe(left)">
                                      <p:cBhvr>
                                        <p:cTn id="23" dur="500"/>
                                        <p:tgtEl>
                                          <p:spTgt spid="318467">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18467">
                                            <p:txEl>
                                              <p:pRg st="3" end="3"/>
                                            </p:txEl>
                                          </p:spTgt>
                                        </p:tgtEl>
                                        <p:attrNameLst>
                                          <p:attrName>style.visibility</p:attrName>
                                        </p:attrNameLst>
                                      </p:cBhvr>
                                      <p:to>
                                        <p:strVal val="visible"/>
                                      </p:to>
                                    </p:set>
                                    <p:animEffect transition="in" filter="wipe(left)">
                                      <p:cBhvr>
                                        <p:cTn id="28" dur="500"/>
                                        <p:tgtEl>
                                          <p:spTgt spid="318467">
                                            <p:txEl>
                                              <p:pRg st="3" end="3"/>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18467">
                                            <p:txEl>
                                              <p:pRg st="4" end="4"/>
                                            </p:txEl>
                                          </p:spTgt>
                                        </p:tgtEl>
                                        <p:attrNameLst>
                                          <p:attrName>style.visibility</p:attrName>
                                        </p:attrNameLst>
                                      </p:cBhvr>
                                      <p:to>
                                        <p:strVal val="visible"/>
                                      </p:to>
                                    </p:set>
                                    <p:animEffect transition="in" filter="wipe(left)">
                                      <p:cBhvr>
                                        <p:cTn id="33" dur="500"/>
                                        <p:tgtEl>
                                          <p:spTgt spid="3184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66" grpId="0" autoUpdateAnimBg="0"/>
      <p:bldP spid="318467" grpId="0" build="p" bldLvl="3"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9490" name="Rectangle 2">
            <a:extLst>
              <a:ext uri="{FF2B5EF4-FFF2-40B4-BE49-F238E27FC236}">
                <a16:creationId xmlns:a16="http://schemas.microsoft.com/office/drawing/2014/main" id="{0AD4B9F9-3758-4048-9C6C-AD6A05C1ECFA}"/>
              </a:ext>
            </a:extLst>
          </p:cNvPr>
          <p:cNvSpPr>
            <a:spLocks noGrp="1" noChangeArrowheads="1"/>
          </p:cNvSpPr>
          <p:nvPr>
            <p:ph type="title"/>
          </p:nvPr>
        </p:nvSpPr>
        <p:spPr/>
        <p:txBody>
          <a:bodyPr/>
          <a:lstStyle/>
          <a:p>
            <a:pPr algn="l"/>
            <a:r>
              <a:rPr lang="en-US" altLang="en-US" sz="3200"/>
              <a:t>Trends in Common Types of Asset-Backed Securities</a:t>
            </a:r>
          </a:p>
        </p:txBody>
      </p:sp>
      <p:sp>
        <p:nvSpPr>
          <p:cNvPr id="319491" name="Rectangle 3">
            <a:extLst>
              <a:ext uri="{FF2B5EF4-FFF2-40B4-BE49-F238E27FC236}">
                <a16:creationId xmlns:a16="http://schemas.microsoft.com/office/drawing/2014/main" id="{479AB3F2-8215-4FF9-9B80-D5507EEADB46}"/>
              </a:ext>
            </a:extLst>
          </p:cNvPr>
          <p:cNvSpPr>
            <a:spLocks noGrp="1" noChangeArrowheads="1"/>
          </p:cNvSpPr>
          <p:nvPr>
            <p:ph sz="quarter" idx="1"/>
          </p:nvPr>
        </p:nvSpPr>
        <p:spPr>
          <a:ln/>
        </p:spPr>
        <p:txBody>
          <a:bodyPr/>
          <a:lstStyle/>
          <a:p>
            <a:r>
              <a:rPr lang="en-US" altLang="en-US"/>
              <a:t>Home Equity Loans</a:t>
            </a:r>
          </a:p>
          <a:p>
            <a:pPr lvl="1"/>
            <a:r>
              <a:rPr lang="en-US" altLang="en-US">
                <a:solidFill>
                  <a:schemeClr val="accent2"/>
                </a:solidFill>
              </a:rPr>
              <a:t>Type of mortgage</a:t>
            </a:r>
          </a:p>
          <a:p>
            <a:pPr lvl="1"/>
            <a:r>
              <a:rPr lang="en-US" altLang="en-US">
                <a:solidFill>
                  <a:schemeClr val="accent2"/>
                </a:solidFill>
              </a:rPr>
              <a:t>Allows borrower to use equity of one’s home as backing for a loan or revolving line of credit</a:t>
            </a:r>
          </a:p>
          <a:p>
            <a:r>
              <a:rPr lang="en-US" altLang="en-US"/>
              <a:t>Auto Finance</a:t>
            </a:r>
          </a:p>
          <a:p>
            <a:r>
              <a:rPr lang="en-US" altLang="en-US"/>
              <a:t>Credit Cards</a:t>
            </a:r>
          </a:p>
          <a:p>
            <a:r>
              <a:rPr lang="en-US" altLang="en-US"/>
              <a:t>Commercial Loans</a:t>
            </a:r>
          </a:p>
          <a:p>
            <a:r>
              <a:rPr lang="en-US" altLang="en-US"/>
              <a:t>Student Loans</a:t>
            </a:r>
          </a:p>
          <a:p>
            <a:r>
              <a:rPr lang="en-US" altLang="en-US"/>
              <a:t>Manufactured Housing</a:t>
            </a:r>
          </a:p>
          <a:p>
            <a:r>
              <a:rPr lang="en-US" altLang="en-US"/>
              <a:t>Small Business Loans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19490"/>
                                        </p:tgtEl>
                                        <p:attrNameLst>
                                          <p:attrName>style.visibility</p:attrName>
                                        </p:attrNameLst>
                                      </p:cBhvr>
                                      <p:to>
                                        <p:strVal val="visible"/>
                                      </p:to>
                                    </p:set>
                                    <p:anim calcmode="lin" valueType="num">
                                      <p:cBhvr additive="base">
                                        <p:cTn id="7" dur="500"/>
                                        <p:tgtEl>
                                          <p:spTgt spid="319490"/>
                                        </p:tgtEl>
                                        <p:attrNameLst>
                                          <p:attrName>ppt_x</p:attrName>
                                        </p:attrNameLst>
                                      </p:cBhvr>
                                      <p:tavLst>
                                        <p:tav tm="0">
                                          <p:val>
                                            <p:strVal val="#ppt_x-#ppt_w*1.125000"/>
                                          </p:val>
                                        </p:tav>
                                        <p:tav tm="100000">
                                          <p:val>
                                            <p:strVal val="#ppt_x"/>
                                          </p:val>
                                        </p:tav>
                                      </p:tavLst>
                                    </p:anim>
                                    <p:animEffect transition="in" filter="wipe(right)">
                                      <p:cBhvr>
                                        <p:cTn id="8" dur="500"/>
                                        <p:tgtEl>
                                          <p:spTgt spid="319490"/>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19491">
                                            <p:txEl>
                                              <p:pRg st="0" end="0"/>
                                            </p:txEl>
                                          </p:spTgt>
                                        </p:tgtEl>
                                        <p:attrNameLst>
                                          <p:attrName>style.visibility</p:attrName>
                                        </p:attrNameLst>
                                      </p:cBhvr>
                                      <p:to>
                                        <p:strVal val="visible"/>
                                      </p:to>
                                    </p:set>
                                    <p:animEffect transition="in" filter="wipe(left)">
                                      <p:cBhvr>
                                        <p:cTn id="13" dur="500"/>
                                        <p:tgtEl>
                                          <p:spTgt spid="319491">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19491">
                                            <p:txEl>
                                              <p:pRg st="1" end="1"/>
                                            </p:txEl>
                                          </p:spTgt>
                                        </p:tgtEl>
                                        <p:attrNameLst>
                                          <p:attrName>style.visibility</p:attrName>
                                        </p:attrNameLst>
                                      </p:cBhvr>
                                      <p:to>
                                        <p:strVal val="visible"/>
                                      </p:to>
                                    </p:set>
                                    <p:animEffect transition="in" filter="wipe(left)">
                                      <p:cBhvr>
                                        <p:cTn id="18" dur="500"/>
                                        <p:tgtEl>
                                          <p:spTgt spid="319491">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19491">
                                            <p:txEl>
                                              <p:pRg st="2" end="2"/>
                                            </p:txEl>
                                          </p:spTgt>
                                        </p:tgtEl>
                                        <p:attrNameLst>
                                          <p:attrName>style.visibility</p:attrName>
                                        </p:attrNameLst>
                                      </p:cBhvr>
                                      <p:to>
                                        <p:strVal val="visible"/>
                                      </p:to>
                                    </p:set>
                                    <p:animEffect transition="in" filter="wipe(left)">
                                      <p:cBhvr>
                                        <p:cTn id="23" dur="500"/>
                                        <p:tgtEl>
                                          <p:spTgt spid="319491">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19491">
                                            <p:txEl>
                                              <p:pRg st="3" end="3"/>
                                            </p:txEl>
                                          </p:spTgt>
                                        </p:tgtEl>
                                        <p:attrNameLst>
                                          <p:attrName>style.visibility</p:attrName>
                                        </p:attrNameLst>
                                      </p:cBhvr>
                                      <p:to>
                                        <p:strVal val="visible"/>
                                      </p:to>
                                    </p:set>
                                    <p:animEffect transition="in" filter="wipe(left)">
                                      <p:cBhvr>
                                        <p:cTn id="28" dur="500"/>
                                        <p:tgtEl>
                                          <p:spTgt spid="319491">
                                            <p:txEl>
                                              <p:pRg st="3" end="3"/>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19491">
                                            <p:txEl>
                                              <p:pRg st="4" end="4"/>
                                            </p:txEl>
                                          </p:spTgt>
                                        </p:tgtEl>
                                        <p:attrNameLst>
                                          <p:attrName>style.visibility</p:attrName>
                                        </p:attrNameLst>
                                      </p:cBhvr>
                                      <p:to>
                                        <p:strVal val="visible"/>
                                      </p:to>
                                    </p:set>
                                    <p:animEffect transition="in" filter="wipe(left)">
                                      <p:cBhvr>
                                        <p:cTn id="33" dur="500"/>
                                        <p:tgtEl>
                                          <p:spTgt spid="319491">
                                            <p:txEl>
                                              <p:pRg st="4" end="4"/>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19491">
                                            <p:txEl>
                                              <p:pRg st="5" end="5"/>
                                            </p:txEl>
                                          </p:spTgt>
                                        </p:tgtEl>
                                        <p:attrNameLst>
                                          <p:attrName>style.visibility</p:attrName>
                                        </p:attrNameLst>
                                      </p:cBhvr>
                                      <p:to>
                                        <p:strVal val="visible"/>
                                      </p:to>
                                    </p:set>
                                    <p:animEffect transition="in" filter="wipe(left)">
                                      <p:cBhvr>
                                        <p:cTn id="38" dur="500"/>
                                        <p:tgtEl>
                                          <p:spTgt spid="319491">
                                            <p:txEl>
                                              <p:pRg st="5" end="5"/>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19491">
                                            <p:txEl>
                                              <p:pRg st="6" end="6"/>
                                            </p:txEl>
                                          </p:spTgt>
                                        </p:tgtEl>
                                        <p:attrNameLst>
                                          <p:attrName>style.visibility</p:attrName>
                                        </p:attrNameLst>
                                      </p:cBhvr>
                                      <p:to>
                                        <p:strVal val="visible"/>
                                      </p:to>
                                    </p:set>
                                    <p:animEffect transition="in" filter="wipe(left)">
                                      <p:cBhvr>
                                        <p:cTn id="43" dur="500"/>
                                        <p:tgtEl>
                                          <p:spTgt spid="319491">
                                            <p:txEl>
                                              <p:pRg st="6" end="6"/>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319491">
                                            <p:txEl>
                                              <p:pRg st="7" end="7"/>
                                            </p:txEl>
                                          </p:spTgt>
                                        </p:tgtEl>
                                        <p:attrNameLst>
                                          <p:attrName>style.visibility</p:attrName>
                                        </p:attrNameLst>
                                      </p:cBhvr>
                                      <p:to>
                                        <p:strVal val="visible"/>
                                      </p:to>
                                    </p:set>
                                    <p:animEffect transition="in" filter="wipe(left)">
                                      <p:cBhvr>
                                        <p:cTn id="48" dur="500"/>
                                        <p:tgtEl>
                                          <p:spTgt spid="319491">
                                            <p:txEl>
                                              <p:pRg st="7" end="7"/>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319491">
                                            <p:txEl>
                                              <p:pRg st="8" end="8"/>
                                            </p:txEl>
                                          </p:spTgt>
                                        </p:tgtEl>
                                        <p:attrNameLst>
                                          <p:attrName>style.visibility</p:attrName>
                                        </p:attrNameLst>
                                      </p:cBhvr>
                                      <p:to>
                                        <p:strVal val="visible"/>
                                      </p:to>
                                    </p:set>
                                    <p:animEffect transition="in" filter="wipe(left)">
                                      <p:cBhvr>
                                        <p:cTn id="53" dur="500"/>
                                        <p:tgtEl>
                                          <p:spTgt spid="3194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490" grpId="0" autoUpdateAnimBg="0"/>
      <p:bldP spid="319491" grpId="0" build="p" bldLvl="3"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61555D-548A-474C-88B4-831454CCDF03}"/>
              </a:ext>
            </a:extLst>
          </p:cNvPr>
          <p:cNvSpPr>
            <a:spLocks noGrp="1"/>
          </p:cNvSpPr>
          <p:nvPr>
            <p:ph type="title"/>
          </p:nvPr>
        </p:nvSpPr>
        <p:spPr/>
        <p:txBody>
          <a:bodyPr/>
          <a:lstStyle/>
          <a:p>
            <a:r>
              <a:rPr lang="en-US" dirty="0"/>
              <a:t>Securitization: The Basic Structure</a:t>
            </a:r>
          </a:p>
        </p:txBody>
      </p:sp>
      <p:grpSp>
        <p:nvGrpSpPr>
          <p:cNvPr id="5" name="Group 4">
            <a:extLst>
              <a:ext uri="{FF2B5EF4-FFF2-40B4-BE49-F238E27FC236}">
                <a16:creationId xmlns:a16="http://schemas.microsoft.com/office/drawing/2014/main" id="{C46C00E4-CA1A-4640-B712-A2BCB1DCA28D}"/>
              </a:ext>
            </a:extLst>
          </p:cNvPr>
          <p:cNvGrpSpPr/>
          <p:nvPr/>
        </p:nvGrpSpPr>
        <p:grpSpPr>
          <a:xfrm>
            <a:off x="3642081" y="1753974"/>
            <a:ext cx="4266893" cy="4603750"/>
            <a:chOff x="3751263" y="1139825"/>
            <a:chExt cx="4266893" cy="4603750"/>
          </a:xfrm>
        </p:grpSpPr>
        <p:sp>
          <p:nvSpPr>
            <p:cNvPr id="6" name="Freeform 2">
              <a:extLst>
                <a:ext uri="{FF2B5EF4-FFF2-40B4-BE49-F238E27FC236}">
                  <a16:creationId xmlns:a16="http://schemas.microsoft.com/office/drawing/2014/main" id="{10378BF8-3420-444E-A37E-295987C8B0E7}"/>
                </a:ext>
              </a:extLst>
            </p:cNvPr>
            <p:cNvSpPr>
              <a:spLocks/>
            </p:cNvSpPr>
            <p:nvPr/>
          </p:nvSpPr>
          <p:spPr bwMode="auto">
            <a:xfrm>
              <a:off x="4238625" y="1638300"/>
              <a:ext cx="3200400" cy="1588"/>
            </a:xfrm>
            <a:custGeom>
              <a:avLst/>
              <a:gdLst>
                <a:gd name="T0" fmla="*/ 0 w 2016"/>
                <a:gd name="T1" fmla="*/ 0 h 1"/>
                <a:gd name="T2" fmla="*/ 1872 w 2016"/>
                <a:gd name="T3" fmla="*/ 0 h 1"/>
                <a:gd name="T4" fmla="*/ 2015 w 2016"/>
                <a:gd name="T5" fmla="*/ 0 h 1"/>
              </a:gdLst>
              <a:ahLst/>
              <a:cxnLst>
                <a:cxn ang="0">
                  <a:pos x="T0" y="T1"/>
                </a:cxn>
                <a:cxn ang="0">
                  <a:pos x="T2" y="T3"/>
                </a:cxn>
                <a:cxn ang="0">
                  <a:pos x="T4" y="T5"/>
                </a:cxn>
              </a:cxnLst>
              <a:rect l="0" t="0" r="r" b="b"/>
              <a:pathLst>
                <a:path w="2016" h="1">
                  <a:moveTo>
                    <a:pt x="0" y="0"/>
                  </a:moveTo>
                  <a:lnTo>
                    <a:pt x="1872" y="0"/>
                  </a:lnTo>
                  <a:lnTo>
                    <a:pt x="2015"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Line 3">
              <a:extLst>
                <a:ext uri="{FF2B5EF4-FFF2-40B4-BE49-F238E27FC236}">
                  <a16:creationId xmlns:a16="http://schemas.microsoft.com/office/drawing/2014/main" id="{230AD5B8-2647-4606-98CF-BEA2C6F04D9C}"/>
                </a:ext>
              </a:extLst>
            </p:cNvPr>
            <p:cNvSpPr>
              <a:spLocks noChangeShapeType="1"/>
            </p:cNvSpPr>
            <p:nvPr/>
          </p:nvSpPr>
          <p:spPr bwMode="auto">
            <a:xfrm>
              <a:off x="5838825" y="1644651"/>
              <a:ext cx="0" cy="135731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Freeform 4">
              <a:extLst>
                <a:ext uri="{FF2B5EF4-FFF2-40B4-BE49-F238E27FC236}">
                  <a16:creationId xmlns:a16="http://schemas.microsoft.com/office/drawing/2014/main" id="{D17D4E1E-4B25-439A-8C41-79E148ABE6A3}"/>
                </a:ext>
              </a:extLst>
            </p:cNvPr>
            <p:cNvSpPr>
              <a:spLocks/>
            </p:cNvSpPr>
            <p:nvPr/>
          </p:nvSpPr>
          <p:spPr bwMode="auto">
            <a:xfrm>
              <a:off x="5838825" y="4379914"/>
              <a:ext cx="1828800" cy="1587"/>
            </a:xfrm>
            <a:custGeom>
              <a:avLst/>
              <a:gdLst>
                <a:gd name="T0" fmla="*/ 0 w 1152"/>
                <a:gd name="T1" fmla="*/ 0 h 1"/>
                <a:gd name="T2" fmla="*/ 1007 w 1152"/>
                <a:gd name="T3" fmla="*/ 0 h 1"/>
                <a:gd name="T4" fmla="*/ 1151 w 1152"/>
                <a:gd name="T5" fmla="*/ 0 h 1"/>
              </a:gdLst>
              <a:ahLst/>
              <a:cxnLst>
                <a:cxn ang="0">
                  <a:pos x="T0" y="T1"/>
                </a:cxn>
                <a:cxn ang="0">
                  <a:pos x="T2" y="T3"/>
                </a:cxn>
                <a:cxn ang="0">
                  <a:pos x="T4" y="T5"/>
                </a:cxn>
              </a:cxnLst>
              <a:rect l="0" t="0" r="r" b="b"/>
              <a:pathLst>
                <a:path w="1152" h="1">
                  <a:moveTo>
                    <a:pt x="0" y="0"/>
                  </a:moveTo>
                  <a:lnTo>
                    <a:pt x="1007" y="0"/>
                  </a:lnTo>
                  <a:lnTo>
                    <a:pt x="1151"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Line 5">
              <a:extLst>
                <a:ext uri="{FF2B5EF4-FFF2-40B4-BE49-F238E27FC236}">
                  <a16:creationId xmlns:a16="http://schemas.microsoft.com/office/drawing/2014/main" id="{B67A7388-07AE-4EA1-9AE2-3D29A3C94836}"/>
                </a:ext>
              </a:extLst>
            </p:cNvPr>
            <p:cNvSpPr>
              <a:spLocks noChangeShapeType="1"/>
            </p:cNvSpPr>
            <p:nvPr/>
          </p:nvSpPr>
          <p:spPr bwMode="auto">
            <a:xfrm>
              <a:off x="6753225" y="4386263"/>
              <a:ext cx="0" cy="135731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Rectangle 6">
              <a:extLst>
                <a:ext uri="{FF2B5EF4-FFF2-40B4-BE49-F238E27FC236}">
                  <a16:creationId xmlns:a16="http://schemas.microsoft.com/office/drawing/2014/main" id="{37E9A55F-DB52-412F-84BB-AA853949C87D}"/>
                </a:ext>
              </a:extLst>
            </p:cNvPr>
            <p:cNvSpPr>
              <a:spLocks noChangeArrowheads="1"/>
            </p:cNvSpPr>
            <p:nvPr/>
          </p:nvSpPr>
          <p:spPr bwMode="auto">
            <a:xfrm>
              <a:off x="5211764" y="1139825"/>
              <a:ext cx="1163781"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400">
                  <a:solidFill>
                    <a:srgbClr val="000000"/>
                  </a:solidFill>
                </a:rPr>
                <a:t>SPONSORING</a:t>
              </a:r>
            </a:p>
          </p:txBody>
        </p:sp>
        <p:sp>
          <p:nvSpPr>
            <p:cNvPr id="11" name="Rectangle 7">
              <a:extLst>
                <a:ext uri="{FF2B5EF4-FFF2-40B4-BE49-F238E27FC236}">
                  <a16:creationId xmlns:a16="http://schemas.microsoft.com/office/drawing/2014/main" id="{D56356CF-E6E7-40F7-BA29-F042C07527C6}"/>
                </a:ext>
              </a:extLst>
            </p:cNvPr>
            <p:cNvSpPr>
              <a:spLocks noChangeArrowheads="1"/>
            </p:cNvSpPr>
            <p:nvPr/>
          </p:nvSpPr>
          <p:spPr bwMode="auto">
            <a:xfrm>
              <a:off x="5364163" y="1354138"/>
              <a:ext cx="937374"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400" dirty="0">
                  <a:solidFill>
                    <a:srgbClr val="000000"/>
                  </a:solidFill>
                </a:rPr>
                <a:t>COMPANY</a:t>
              </a:r>
            </a:p>
          </p:txBody>
        </p:sp>
        <p:sp>
          <p:nvSpPr>
            <p:cNvPr id="12" name="Rectangle 8">
              <a:extLst>
                <a:ext uri="{FF2B5EF4-FFF2-40B4-BE49-F238E27FC236}">
                  <a16:creationId xmlns:a16="http://schemas.microsoft.com/office/drawing/2014/main" id="{1C48277F-7BD0-43FB-BA6B-691954EF248F}"/>
                </a:ext>
              </a:extLst>
            </p:cNvPr>
            <p:cNvSpPr>
              <a:spLocks noChangeArrowheads="1"/>
            </p:cNvSpPr>
            <p:nvPr/>
          </p:nvSpPr>
          <p:spPr bwMode="auto">
            <a:xfrm>
              <a:off x="6338889" y="3705225"/>
              <a:ext cx="764121"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400">
                  <a:solidFill>
                    <a:srgbClr val="000000"/>
                  </a:solidFill>
                </a:rPr>
                <a:t>SPECIAL</a:t>
              </a:r>
            </a:p>
          </p:txBody>
        </p:sp>
        <p:sp>
          <p:nvSpPr>
            <p:cNvPr id="13" name="Rectangle 9">
              <a:extLst>
                <a:ext uri="{FF2B5EF4-FFF2-40B4-BE49-F238E27FC236}">
                  <a16:creationId xmlns:a16="http://schemas.microsoft.com/office/drawing/2014/main" id="{478E9C59-88C3-4AFC-8902-924CD4A3E908}"/>
                </a:ext>
              </a:extLst>
            </p:cNvPr>
            <p:cNvSpPr>
              <a:spLocks noChangeArrowheads="1"/>
            </p:cNvSpPr>
            <p:nvPr/>
          </p:nvSpPr>
          <p:spPr bwMode="auto">
            <a:xfrm>
              <a:off x="6278563" y="3919538"/>
              <a:ext cx="870432"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400">
                  <a:solidFill>
                    <a:srgbClr val="000000"/>
                  </a:solidFill>
                </a:rPr>
                <a:t>PURPOSE</a:t>
              </a:r>
            </a:p>
          </p:txBody>
        </p:sp>
        <p:sp>
          <p:nvSpPr>
            <p:cNvPr id="14" name="Rectangle 10">
              <a:extLst>
                <a:ext uri="{FF2B5EF4-FFF2-40B4-BE49-F238E27FC236}">
                  <a16:creationId xmlns:a16="http://schemas.microsoft.com/office/drawing/2014/main" id="{09D2C240-A2D1-4753-8738-7B068A445CC8}"/>
                </a:ext>
              </a:extLst>
            </p:cNvPr>
            <p:cNvSpPr>
              <a:spLocks noChangeArrowheads="1"/>
            </p:cNvSpPr>
            <p:nvPr/>
          </p:nvSpPr>
          <p:spPr bwMode="auto">
            <a:xfrm>
              <a:off x="6335713" y="4132263"/>
              <a:ext cx="790282"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400">
                  <a:solidFill>
                    <a:srgbClr val="000000"/>
                  </a:solidFill>
                </a:rPr>
                <a:t>VEHICLE</a:t>
              </a:r>
            </a:p>
          </p:txBody>
        </p:sp>
        <p:sp>
          <p:nvSpPr>
            <p:cNvPr id="15" name="Freeform 11">
              <a:extLst>
                <a:ext uri="{FF2B5EF4-FFF2-40B4-BE49-F238E27FC236}">
                  <a16:creationId xmlns:a16="http://schemas.microsoft.com/office/drawing/2014/main" id="{61C958CA-1586-4B0B-9B7A-DBD454166A87}"/>
                </a:ext>
              </a:extLst>
            </p:cNvPr>
            <p:cNvSpPr>
              <a:spLocks/>
            </p:cNvSpPr>
            <p:nvPr/>
          </p:nvSpPr>
          <p:spPr bwMode="auto">
            <a:xfrm>
              <a:off x="4238626" y="1866901"/>
              <a:ext cx="1363663" cy="904875"/>
            </a:xfrm>
            <a:custGeom>
              <a:avLst/>
              <a:gdLst>
                <a:gd name="T0" fmla="*/ 0 w 859"/>
                <a:gd name="T1" fmla="*/ 569 h 570"/>
                <a:gd name="T2" fmla="*/ 858 w 859"/>
                <a:gd name="T3" fmla="*/ 569 h 570"/>
                <a:gd name="T4" fmla="*/ 858 w 859"/>
                <a:gd name="T5" fmla="*/ 0 h 570"/>
                <a:gd name="T6" fmla="*/ 0 w 859"/>
                <a:gd name="T7" fmla="*/ 0 h 570"/>
                <a:gd name="T8" fmla="*/ 0 w 859"/>
                <a:gd name="T9" fmla="*/ 569 h 570"/>
              </a:gdLst>
              <a:ahLst/>
              <a:cxnLst>
                <a:cxn ang="0">
                  <a:pos x="T0" y="T1"/>
                </a:cxn>
                <a:cxn ang="0">
                  <a:pos x="T2" y="T3"/>
                </a:cxn>
                <a:cxn ang="0">
                  <a:pos x="T4" y="T5"/>
                </a:cxn>
                <a:cxn ang="0">
                  <a:pos x="T6" y="T7"/>
                </a:cxn>
                <a:cxn ang="0">
                  <a:pos x="T8" y="T9"/>
                </a:cxn>
              </a:cxnLst>
              <a:rect l="0" t="0" r="r" b="b"/>
              <a:pathLst>
                <a:path w="859" h="570">
                  <a:moveTo>
                    <a:pt x="0" y="569"/>
                  </a:moveTo>
                  <a:lnTo>
                    <a:pt x="858" y="569"/>
                  </a:lnTo>
                  <a:lnTo>
                    <a:pt x="858" y="0"/>
                  </a:lnTo>
                  <a:lnTo>
                    <a:pt x="0" y="0"/>
                  </a:lnTo>
                  <a:lnTo>
                    <a:pt x="0" y="569"/>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Freeform 12">
              <a:extLst>
                <a:ext uri="{FF2B5EF4-FFF2-40B4-BE49-F238E27FC236}">
                  <a16:creationId xmlns:a16="http://schemas.microsoft.com/office/drawing/2014/main" id="{6B4D7E38-A91B-4C25-9038-217E16DBDF40}"/>
                </a:ext>
              </a:extLst>
            </p:cNvPr>
            <p:cNvSpPr>
              <a:spLocks/>
            </p:cNvSpPr>
            <p:nvPr/>
          </p:nvSpPr>
          <p:spPr bwMode="auto">
            <a:xfrm>
              <a:off x="4238625" y="1866900"/>
              <a:ext cx="1373188" cy="914400"/>
            </a:xfrm>
            <a:custGeom>
              <a:avLst/>
              <a:gdLst>
                <a:gd name="T0" fmla="*/ 0 w 865"/>
                <a:gd name="T1" fmla="*/ 575 h 576"/>
                <a:gd name="T2" fmla="*/ 864 w 865"/>
                <a:gd name="T3" fmla="*/ 575 h 576"/>
                <a:gd name="T4" fmla="*/ 864 w 865"/>
                <a:gd name="T5" fmla="*/ 0 h 576"/>
                <a:gd name="T6" fmla="*/ 0 w 865"/>
                <a:gd name="T7" fmla="*/ 0 h 576"/>
                <a:gd name="T8" fmla="*/ 0 w 865"/>
                <a:gd name="T9" fmla="*/ 575 h 576"/>
              </a:gdLst>
              <a:ahLst/>
              <a:cxnLst>
                <a:cxn ang="0">
                  <a:pos x="T0" y="T1"/>
                </a:cxn>
                <a:cxn ang="0">
                  <a:pos x="T2" y="T3"/>
                </a:cxn>
                <a:cxn ang="0">
                  <a:pos x="T4" y="T5"/>
                </a:cxn>
                <a:cxn ang="0">
                  <a:pos x="T6" y="T7"/>
                </a:cxn>
                <a:cxn ang="0">
                  <a:pos x="T8" y="T9"/>
                </a:cxn>
              </a:cxnLst>
              <a:rect l="0" t="0" r="r" b="b"/>
              <a:pathLst>
                <a:path w="865" h="576">
                  <a:moveTo>
                    <a:pt x="0" y="575"/>
                  </a:moveTo>
                  <a:lnTo>
                    <a:pt x="864" y="575"/>
                  </a:lnTo>
                  <a:lnTo>
                    <a:pt x="864" y="0"/>
                  </a:lnTo>
                  <a:lnTo>
                    <a:pt x="0" y="0"/>
                  </a:lnTo>
                  <a:lnTo>
                    <a:pt x="0" y="575"/>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Rectangle 13">
              <a:extLst>
                <a:ext uri="{FF2B5EF4-FFF2-40B4-BE49-F238E27FC236}">
                  <a16:creationId xmlns:a16="http://schemas.microsoft.com/office/drawing/2014/main" id="{4D9E209A-B9C4-4B86-BAE5-3629127A8BF5}"/>
                </a:ext>
              </a:extLst>
            </p:cNvPr>
            <p:cNvSpPr>
              <a:spLocks noChangeArrowheads="1"/>
            </p:cNvSpPr>
            <p:nvPr/>
          </p:nvSpPr>
          <p:spPr bwMode="auto">
            <a:xfrm>
              <a:off x="4333876" y="2066925"/>
              <a:ext cx="99482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400">
                  <a:solidFill>
                    <a:srgbClr val="000000"/>
                  </a:solidFill>
                </a:rPr>
                <a:t>ACCOUNTS</a:t>
              </a:r>
            </a:p>
          </p:txBody>
        </p:sp>
        <p:sp>
          <p:nvSpPr>
            <p:cNvPr id="18" name="Rectangle 14">
              <a:extLst>
                <a:ext uri="{FF2B5EF4-FFF2-40B4-BE49-F238E27FC236}">
                  <a16:creationId xmlns:a16="http://schemas.microsoft.com/office/drawing/2014/main" id="{1156BD13-ACCD-4D0B-836C-A37677D1D4D4}"/>
                </a:ext>
              </a:extLst>
            </p:cNvPr>
            <p:cNvSpPr>
              <a:spLocks noChangeArrowheads="1"/>
            </p:cNvSpPr>
            <p:nvPr/>
          </p:nvSpPr>
          <p:spPr bwMode="auto">
            <a:xfrm>
              <a:off x="4276726" y="2279650"/>
              <a:ext cx="1055483"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400">
                  <a:solidFill>
                    <a:srgbClr val="000000"/>
                  </a:solidFill>
                </a:rPr>
                <a:t>RECEIVABLE</a:t>
              </a:r>
            </a:p>
          </p:txBody>
        </p:sp>
        <p:sp>
          <p:nvSpPr>
            <p:cNvPr id="19" name="Freeform 15">
              <a:extLst>
                <a:ext uri="{FF2B5EF4-FFF2-40B4-BE49-F238E27FC236}">
                  <a16:creationId xmlns:a16="http://schemas.microsoft.com/office/drawing/2014/main" id="{063AC1A5-AF33-4AE3-AC2E-B22576C55893}"/>
                </a:ext>
              </a:extLst>
            </p:cNvPr>
            <p:cNvSpPr>
              <a:spLocks/>
            </p:cNvSpPr>
            <p:nvPr/>
          </p:nvSpPr>
          <p:spPr bwMode="auto">
            <a:xfrm>
              <a:off x="5153026" y="4608513"/>
              <a:ext cx="1363663" cy="906462"/>
            </a:xfrm>
            <a:custGeom>
              <a:avLst/>
              <a:gdLst>
                <a:gd name="T0" fmla="*/ 0 w 859"/>
                <a:gd name="T1" fmla="*/ 570 h 571"/>
                <a:gd name="T2" fmla="*/ 858 w 859"/>
                <a:gd name="T3" fmla="*/ 570 h 571"/>
                <a:gd name="T4" fmla="*/ 858 w 859"/>
                <a:gd name="T5" fmla="*/ 0 h 571"/>
                <a:gd name="T6" fmla="*/ 0 w 859"/>
                <a:gd name="T7" fmla="*/ 0 h 571"/>
                <a:gd name="T8" fmla="*/ 0 w 859"/>
                <a:gd name="T9" fmla="*/ 570 h 571"/>
              </a:gdLst>
              <a:ahLst/>
              <a:cxnLst>
                <a:cxn ang="0">
                  <a:pos x="T0" y="T1"/>
                </a:cxn>
                <a:cxn ang="0">
                  <a:pos x="T2" y="T3"/>
                </a:cxn>
                <a:cxn ang="0">
                  <a:pos x="T4" y="T5"/>
                </a:cxn>
                <a:cxn ang="0">
                  <a:pos x="T6" y="T7"/>
                </a:cxn>
                <a:cxn ang="0">
                  <a:pos x="T8" y="T9"/>
                </a:cxn>
              </a:cxnLst>
              <a:rect l="0" t="0" r="r" b="b"/>
              <a:pathLst>
                <a:path w="859" h="571">
                  <a:moveTo>
                    <a:pt x="0" y="570"/>
                  </a:moveTo>
                  <a:lnTo>
                    <a:pt x="858" y="570"/>
                  </a:lnTo>
                  <a:lnTo>
                    <a:pt x="858" y="0"/>
                  </a:lnTo>
                  <a:lnTo>
                    <a:pt x="0" y="0"/>
                  </a:lnTo>
                  <a:lnTo>
                    <a:pt x="0" y="57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Freeform 16">
              <a:extLst>
                <a:ext uri="{FF2B5EF4-FFF2-40B4-BE49-F238E27FC236}">
                  <a16:creationId xmlns:a16="http://schemas.microsoft.com/office/drawing/2014/main" id="{DE824593-FDF4-46B9-BBDE-70A85C28A93E}"/>
                </a:ext>
              </a:extLst>
            </p:cNvPr>
            <p:cNvSpPr>
              <a:spLocks/>
            </p:cNvSpPr>
            <p:nvPr/>
          </p:nvSpPr>
          <p:spPr bwMode="auto">
            <a:xfrm>
              <a:off x="5153025" y="4608514"/>
              <a:ext cx="1373188" cy="915987"/>
            </a:xfrm>
            <a:custGeom>
              <a:avLst/>
              <a:gdLst>
                <a:gd name="T0" fmla="*/ 0 w 865"/>
                <a:gd name="T1" fmla="*/ 576 h 577"/>
                <a:gd name="T2" fmla="*/ 864 w 865"/>
                <a:gd name="T3" fmla="*/ 576 h 577"/>
                <a:gd name="T4" fmla="*/ 864 w 865"/>
                <a:gd name="T5" fmla="*/ 0 h 577"/>
                <a:gd name="T6" fmla="*/ 0 w 865"/>
                <a:gd name="T7" fmla="*/ 0 h 577"/>
                <a:gd name="T8" fmla="*/ 0 w 865"/>
                <a:gd name="T9" fmla="*/ 576 h 577"/>
              </a:gdLst>
              <a:ahLst/>
              <a:cxnLst>
                <a:cxn ang="0">
                  <a:pos x="T0" y="T1"/>
                </a:cxn>
                <a:cxn ang="0">
                  <a:pos x="T2" y="T3"/>
                </a:cxn>
                <a:cxn ang="0">
                  <a:pos x="T4" y="T5"/>
                </a:cxn>
                <a:cxn ang="0">
                  <a:pos x="T6" y="T7"/>
                </a:cxn>
                <a:cxn ang="0">
                  <a:pos x="T8" y="T9"/>
                </a:cxn>
              </a:cxnLst>
              <a:rect l="0" t="0" r="r" b="b"/>
              <a:pathLst>
                <a:path w="865" h="577">
                  <a:moveTo>
                    <a:pt x="0" y="576"/>
                  </a:moveTo>
                  <a:lnTo>
                    <a:pt x="864" y="576"/>
                  </a:lnTo>
                  <a:lnTo>
                    <a:pt x="864" y="0"/>
                  </a:lnTo>
                  <a:lnTo>
                    <a:pt x="0" y="0"/>
                  </a:lnTo>
                  <a:lnTo>
                    <a:pt x="0" y="57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 name="Rectangle 17">
              <a:extLst>
                <a:ext uri="{FF2B5EF4-FFF2-40B4-BE49-F238E27FC236}">
                  <a16:creationId xmlns:a16="http://schemas.microsoft.com/office/drawing/2014/main" id="{60EAD691-1097-4833-B7CE-30ED1034B4B7}"/>
                </a:ext>
              </a:extLst>
            </p:cNvPr>
            <p:cNvSpPr>
              <a:spLocks noChangeArrowheads="1"/>
            </p:cNvSpPr>
            <p:nvPr/>
          </p:nvSpPr>
          <p:spPr bwMode="auto">
            <a:xfrm>
              <a:off x="5248276" y="4808538"/>
              <a:ext cx="99482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400">
                  <a:solidFill>
                    <a:srgbClr val="000000"/>
                  </a:solidFill>
                </a:rPr>
                <a:t>ACCOUNTS</a:t>
              </a:r>
            </a:p>
          </p:txBody>
        </p:sp>
        <p:sp>
          <p:nvSpPr>
            <p:cNvPr id="22" name="Rectangle 18">
              <a:extLst>
                <a:ext uri="{FF2B5EF4-FFF2-40B4-BE49-F238E27FC236}">
                  <a16:creationId xmlns:a16="http://schemas.microsoft.com/office/drawing/2014/main" id="{4F2BC0E3-61A7-4951-B8CB-BF78CB4C5AFE}"/>
                </a:ext>
              </a:extLst>
            </p:cNvPr>
            <p:cNvSpPr>
              <a:spLocks noChangeArrowheads="1"/>
            </p:cNvSpPr>
            <p:nvPr/>
          </p:nvSpPr>
          <p:spPr bwMode="auto">
            <a:xfrm>
              <a:off x="5191126" y="5021263"/>
              <a:ext cx="1055483"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400">
                  <a:solidFill>
                    <a:srgbClr val="000000"/>
                  </a:solidFill>
                </a:rPr>
                <a:t>RECEIVABLE</a:t>
              </a:r>
            </a:p>
          </p:txBody>
        </p:sp>
        <p:sp>
          <p:nvSpPr>
            <p:cNvPr id="23" name="Freeform 19">
              <a:extLst>
                <a:ext uri="{FF2B5EF4-FFF2-40B4-BE49-F238E27FC236}">
                  <a16:creationId xmlns:a16="http://schemas.microsoft.com/office/drawing/2014/main" id="{1CD882DF-481D-4090-B7E2-C961F2160BCF}"/>
                </a:ext>
              </a:extLst>
            </p:cNvPr>
            <p:cNvSpPr>
              <a:spLocks/>
            </p:cNvSpPr>
            <p:nvPr/>
          </p:nvSpPr>
          <p:spPr bwMode="auto">
            <a:xfrm>
              <a:off x="3751263" y="2322514"/>
              <a:ext cx="1403350" cy="2744787"/>
            </a:xfrm>
            <a:custGeom>
              <a:avLst/>
              <a:gdLst>
                <a:gd name="T0" fmla="*/ 307 w 884"/>
                <a:gd name="T1" fmla="*/ 0 h 1729"/>
                <a:gd name="T2" fmla="*/ 0 w 884"/>
                <a:gd name="T3" fmla="*/ 0 h 1729"/>
                <a:gd name="T4" fmla="*/ 0 w 884"/>
                <a:gd name="T5" fmla="*/ 1728 h 1729"/>
                <a:gd name="T6" fmla="*/ 883 w 884"/>
                <a:gd name="T7" fmla="*/ 1728 h 1729"/>
              </a:gdLst>
              <a:ahLst/>
              <a:cxnLst>
                <a:cxn ang="0">
                  <a:pos x="T0" y="T1"/>
                </a:cxn>
                <a:cxn ang="0">
                  <a:pos x="T2" y="T3"/>
                </a:cxn>
                <a:cxn ang="0">
                  <a:pos x="T4" y="T5"/>
                </a:cxn>
                <a:cxn ang="0">
                  <a:pos x="T6" y="T7"/>
                </a:cxn>
              </a:cxnLst>
              <a:rect l="0" t="0" r="r" b="b"/>
              <a:pathLst>
                <a:path w="884" h="1729">
                  <a:moveTo>
                    <a:pt x="307" y="0"/>
                  </a:moveTo>
                  <a:lnTo>
                    <a:pt x="0" y="0"/>
                  </a:lnTo>
                  <a:lnTo>
                    <a:pt x="0" y="1728"/>
                  </a:lnTo>
                  <a:lnTo>
                    <a:pt x="883" y="1728"/>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 name="Freeform 20">
              <a:extLst>
                <a:ext uri="{FF2B5EF4-FFF2-40B4-BE49-F238E27FC236}">
                  <a16:creationId xmlns:a16="http://schemas.microsoft.com/office/drawing/2014/main" id="{4DC2AB8F-7886-4450-AF3B-7A7B3BB9EA4E}"/>
                </a:ext>
              </a:extLst>
            </p:cNvPr>
            <p:cNvSpPr>
              <a:spLocks/>
            </p:cNvSpPr>
            <p:nvPr/>
          </p:nvSpPr>
          <p:spPr bwMode="auto">
            <a:xfrm>
              <a:off x="5062538" y="5019675"/>
              <a:ext cx="82550" cy="82550"/>
            </a:xfrm>
            <a:custGeom>
              <a:avLst/>
              <a:gdLst>
                <a:gd name="T0" fmla="*/ 0 w 52"/>
                <a:gd name="T1" fmla="*/ 0 h 52"/>
                <a:gd name="T2" fmla="*/ 51 w 52"/>
                <a:gd name="T3" fmla="*/ 26 h 52"/>
                <a:gd name="T4" fmla="*/ 0 w 52"/>
                <a:gd name="T5" fmla="*/ 51 h 52"/>
                <a:gd name="T6" fmla="*/ 0 w 52"/>
                <a:gd name="T7" fmla="*/ 0 h 52"/>
              </a:gdLst>
              <a:ahLst/>
              <a:cxnLst>
                <a:cxn ang="0">
                  <a:pos x="T0" y="T1"/>
                </a:cxn>
                <a:cxn ang="0">
                  <a:pos x="T2" y="T3"/>
                </a:cxn>
                <a:cxn ang="0">
                  <a:pos x="T4" y="T5"/>
                </a:cxn>
                <a:cxn ang="0">
                  <a:pos x="T6" y="T7"/>
                </a:cxn>
              </a:cxnLst>
              <a:rect l="0" t="0" r="r" b="b"/>
              <a:pathLst>
                <a:path w="52" h="52">
                  <a:moveTo>
                    <a:pt x="0" y="0"/>
                  </a:moveTo>
                  <a:lnTo>
                    <a:pt x="51" y="26"/>
                  </a:lnTo>
                  <a:lnTo>
                    <a:pt x="0" y="5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Freeform 21">
              <a:extLst>
                <a:ext uri="{FF2B5EF4-FFF2-40B4-BE49-F238E27FC236}">
                  <a16:creationId xmlns:a16="http://schemas.microsoft.com/office/drawing/2014/main" id="{08A394B5-C87B-47D8-BBBE-BA4055A85C62}"/>
                </a:ext>
              </a:extLst>
            </p:cNvPr>
            <p:cNvSpPr>
              <a:spLocks/>
            </p:cNvSpPr>
            <p:nvPr/>
          </p:nvSpPr>
          <p:spPr bwMode="auto">
            <a:xfrm>
              <a:off x="5062539" y="5019676"/>
              <a:ext cx="92075" cy="92075"/>
            </a:xfrm>
            <a:custGeom>
              <a:avLst/>
              <a:gdLst>
                <a:gd name="T0" fmla="*/ 0 w 58"/>
                <a:gd name="T1" fmla="*/ 0 h 58"/>
                <a:gd name="T2" fmla="*/ 57 w 58"/>
                <a:gd name="T3" fmla="*/ 29 h 58"/>
                <a:gd name="T4" fmla="*/ 0 w 58"/>
                <a:gd name="T5" fmla="*/ 57 h 58"/>
                <a:gd name="T6" fmla="*/ 0 w 58"/>
                <a:gd name="T7" fmla="*/ 0 h 58"/>
              </a:gdLst>
              <a:ahLst/>
              <a:cxnLst>
                <a:cxn ang="0">
                  <a:pos x="T0" y="T1"/>
                </a:cxn>
                <a:cxn ang="0">
                  <a:pos x="T2" y="T3"/>
                </a:cxn>
                <a:cxn ang="0">
                  <a:pos x="T4" y="T5"/>
                </a:cxn>
                <a:cxn ang="0">
                  <a:pos x="T6" y="T7"/>
                </a:cxn>
              </a:cxnLst>
              <a:rect l="0" t="0" r="r" b="b"/>
              <a:pathLst>
                <a:path w="58" h="58">
                  <a:moveTo>
                    <a:pt x="0" y="0"/>
                  </a:moveTo>
                  <a:lnTo>
                    <a:pt x="57" y="29"/>
                  </a:lnTo>
                  <a:lnTo>
                    <a:pt x="0" y="57"/>
                  </a:lnTo>
                  <a:lnTo>
                    <a:pt x="0" y="0"/>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 name="Rectangle 22">
              <a:extLst>
                <a:ext uri="{FF2B5EF4-FFF2-40B4-BE49-F238E27FC236}">
                  <a16:creationId xmlns:a16="http://schemas.microsoft.com/office/drawing/2014/main" id="{4B25A471-4F2E-4A06-9C2B-5E0600585BBE}"/>
                </a:ext>
              </a:extLst>
            </p:cNvPr>
            <p:cNvSpPr>
              <a:spLocks noChangeArrowheads="1"/>
            </p:cNvSpPr>
            <p:nvPr/>
          </p:nvSpPr>
          <p:spPr bwMode="auto">
            <a:xfrm>
              <a:off x="7124700" y="4686300"/>
              <a:ext cx="674738"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400">
                  <a:solidFill>
                    <a:srgbClr val="000000"/>
                  </a:solidFill>
                </a:rPr>
                <a:t>ISSUES</a:t>
              </a:r>
            </a:p>
          </p:txBody>
        </p:sp>
        <p:sp>
          <p:nvSpPr>
            <p:cNvPr id="27" name="Rectangle 23">
              <a:extLst>
                <a:ext uri="{FF2B5EF4-FFF2-40B4-BE49-F238E27FC236}">
                  <a16:creationId xmlns:a16="http://schemas.microsoft.com/office/drawing/2014/main" id="{9EC6E0CD-CDF2-4BD8-8974-91C671B12F1F}"/>
                </a:ext>
              </a:extLst>
            </p:cNvPr>
            <p:cNvSpPr>
              <a:spLocks noChangeArrowheads="1"/>
            </p:cNvSpPr>
            <p:nvPr/>
          </p:nvSpPr>
          <p:spPr bwMode="auto">
            <a:xfrm>
              <a:off x="6750051" y="4900613"/>
              <a:ext cx="126810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400">
                  <a:solidFill>
                    <a:srgbClr val="000000"/>
                  </a:solidFill>
                </a:rPr>
                <a:t>ASSET-BACKED</a:t>
              </a:r>
            </a:p>
          </p:txBody>
        </p:sp>
        <p:sp>
          <p:nvSpPr>
            <p:cNvPr id="28" name="Rectangle 24">
              <a:extLst>
                <a:ext uri="{FF2B5EF4-FFF2-40B4-BE49-F238E27FC236}">
                  <a16:creationId xmlns:a16="http://schemas.microsoft.com/office/drawing/2014/main" id="{63E1622F-684E-4A4C-BC21-F05768A55835}"/>
                </a:ext>
              </a:extLst>
            </p:cNvPr>
            <p:cNvSpPr>
              <a:spLocks noChangeArrowheads="1"/>
            </p:cNvSpPr>
            <p:nvPr/>
          </p:nvSpPr>
          <p:spPr bwMode="auto">
            <a:xfrm>
              <a:off x="6808789" y="5113338"/>
              <a:ext cx="1165513"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400">
                  <a:solidFill>
                    <a:srgbClr val="000000"/>
                  </a:solidFill>
                </a:rPr>
                <a:t>CERTIFICATES</a:t>
              </a:r>
            </a:p>
          </p:txBody>
        </p:sp>
        <p:sp>
          <p:nvSpPr>
            <p:cNvPr id="29" name="Rectangle 25">
              <a:extLst>
                <a:ext uri="{FF2B5EF4-FFF2-40B4-BE49-F238E27FC236}">
                  <a16:creationId xmlns:a16="http://schemas.microsoft.com/office/drawing/2014/main" id="{05F22377-7566-4490-B5B8-FDE47CCF021A}"/>
                </a:ext>
              </a:extLst>
            </p:cNvPr>
            <p:cNvSpPr>
              <a:spLocks noChangeArrowheads="1"/>
            </p:cNvSpPr>
            <p:nvPr/>
          </p:nvSpPr>
          <p:spPr bwMode="auto">
            <a:xfrm>
              <a:off x="3862388" y="3546475"/>
              <a:ext cx="69968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i="1">
                  <a:solidFill>
                    <a:srgbClr val="000000"/>
                  </a:solidFill>
                </a:rPr>
                <a:t>SALE OR</a:t>
              </a:r>
            </a:p>
          </p:txBody>
        </p:sp>
        <p:sp>
          <p:nvSpPr>
            <p:cNvPr id="30" name="Rectangle 26">
              <a:extLst>
                <a:ext uri="{FF2B5EF4-FFF2-40B4-BE49-F238E27FC236}">
                  <a16:creationId xmlns:a16="http://schemas.microsoft.com/office/drawing/2014/main" id="{C96B496F-8F1D-42A7-B528-E1B1F2EBE577}"/>
                </a:ext>
              </a:extLst>
            </p:cNvPr>
            <p:cNvSpPr>
              <a:spLocks noChangeArrowheads="1"/>
            </p:cNvSpPr>
            <p:nvPr/>
          </p:nvSpPr>
          <p:spPr bwMode="auto">
            <a:xfrm>
              <a:off x="3862388" y="3729038"/>
              <a:ext cx="102752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i="1">
                  <a:solidFill>
                    <a:srgbClr val="000000"/>
                  </a:solidFill>
                </a:rPr>
                <a:t>ASSIGNMENT</a:t>
              </a:r>
            </a:p>
          </p:txBody>
        </p:sp>
      </p:grpSp>
    </p:spTree>
    <p:extLst>
      <p:ext uri="{BB962C8B-B14F-4D97-AF65-F5344CB8AC3E}">
        <p14:creationId xmlns:p14="http://schemas.microsoft.com/office/powerpoint/2010/main" val="3583529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CBFCC97-5E16-4DEC-B261-9CD186571FA4}"/>
              </a:ext>
            </a:extLst>
          </p:cNvPr>
          <p:cNvSpPr>
            <a:spLocks noGrp="1" noChangeArrowheads="1"/>
          </p:cNvSpPr>
          <p:nvPr>
            <p:ph type="title"/>
          </p:nvPr>
        </p:nvSpPr>
        <p:spPr>
          <a:noFill/>
          <a:ln/>
        </p:spPr>
        <p:txBody>
          <a:bodyPr/>
          <a:lstStyle/>
          <a:p>
            <a:r>
              <a:rPr lang="en-US" altLang="en-US"/>
              <a:t>The Process</a:t>
            </a:r>
          </a:p>
        </p:txBody>
      </p:sp>
      <p:sp>
        <p:nvSpPr>
          <p:cNvPr id="10243" name="Rectangle 3">
            <a:extLst>
              <a:ext uri="{FF2B5EF4-FFF2-40B4-BE49-F238E27FC236}">
                <a16:creationId xmlns:a16="http://schemas.microsoft.com/office/drawing/2014/main" id="{A121593A-2FB0-43E0-ADAC-71B4726E3F35}"/>
              </a:ext>
            </a:extLst>
          </p:cNvPr>
          <p:cNvSpPr>
            <a:spLocks noGrp="1" noChangeArrowheads="1"/>
          </p:cNvSpPr>
          <p:nvPr>
            <p:ph sz="quarter" idx="1"/>
          </p:nvPr>
        </p:nvSpPr>
        <p:spPr>
          <a:noFill/>
          <a:ln/>
        </p:spPr>
        <p:txBody>
          <a:bodyPr/>
          <a:lstStyle/>
          <a:p>
            <a:pPr>
              <a:buFont typeface="Monotype Sorts" pitchFamily="2" charset="2"/>
              <a:buNone/>
            </a:pPr>
            <a:r>
              <a:rPr lang="en-US" altLang="en-US"/>
              <a:t>Key features are:</a:t>
            </a:r>
          </a:p>
          <a:p>
            <a:pPr lvl="1"/>
            <a:r>
              <a:rPr lang="en-US" altLang="en-US"/>
              <a:t>pooling of a group of similar non-traded financial assets</a:t>
            </a:r>
          </a:p>
          <a:p>
            <a:pPr lvl="1"/>
            <a:r>
              <a:rPr lang="en-US" altLang="en-US"/>
              <a:t>transfer of those assets to a special-purpose company which issues securities</a:t>
            </a:r>
          </a:p>
          <a:p>
            <a:pPr lvl="1"/>
            <a:r>
              <a:rPr lang="en-US" altLang="en-US"/>
              <a:t>risk reduction by systematic risk assessment, by diversification, by partial guarantees, etc.</a:t>
            </a:r>
          </a:p>
          <a:p>
            <a:pPr lvl="1"/>
            <a:r>
              <a:rPr lang="en-US" altLang="en-US"/>
              <a:t>division of the benefits (and risks) among investors on a pro-rata basis</a:t>
            </a:r>
          </a:p>
          <a:p>
            <a:pPr lvl="1"/>
            <a:r>
              <a:rPr lang="en-US" altLang="en-US"/>
              <a:t>being offered in the form of a security (rather than, for example, as a portfolio of loans or receivables)</a:t>
            </a:r>
          </a:p>
          <a:p>
            <a:pPr lvl="1"/>
            <a:r>
              <a:rPr lang="en-US" altLang="en-US"/>
              <a:t>on-going servicing of the underlying assets' cash flows through to the asset-backed security investors.</a:t>
            </a:r>
          </a:p>
        </p:txBody>
      </p:sp>
      <p:sp>
        <p:nvSpPr>
          <p:cNvPr id="10244" name="Rectangle 4">
            <a:extLst>
              <a:ext uri="{FF2B5EF4-FFF2-40B4-BE49-F238E27FC236}">
                <a16:creationId xmlns:a16="http://schemas.microsoft.com/office/drawing/2014/main" id="{CD260537-2A56-49EB-B015-C7B882BDB77C}"/>
              </a:ext>
            </a:extLst>
          </p:cNvPr>
          <p:cNvSpPr>
            <a:spLocks noChangeArrowheads="1"/>
          </p:cNvSpPr>
          <p:nvPr/>
        </p:nvSpPr>
        <p:spPr bwMode="auto">
          <a:xfrm rot="20220000">
            <a:off x="3289707" y="2792277"/>
            <a:ext cx="6646051" cy="1013098"/>
          </a:xfrm>
          <a:prstGeom prst="rect">
            <a:avLst/>
          </a:prstGeom>
          <a:noFill/>
          <a:ln w="25399">
            <a:solidFill>
              <a:srgbClr val="BC37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marL="285750" indent="-285750">
              <a:spcBef>
                <a:spcPct val="0"/>
              </a:spcBef>
              <a:defRPr sz="2400">
                <a:solidFill>
                  <a:schemeClr val="tx1"/>
                </a:solidFill>
                <a:latin typeface="Times New Roman" panose="02020603050405020304" pitchFamily="18" charset="0"/>
              </a:defRPr>
            </a:lvl1pPr>
            <a:lvl2pPr marL="685800" indent="-228600">
              <a:spcBef>
                <a:spcPct val="0"/>
              </a:spcBef>
              <a:defRPr sz="2400">
                <a:solidFill>
                  <a:schemeClr val="tx1"/>
                </a:solidFill>
                <a:latin typeface="Times New Roman" panose="02020603050405020304" pitchFamily="18" charset="0"/>
              </a:defRPr>
            </a:lvl2pPr>
            <a:lvl3pPr marL="1143000" indent="-228600">
              <a:spcBef>
                <a:spcPct val="0"/>
              </a:spcBef>
              <a:defRPr sz="2400">
                <a:solidFill>
                  <a:schemeClr val="tx1"/>
                </a:solidFill>
                <a:latin typeface="Times New Roman" panose="02020603050405020304" pitchFamily="18" charset="0"/>
              </a:defRPr>
            </a:lvl3pPr>
            <a:lvl4pPr marL="1543050" indent="-171450">
              <a:spcBef>
                <a:spcPct val="0"/>
              </a:spcBef>
              <a:defRPr sz="2400">
                <a:solidFill>
                  <a:schemeClr val="tx1"/>
                </a:solidFill>
                <a:latin typeface="Times New Roman" panose="02020603050405020304" pitchFamily="18" charset="0"/>
              </a:defRPr>
            </a:lvl4pPr>
            <a:lvl5pPr marL="2000250" indent="-171450">
              <a:spcBef>
                <a:spcPct val="0"/>
              </a:spcBef>
              <a:defRPr sz="2400">
                <a:solidFill>
                  <a:schemeClr val="tx1"/>
                </a:solidFill>
                <a:latin typeface="Times New Roman" panose="02020603050405020304" pitchFamily="18" charset="0"/>
              </a:defRPr>
            </a:lvl5pPr>
            <a:lvl6pPr marL="2457450" indent="-171450" eaLnBrk="0" fontAlgn="base" hangingPunct="0">
              <a:spcBef>
                <a:spcPct val="0"/>
              </a:spcBef>
              <a:spcAft>
                <a:spcPct val="0"/>
              </a:spcAft>
              <a:defRPr sz="2400">
                <a:solidFill>
                  <a:schemeClr val="tx1"/>
                </a:solidFill>
                <a:latin typeface="Times New Roman" panose="02020603050405020304" pitchFamily="18" charset="0"/>
              </a:defRPr>
            </a:lvl6pPr>
            <a:lvl7pPr marL="2914650" indent="-171450" eaLnBrk="0" fontAlgn="base" hangingPunct="0">
              <a:spcBef>
                <a:spcPct val="0"/>
              </a:spcBef>
              <a:spcAft>
                <a:spcPct val="0"/>
              </a:spcAft>
              <a:defRPr sz="2400">
                <a:solidFill>
                  <a:schemeClr val="tx1"/>
                </a:solidFill>
                <a:latin typeface="Times New Roman" panose="02020603050405020304" pitchFamily="18" charset="0"/>
              </a:defRPr>
            </a:lvl7pPr>
            <a:lvl8pPr marL="3371850" indent="-171450" eaLnBrk="0" fontAlgn="base" hangingPunct="0">
              <a:spcBef>
                <a:spcPct val="0"/>
              </a:spcBef>
              <a:spcAft>
                <a:spcPct val="0"/>
              </a:spcAft>
              <a:defRPr sz="2400">
                <a:solidFill>
                  <a:schemeClr val="tx1"/>
                </a:solidFill>
                <a:latin typeface="Times New Roman" panose="02020603050405020304" pitchFamily="18" charset="0"/>
              </a:defRPr>
            </a:lvl8pPr>
            <a:lvl9pPr marL="3829050" indent="-17145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30000"/>
              </a:spcBef>
              <a:buFont typeface="Monotype Sorts" pitchFamily="2" charset="2"/>
              <a:buNone/>
            </a:pPr>
            <a:r>
              <a:rPr lang="en-US" altLang="en-US" sz="6000">
                <a:solidFill>
                  <a:srgbClr val="BC3700"/>
                </a:solidFill>
                <a:latin typeface="Courier (W1)" charset="0"/>
              </a:rPr>
              <a:t>IMPLEMENTATION</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barn(outHorizontal)">
                                      <p:cBhvr>
                                        <p:cTn id="7"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1026">
            <a:extLst>
              <a:ext uri="{FF2B5EF4-FFF2-40B4-BE49-F238E27FC236}">
                <a16:creationId xmlns:a16="http://schemas.microsoft.com/office/drawing/2014/main" id="{1DD07309-033E-4EC2-9642-D6D95CA5FF33}"/>
              </a:ext>
            </a:extLst>
          </p:cNvPr>
          <p:cNvSpPr txBox="1">
            <a:spLocks noChangeArrowheads="1"/>
          </p:cNvSpPr>
          <p:nvPr/>
        </p:nvSpPr>
        <p:spPr bwMode="auto">
          <a:xfrm>
            <a:off x="3429000" y="3048000"/>
            <a:ext cx="5104282" cy="600164"/>
          </a:xfrm>
          <a:prstGeom prst="rect">
            <a:avLst/>
          </a:prstGeom>
          <a:solidFill>
            <a:srgbClr val="CECECE"/>
          </a:solidFill>
          <a:ln w="12700">
            <a:solidFill>
              <a:schemeClr val="tx1"/>
            </a:solidFill>
            <a:miter lim="800000"/>
            <a:headEnd/>
            <a:tailEnd/>
          </a:ln>
          <a:effectLst>
            <a:outerShdw dist="107763" dir="2700000" algn="ctr" rotWithShape="0">
              <a:schemeClr val="bg2"/>
            </a:outerShdw>
          </a:effectLst>
        </p:spPr>
        <p:txBody>
          <a:bodyPr wrap="none">
            <a:spAutoFit/>
          </a:bodyPr>
          <a:lstStyle>
            <a:lvl1pPr marL="285750" indent="-285750">
              <a:spcBef>
                <a:spcPct val="0"/>
              </a:spcBef>
              <a:defRPr sz="2400">
                <a:solidFill>
                  <a:schemeClr val="tx1"/>
                </a:solidFill>
                <a:latin typeface="Times New Roman" panose="02020603050405020304" pitchFamily="18" charset="0"/>
              </a:defRPr>
            </a:lvl1pPr>
            <a:lvl2pPr>
              <a:spcBef>
                <a:spcPct val="0"/>
              </a:spcBef>
              <a:defRPr sz="2400">
                <a:solidFill>
                  <a:schemeClr val="tx1"/>
                </a:solidFill>
                <a:latin typeface="Times New Roman" panose="02020603050405020304" pitchFamily="18" charset="0"/>
              </a:defRPr>
            </a:lvl2pPr>
            <a:lvl3pPr>
              <a:spcBef>
                <a:spcPct val="0"/>
              </a:spcBef>
              <a:defRPr sz="2400">
                <a:solidFill>
                  <a:schemeClr val="tx1"/>
                </a:solidFill>
                <a:latin typeface="Times New Roman" panose="02020603050405020304" pitchFamily="18" charset="0"/>
              </a:defRPr>
            </a:lvl3pPr>
            <a:lvl4pPr>
              <a:spcBef>
                <a:spcPct val="0"/>
              </a:spcBef>
              <a:defRPr sz="2400">
                <a:solidFill>
                  <a:schemeClr val="tx1"/>
                </a:solidFill>
                <a:latin typeface="Times New Roman" panose="02020603050405020304" pitchFamily="18" charset="0"/>
              </a:defRPr>
            </a:lvl4pPr>
            <a:lvl5pPr>
              <a:spcBef>
                <a:spcPct val="0"/>
              </a:spcBef>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30000"/>
              </a:spcBef>
              <a:buFont typeface="Monotype Sorts" pitchFamily="2" charset="2"/>
              <a:buNone/>
            </a:pPr>
            <a:r>
              <a:rPr lang="en-US" altLang="en-US" sz="3300">
                <a:latin typeface="Arial" panose="020B0604020202020204" pitchFamily="34" charset="0"/>
              </a:rPr>
              <a:t>Finance Company Limited</a:t>
            </a:r>
          </a:p>
        </p:txBody>
      </p:sp>
    </p:spTree>
  </p:cSld>
  <p:clrMapOvr>
    <a:masterClrMapping/>
  </p:clrMapOvr>
  <p:transition>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E8899AB5-1759-406D-B6F7-F8795179F640}"/>
              </a:ext>
            </a:extLst>
          </p:cNvPr>
          <p:cNvSpPr>
            <a:spLocks noGrp="1" noChangeArrowheads="1"/>
          </p:cNvSpPr>
          <p:nvPr>
            <p:ph type="title"/>
          </p:nvPr>
        </p:nvSpPr>
        <p:spPr>
          <a:noFill/>
          <a:ln/>
        </p:spPr>
        <p:txBody>
          <a:bodyPr/>
          <a:lstStyle/>
          <a:p>
            <a:r>
              <a:rPr lang="en-US" altLang="en-US"/>
              <a:t>Case Study: The Company</a:t>
            </a:r>
            <a:br>
              <a:rPr lang="en-US" altLang="en-US"/>
            </a:br>
            <a:r>
              <a:rPr lang="en-US" altLang="en-US"/>
              <a:t>(Finance Company Limited)</a:t>
            </a:r>
          </a:p>
        </p:txBody>
      </p:sp>
      <p:sp>
        <p:nvSpPr>
          <p:cNvPr id="17411" name="Rectangle 3">
            <a:extLst>
              <a:ext uri="{FF2B5EF4-FFF2-40B4-BE49-F238E27FC236}">
                <a16:creationId xmlns:a16="http://schemas.microsoft.com/office/drawing/2014/main" id="{2E8BDB7B-16BF-42D2-83FB-ECDE6A6802C7}"/>
              </a:ext>
            </a:extLst>
          </p:cNvPr>
          <p:cNvSpPr>
            <a:spLocks noGrp="1" noChangeArrowheads="1"/>
          </p:cNvSpPr>
          <p:nvPr>
            <p:ph sz="quarter" idx="1"/>
          </p:nvPr>
        </p:nvSpPr>
        <p:spPr>
          <a:noFill/>
          <a:ln/>
        </p:spPr>
        <p:txBody>
          <a:bodyPr/>
          <a:lstStyle/>
          <a:p>
            <a:r>
              <a:rPr lang="en-US" altLang="en-US"/>
              <a:t>Finance company whose growth is constrained</a:t>
            </a:r>
          </a:p>
          <a:p>
            <a:r>
              <a:rPr lang="en-US" altLang="en-US"/>
              <a:t>Has pool of automobile receivables</a:t>
            </a:r>
          </a:p>
          <a:p>
            <a:r>
              <a:rPr lang="en-US" altLang="en-US"/>
              <a:t>Has track record</a:t>
            </a:r>
          </a:p>
          <a:p>
            <a:r>
              <a:rPr lang="en-US" altLang="en-US"/>
              <a:t>Plans to use this as an ongoing source of financing</a:t>
            </a:r>
          </a:p>
        </p:txBody>
      </p:sp>
    </p:spTree>
  </p:cSld>
  <p:clrMapOvr>
    <a:masterClrMapping/>
  </p:clrMapOvr>
  <p:transition>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0B4575CF-4325-4FD8-951B-4365D95F1107}"/>
              </a:ext>
            </a:extLst>
          </p:cNvPr>
          <p:cNvSpPr>
            <a:spLocks noGrp="1" noChangeArrowheads="1"/>
          </p:cNvSpPr>
          <p:nvPr>
            <p:ph type="subTitle" idx="1"/>
          </p:nvPr>
        </p:nvSpPr>
        <p:spPr>
          <a:xfrm>
            <a:off x="4191000" y="5029200"/>
            <a:ext cx="6400800" cy="1752600"/>
          </a:xfrm>
          <a:noFill/>
          <a:ln/>
        </p:spPr>
        <p:txBody>
          <a:bodyPr/>
          <a:lstStyle/>
          <a:p>
            <a:pPr marL="342900" indent="-342900"/>
            <a:r>
              <a:rPr lang="en-US" altLang="en-US" sz="3200"/>
              <a:t> </a:t>
            </a:r>
          </a:p>
        </p:txBody>
      </p:sp>
      <p:sp>
        <p:nvSpPr>
          <p:cNvPr id="12291" name="Rectangle 3">
            <a:extLst>
              <a:ext uri="{FF2B5EF4-FFF2-40B4-BE49-F238E27FC236}">
                <a16:creationId xmlns:a16="http://schemas.microsoft.com/office/drawing/2014/main" id="{390BFAB6-DD61-419C-BE03-7CC89C693514}"/>
              </a:ext>
            </a:extLst>
          </p:cNvPr>
          <p:cNvSpPr>
            <a:spLocks noChangeArrowheads="1"/>
          </p:cNvSpPr>
          <p:nvPr/>
        </p:nvSpPr>
        <p:spPr bwMode="auto">
          <a:xfrm>
            <a:off x="3892550" y="1758950"/>
            <a:ext cx="4330700" cy="825500"/>
          </a:xfrm>
          <a:prstGeom prst="rect">
            <a:avLst/>
          </a:prstGeom>
          <a:solidFill>
            <a:srgbClr val="F39FD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3200">
                <a:latin typeface="Times New Roman" panose="02020603050405020304" pitchFamily="18" charset="0"/>
              </a:rPr>
              <a:t>Securitize the assets</a:t>
            </a:r>
          </a:p>
        </p:txBody>
      </p:sp>
      <p:sp>
        <p:nvSpPr>
          <p:cNvPr id="12292" name="Freeform 4">
            <a:extLst>
              <a:ext uri="{FF2B5EF4-FFF2-40B4-BE49-F238E27FC236}">
                <a16:creationId xmlns:a16="http://schemas.microsoft.com/office/drawing/2014/main" id="{8D49C1D5-9710-4C6A-B3AF-8F8B4BF6012A}"/>
              </a:ext>
            </a:extLst>
          </p:cNvPr>
          <p:cNvSpPr>
            <a:spLocks/>
          </p:cNvSpPr>
          <p:nvPr/>
        </p:nvSpPr>
        <p:spPr bwMode="auto">
          <a:xfrm>
            <a:off x="2743200" y="3733800"/>
            <a:ext cx="3278188" cy="534988"/>
          </a:xfrm>
          <a:custGeom>
            <a:avLst/>
            <a:gdLst>
              <a:gd name="T0" fmla="*/ 2064 w 2065"/>
              <a:gd name="T1" fmla="*/ 0 h 337"/>
              <a:gd name="T2" fmla="*/ 2016 w 2065"/>
              <a:gd name="T3" fmla="*/ 0 h 337"/>
              <a:gd name="T4" fmla="*/ 0 w 2065"/>
              <a:gd name="T5" fmla="*/ 0 h 337"/>
              <a:gd name="T6" fmla="*/ 0 w 2065"/>
              <a:gd name="T7" fmla="*/ 336 h 337"/>
            </a:gdLst>
            <a:ahLst/>
            <a:cxnLst>
              <a:cxn ang="0">
                <a:pos x="T0" y="T1"/>
              </a:cxn>
              <a:cxn ang="0">
                <a:pos x="T2" y="T3"/>
              </a:cxn>
              <a:cxn ang="0">
                <a:pos x="T4" y="T5"/>
              </a:cxn>
              <a:cxn ang="0">
                <a:pos x="T6" y="T7"/>
              </a:cxn>
            </a:cxnLst>
            <a:rect l="0" t="0" r="r" b="b"/>
            <a:pathLst>
              <a:path w="2065" h="337">
                <a:moveTo>
                  <a:pt x="2064" y="0"/>
                </a:moveTo>
                <a:lnTo>
                  <a:pt x="2016" y="0"/>
                </a:lnTo>
                <a:lnTo>
                  <a:pt x="0" y="0"/>
                </a:lnTo>
                <a:lnTo>
                  <a:pt x="0" y="336"/>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3" name="Line 5">
            <a:extLst>
              <a:ext uri="{FF2B5EF4-FFF2-40B4-BE49-F238E27FC236}">
                <a16:creationId xmlns:a16="http://schemas.microsoft.com/office/drawing/2014/main" id="{D6101FC5-1350-43A7-AE55-4E352DB62EA2}"/>
              </a:ext>
            </a:extLst>
          </p:cNvPr>
          <p:cNvSpPr>
            <a:spLocks noChangeShapeType="1"/>
          </p:cNvSpPr>
          <p:nvPr/>
        </p:nvSpPr>
        <p:spPr bwMode="auto">
          <a:xfrm>
            <a:off x="6019800" y="3740150"/>
            <a:ext cx="0" cy="5207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4" name="Rectangle 6">
            <a:extLst>
              <a:ext uri="{FF2B5EF4-FFF2-40B4-BE49-F238E27FC236}">
                <a16:creationId xmlns:a16="http://schemas.microsoft.com/office/drawing/2014/main" id="{DD0A395F-2A7F-4F74-9C67-423F1FE353C6}"/>
              </a:ext>
            </a:extLst>
          </p:cNvPr>
          <p:cNvSpPr>
            <a:spLocks noChangeArrowheads="1"/>
          </p:cNvSpPr>
          <p:nvPr/>
        </p:nvSpPr>
        <p:spPr bwMode="auto">
          <a:xfrm>
            <a:off x="1911350" y="4273550"/>
            <a:ext cx="15875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Form of transfer</a:t>
            </a:r>
          </a:p>
          <a:p>
            <a:pPr algn="ctr">
              <a:lnSpc>
                <a:spcPct val="100000"/>
              </a:lnSpc>
              <a:spcBef>
                <a:spcPct val="0"/>
              </a:spcBef>
              <a:buFont typeface="Monotype Sorts" pitchFamily="2" charset="2"/>
              <a:buNone/>
            </a:pPr>
            <a:r>
              <a:rPr lang="en-US" altLang="en-US" sz="1600">
                <a:latin typeface="Times New Roman" panose="02020603050405020304" pitchFamily="18" charset="0"/>
              </a:rPr>
              <a:t>of asset</a:t>
            </a:r>
          </a:p>
        </p:txBody>
      </p:sp>
      <p:sp>
        <p:nvSpPr>
          <p:cNvPr id="12295" name="Rectangle 7">
            <a:extLst>
              <a:ext uri="{FF2B5EF4-FFF2-40B4-BE49-F238E27FC236}">
                <a16:creationId xmlns:a16="http://schemas.microsoft.com/office/drawing/2014/main" id="{10456B38-A79D-4843-AA52-A9AE5DEE94CC}"/>
              </a:ext>
            </a:extLst>
          </p:cNvPr>
          <p:cNvSpPr>
            <a:spLocks noChangeArrowheads="1"/>
          </p:cNvSpPr>
          <p:nvPr/>
        </p:nvSpPr>
        <p:spPr bwMode="auto">
          <a:xfrm>
            <a:off x="5264150" y="4273550"/>
            <a:ext cx="15113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Form of credit</a:t>
            </a:r>
          </a:p>
          <a:p>
            <a:pPr algn="ctr">
              <a:lnSpc>
                <a:spcPct val="100000"/>
              </a:lnSpc>
              <a:spcBef>
                <a:spcPct val="0"/>
              </a:spcBef>
              <a:buFont typeface="Monotype Sorts" pitchFamily="2" charset="2"/>
              <a:buNone/>
            </a:pPr>
            <a:r>
              <a:rPr lang="en-US" altLang="en-US" sz="1600">
                <a:latin typeface="Times New Roman" panose="02020603050405020304" pitchFamily="18" charset="0"/>
              </a:rPr>
              <a:t>enhancement</a:t>
            </a:r>
          </a:p>
        </p:txBody>
      </p:sp>
      <p:sp>
        <p:nvSpPr>
          <p:cNvPr id="12296" name="Freeform 8">
            <a:extLst>
              <a:ext uri="{FF2B5EF4-FFF2-40B4-BE49-F238E27FC236}">
                <a16:creationId xmlns:a16="http://schemas.microsoft.com/office/drawing/2014/main" id="{210D463F-3EF9-43EC-BE0E-9A3CAFC161E3}"/>
              </a:ext>
            </a:extLst>
          </p:cNvPr>
          <p:cNvSpPr>
            <a:spLocks/>
          </p:cNvSpPr>
          <p:nvPr/>
        </p:nvSpPr>
        <p:spPr bwMode="auto">
          <a:xfrm>
            <a:off x="6019800" y="3200400"/>
            <a:ext cx="3201988" cy="1068388"/>
          </a:xfrm>
          <a:custGeom>
            <a:avLst/>
            <a:gdLst>
              <a:gd name="T0" fmla="*/ 0 w 2017"/>
              <a:gd name="T1" fmla="*/ 0 h 673"/>
              <a:gd name="T2" fmla="*/ 0 w 2017"/>
              <a:gd name="T3" fmla="*/ 336 h 673"/>
              <a:gd name="T4" fmla="*/ 2016 w 2017"/>
              <a:gd name="T5" fmla="*/ 336 h 673"/>
              <a:gd name="T6" fmla="*/ 2016 w 2017"/>
              <a:gd name="T7" fmla="*/ 672 h 673"/>
            </a:gdLst>
            <a:ahLst/>
            <a:cxnLst>
              <a:cxn ang="0">
                <a:pos x="T0" y="T1"/>
              </a:cxn>
              <a:cxn ang="0">
                <a:pos x="T2" y="T3"/>
              </a:cxn>
              <a:cxn ang="0">
                <a:pos x="T4" y="T5"/>
              </a:cxn>
              <a:cxn ang="0">
                <a:pos x="T6" y="T7"/>
              </a:cxn>
            </a:cxnLst>
            <a:rect l="0" t="0" r="r" b="b"/>
            <a:pathLst>
              <a:path w="2017" h="673">
                <a:moveTo>
                  <a:pt x="0" y="0"/>
                </a:moveTo>
                <a:lnTo>
                  <a:pt x="0" y="336"/>
                </a:lnTo>
                <a:lnTo>
                  <a:pt x="2016" y="336"/>
                </a:lnTo>
                <a:lnTo>
                  <a:pt x="2016" y="672"/>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7" name="Rectangle 9">
            <a:extLst>
              <a:ext uri="{FF2B5EF4-FFF2-40B4-BE49-F238E27FC236}">
                <a16:creationId xmlns:a16="http://schemas.microsoft.com/office/drawing/2014/main" id="{B4154439-2DD6-43A0-9DEA-B57258E7DF78}"/>
              </a:ext>
            </a:extLst>
          </p:cNvPr>
          <p:cNvSpPr>
            <a:spLocks noChangeArrowheads="1"/>
          </p:cNvSpPr>
          <p:nvPr/>
        </p:nvSpPr>
        <p:spPr bwMode="auto">
          <a:xfrm>
            <a:off x="8464550" y="4273550"/>
            <a:ext cx="15875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Form of</a:t>
            </a:r>
          </a:p>
          <a:p>
            <a:pPr algn="ctr">
              <a:lnSpc>
                <a:spcPct val="100000"/>
              </a:lnSpc>
              <a:spcBef>
                <a:spcPct val="0"/>
              </a:spcBef>
              <a:buFont typeface="Monotype Sorts" pitchFamily="2" charset="2"/>
              <a:buNone/>
            </a:pPr>
            <a:r>
              <a:rPr lang="en-US" altLang="en-US" sz="1600">
                <a:latin typeface="Times New Roman" panose="02020603050405020304" pitchFamily="18" charset="0"/>
              </a:rPr>
              <a:t>transformation of</a:t>
            </a:r>
          </a:p>
          <a:p>
            <a:pPr algn="ctr">
              <a:lnSpc>
                <a:spcPct val="100000"/>
              </a:lnSpc>
              <a:spcBef>
                <a:spcPct val="0"/>
              </a:spcBef>
              <a:buFont typeface="Monotype Sorts" pitchFamily="2" charset="2"/>
              <a:buNone/>
            </a:pPr>
            <a:r>
              <a:rPr lang="en-US" altLang="en-US" sz="1600">
                <a:latin typeface="Times New Roman" panose="02020603050405020304" pitchFamily="18" charset="0"/>
              </a:rPr>
              <a:t>cash flows</a:t>
            </a:r>
          </a:p>
        </p:txBody>
      </p:sp>
      <p:sp>
        <p:nvSpPr>
          <p:cNvPr id="12298" name="Rectangle 10">
            <a:extLst>
              <a:ext uri="{FF2B5EF4-FFF2-40B4-BE49-F238E27FC236}">
                <a16:creationId xmlns:a16="http://schemas.microsoft.com/office/drawing/2014/main" id="{23CFB177-1F49-4880-AD93-BAEE09FF0BC2}"/>
              </a:ext>
            </a:extLst>
          </p:cNvPr>
          <p:cNvSpPr>
            <a:spLocks noChangeArrowheads="1"/>
          </p:cNvSpPr>
          <p:nvPr/>
        </p:nvSpPr>
        <p:spPr bwMode="auto">
          <a:xfrm>
            <a:off x="6864350" y="4273550"/>
            <a:ext cx="15113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Form of cash flow</a:t>
            </a:r>
          </a:p>
          <a:p>
            <a:pPr algn="ctr">
              <a:lnSpc>
                <a:spcPct val="100000"/>
              </a:lnSpc>
              <a:spcBef>
                <a:spcPct val="0"/>
              </a:spcBef>
              <a:buFont typeface="Monotype Sorts" pitchFamily="2" charset="2"/>
              <a:buNone/>
            </a:pPr>
            <a:r>
              <a:rPr lang="en-US" altLang="en-US" sz="1600">
                <a:latin typeface="Times New Roman" panose="02020603050405020304" pitchFamily="18" charset="0"/>
              </a:rPr>
              <a:t>allocation</a:t>
            </a:r>
          </a:p>
        </p:txBody>
      </p:sp>
      <p:sp>
        <p:nvSpPr>
          <p:cNvPr id="12299" name="Line 11">
            <a:extLst>
              <a:ext uri="{FF2B5EF4-FFF2-40B4-BE49-F238E27FC236}">
                <a16:creationId xmlns:a16="http://schemas.microsoft.com/office/drawing/2014/main" id="{4A395C7B-23F0-4134-9D9D-3279EABBEADF}"/>
              </a:ext>
            </a:extLst>
          </p:cNvPr>
          <p:cNvSpPr>
            <a:spLocks noChangeShapeType="1"/>
          </p:cNvSpPr>
          <p:nvPr/>
        </p:nvSpPr>
        <p:spPr bwMode="auto">
          <a:xfrm flipV="1">
            <a:off x="7543800" y="3727450"/>
            <a:ext cx="0" cy="5461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00" name="Rectangle 12">
            <a:extLst>
              <a:ext uri="{FF2B5EF4-FFF2-40B4-BE49-F238E27FC236}">
                <a16:creationId xmlns:a16="http://schemas.microsoft.com/office/drawing/2014/main" id="{DF113885-C7EC-422C-B54F-A8CC717AAE1A}"/>
              </a:ext>
            </a:extLst>
          </p:cNvPr>
          <p:cNvSpPr>
            <a:spLocks noChangeArrowheads="1"/>
          </p:cNvSpPr>
          <p:nvPr/>
        </p:nvSpPr>
        <p:spPr bwMode="auto">
          <a:xfrm>
            <a:off x="5472114" y="2851151"/>
            <a:ext cx="1192635"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2000">
                <a:latin typeface="Times New Roman" panose="02020603050405020304" pitchFamily="18" charset="0"/>
              </a:rPr>
              <a:t>Decisions</a:t>
            </a:r>
          </a:p>
        </p:txBody>
      </p:sp>
      <p:sp>
        <p:nvSpPr>
          <p:cNvPr id="12301" name="Line 13">
            <a:extLst>
              <a:ext uri="{FF2B5EF4-FFF2-40B4-BE49-F238E27FC236}">
                <a16:creationId xmlns:a16="http://schemas.microsoft.com/office/drawing/2014/main" id="{1ACE8DB9-2F16-4014-BB82-EEBBC0798FB3}"/>
              </a:ext>
            </a:extLst>
          </p:cNvPr>
          <p:cNvSpPr>
            <a:spLocks noChangeShapeType="1"/>
          </p:cNvSpPr>
          <p:nvPr/>
        </p:nvSpPr>
        <p:spPr bwMode="auto">
          <a:xfrm flipV="1">
            <a:off x="6019800" y="2584450"/>
            <a:ext cx="0" cy="3937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02" name="Rectangle 14">
            <a:extLst>
              <a:ext uri="{FF2B5EF4-FFF2-40B4-BE49-F238E27FC236}">
                <a16:creationId xmlns:a16="http://schemas.microsoft.com/office/drawing/2014/main" id="{CBB70E6D-3525-4A28-AB2F-A4F1DDB849A1}"/>
              </a:ext>
            </a:extLst>
          </p:cNvPr>
          <p:cNvSpPr>
            <a:spLocks noChangeArrowheads="1"/>
          </p:cNvSpPr>
          <p:nvPr/>
        </p:nvSpPr>
        <p:spPr bwMode="auto">
          <a:xfrm>
            <a:off x="3587750" y="4273550"/>
            <a:ext cx="15875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Form of special</a:t>
            </a:r>
          </a:p>
          <a:p>
            <a:pPr algn="ctr">
              <a:lnSpc>
                <a:spcPct val="100000"/>
              </a:lnSpc>
              <a:spcBef>
                <a:spcPct val="0"/>
              </a:spcBef>
              <a:buFont typeface="Monotype Sorts" pitchFamily="2" charset="2"/>
              <a:buNone/>
            </a:pPr>
            <a:r>
              <a:rPr lang="en-US" altLang="en-US" sz="1600">
                <a:latin typeface="Times New Roman" panose="02020603050405020304" pitchFamily="18" charset="0"/>
              </a:rPr>
              <a:t>purpose vehicle</a:t>
            </a:r>
          </a:p>
        </p:txBody>
      </p:sp>
      <p:sp>
        <p:nvSpPr>
          <p:cNvPr id="12303" name="Line 15">
            <a:extLst>
              <a:ext uri="{FF2B5EF4-FFF2-40B4-BE49-F238E27FC236}">
                <a16:creationId xmlns:a16="http://schemas.microsoft.com/office/drawing/2014/main" id="{B5ACFD7D-D0DD-4D6D-A755-67E31F81D174}"/>
              </a:ext>
            </a:extLst>
          </p:cNvPr>
          <p:cNvSpPr>
            <a:spLocks noChangeShapeType="1"/>
          </p:cNvSpPr>
          <p:nvPr/>
        </p:nvSpPr>
        <p:spPr bwMode="auto">
          <a:xfrm>
            <a:off x="4419600" y="3740150"/>
            <a:ext cx="0" cy="5207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04" name="Rectangle 16">
            <a:extLst>
              <a:ext uri="{FF2B5EF4-FFF2-40B4-BE49-F238E27FC236}">
                <a16:creationId xmlns:a16="http://schemas.microsoft.com/office/drawing/2014/main" id="{B9613417-A6FE-4385-B19D-8E85740D3D2A}"/>
              </a:ext>
            </a:extLst>
          </p:cNvPr>
          <p:cNvSpPr>
            <a:spLocks noGrp="1" noChangeArrowheads="1"/>
          </p:cNvSpPr>
          <p:nvPr>
            <p:ph type="ctrTitle"/>
          </p:nvPr>
        </p:nvSpPr>
        <p:spPr>
          <a:xfrm>
            <a:off x="2209800" y="304800"/>
            <a:ext cx="7772400" cy="685800"/>
          </a:xfrm>
          <a:noFill/>
          <a:ln/>
        </p:spPr>
        <p:txBody>
          <a:bodyPr anchor="ctr"/>
          <a:lstStyle/>
          <a:p>
            <a:pPr algn="l"/>
            <a:r>
              <a:rPr lang="en-US" altLang="en-US" sz="3200"/>
              <a:t>Key Decisions</a:t>
            </a:r>
          </a:p>
        </p:txBody>
      </p:sp>
    </p:spTree>
  </p:cSld>
  <p:clrMapOvr>
    <a:masterClrMapping/>
  </p:clrMapOvr>
  <p:transition>
    <p:wipe/>
  </p:transition>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1581B733-4907-420F-8C23-B2DCF53AF735}"/>
              </a:ext>
            </a:extLst>
          </p:cNvPr>
          <p:cNvSpPr>
            <a:spLocks noGrp="1" noChangeArrowheads="1"/>
          </p:cNvSpPr>
          <p:nvPr>
            <p:ph type="subTitle" idx="1"/>
          </p:nvPr>
        </p:nvSpPr>
        <p:spPr>
          <a:xfrm>
            <a:off x="2895600" y="3886200"/>
            <a:ext cx="6400800" cy="1752600"/>
          </a:xfrm>
          <a:noFill/>
          <a:ln/>
        </p:spPr>
        <p:txBody>
          <a:bodyPr/>
          <a:lstStyle/>
          <a:p>
            <a:pPr marL="342900" indent="-342900"/>
            <a:r>
              <a:rPr lang="en-US" altLang="en-US" sz="3200"/>
              <a:t> </a:t>
            </a:r>
          </a:p>
        </p:txBody>
      </p:sp>
      <p:sp>
        <p:nvSpPr>
          <p:cNvPr id="19459" name="Rectangle 3">
            <a:extLst>
              <a:ext uri="{FF2B5EF4-FFF2-40B4-BE49-F238E27FC236}">
                <a16:creationId xmlns:a16="http://schemas.microsoft.com/office/drawing/2014/main" id="{C01B6188-BA94-4DE6-99BC-5C815067B113}"/>
              </a:ext>
            </a:extLst>
          </p:cNvPr>
          <p:cNvSpPr>
            <a:spLocks noChangeArrowheads="1"/>
          </p:cNvSpPr>
          <p:nvPr/>
        </p:nvSpPr>
        <p:spPr bwMode="auto">
          <a:xfrm>
            <a:off x="2292350" y="2901950"/>
            <a:ext cx="15875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Finance Co. Ltd</a:t>
            </a:r>
          </a:p>
          <a:p>
            <a:pPr algn="ctr">
              <a:lnSpc>
                <a:spcPct val="100000"/>
              </a:lnSpc>
              <a:spcBef>
                <a:spcPct val="0"/>
              </a:spcBef>
              <a:buFont typeface="Monotype Sorts" pitchFamily="2" charset="2"/>
              <a:buNone/>
            </a:pPr>
            <a:r>
              <a:rPr lang="en-US" altLang="en-US" sz="1600">
                <a:latin typeface="Times New Roman" panose="02020603050405020304" pitchFamily="18" charset="0"/>
              </a:rPr>
              <a:t>(Seller)</a:t>
            </a:r>
          </a:p>
        </p:txBody>
      </p:sp>
      <p:sp>
        <p:nvSpPr>
          <p:cNvPr id="19460" name="AutoShape 4">
            <a:extLst>
              <a:ext uri="{FF2B5EF4-FFF2-40B4-BE49-F238E27FC236}">
                <a16:creationId xmlns:a16="http://schemas.microsoft.com/office/drawing/2014/main" id="{21BA88E7-9554-4C3F-A15C-6260BF9997FA}"/>
              </a:ext>
            </a:extLst>
          </p:cNvPr>
          <p:cNvSpPr>
            <a:spLocks noChangeArrowheads="1"/>
          </p:cNvSpPr>
          <p:nvPr/>
        </p:nvSpPr>
        <p:spPr bwMode="auto">
          <a:xfrm>
            <a:off x="2368550" y="1530350"/>
            <a:ext cx="1435100" cy="673100"/>
          </a:xfrm>
          <a:prstGeom prst="octagon">
            <a:avLst>
              <a:gd name="adj" fmla="val 29282"/>
            </a:avLst>
          </a:prstGeom>
          <a:solidFill>
            <a:srgbClr val="A2FFA3"/>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Finance Co.’s</a:t>
            </a:r>
          </a:p>
          <a:p>
            <a:pPr algn="ctr">
              <a:lnSpc>
                <a:spcPct val="100000"/>
              </a:lnSpc>
              <a:spcBef>
                <a:spcPct val="0"/>
              </a:spcBef>
              <a:buFont typeface="Monotype Sorts" pitchFamily="2" charset="2"/>
              <a:buNone/>
            </a:pPr>
            <a:r>
              <a:rPr lang="en-US" altLang="en-US" sz="1600">
                <a:latin typeface="Times New Roman" panose="02020603050405020304" pitchFamily="18" charset="0"/>
              </a:rPr>
              <a:t>Customers</a:t>
            </a:r>
          </a:p>
        </p:txBody>
      </p:sp>
      <p:sp>
        <p:nvSpPr>
          <p:cNvPr id="19461" name="Line 5">
            <a:extLst>
              <a:ext uri="{FF2B5EF4-FFF2-40B4-BE49-F238E27FC236}">
                <a16:creationId xmlns:a16="http://schemas.microsoft.com/office/drawing/2014/main" id="{5A3DB890-F9AC-4E05-A1D4-5737532B4DD0}"/>
              </a:ext>
            </a:extLst>
          </p:cNvPr>
          <p:cNvSpPr>
            <a:spLocks noChangeShapeType="1"/>
          </p:cNvSpPr>
          <p:nvPr/>
        </p:nvSpPr>
        <p:spPr bwMode="auto">
          <a:xfrm>
            <a:off x="3086100" y="2216150"/>
            <a:ext cx="0" cy="67310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2" name="Rectangle 6">
            <a:extLst>
              <a:ext uri="{FF2B5EF4-FFF2-40B4-BE49-F238E27FC236}">
                <a16:creationId xmlns:a16="http://schemas.microsoft.com/office/drawing/2014/main" id="{30F8D772-7146-4C26-ADDF-E41CB0C4143D}"/>
              </a:ext>
            </a:extLst>
          </p:cNvPr>
          <p:cNvSpPr>
            <a:spLocks noChangeArrowheads="1"/>
          </p:cNvSpPr>
          <p:nvPr/>
        </p:nvSpPr>
        <p:spPr bwMode="auto">
          <a:xfrm>
            <a:off x="2028054" y="2333625"/>
            <a:ext cx="1064396"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a:lnSpc>
                <a:spcPct val="100000"/>
              </a:lnSpc>
              <a:spcBef>
                <a:spcPct val="0"/>
              </a:spcBef>
              <a:buFont typeface="Monotype Sorts" pitchFamily="2" charset="2"/>
              <a:buNone/>
            </a:pPr>
            <a:r>
              <a:rPr lang="en-US" altLang="en-US" sz="1200">
                <a:latin typeface="Times New Roman" panose="02020603050405020304" pitchFamily="18" charset="0"/>
              </a:rPr>
              <a:t>Hire-Purchase</a:t>
            </a:r>
          </a:p>
          <a:p>
            <a:pPr algn="r">
              <a:lnSpc>
                <a:spcPct val="100000"/>
              </a:lnSpc>
              <a:spcBef>
                <a:spcPct val="0"/>
              </a:spcBef>
              <a:buFont typeface="Monotype Sorts" pitchFamily="2" charset="2"/>
              <a:buNone/>
            </a:pPr>
            <a:r>
              <a:rPr lang="en-US" altLang="en-US" sz="1200">
                <a:latin typeface="Times New Roman" panose="02020603050405020304" pitchFamily="18" charset="0"/>
              </a:rPr>
              <a:t>Agreement</a:t>
            </a:r>
          </a:p>
        </p:txBody>
      </p:sp>
      <p:sp>
        <p:nvSpPr>
          <p:cNvPr id="19463" name="Rectangle 7">
            <a:extLst>
              <a:ext uri="{FF2B5EF4-FFF2-40B4-BE49-F238E27FC236}">
                <a16:creationId xmlns:a16="http://schemas.microsoft.com/office/drawing/2014/main" id="{04533261-8C18-4F83-886E-ED0499D84D20}"/>
              </a:ext>
            </a:extLst>
          </p:cNvPr>
          <p:cNvSpPr>
            <a:spLocks noGrp="1" noChangeArrowheads="1"/>
          </p:cNvSpPr>
          <p:nvPr>
            <p:ph type="ctrTitle"/>
          </p:nvPr>
        </p:nvSpPr>
        <p:spPr>
          <a:xfrm>
            <a:off x="2209800" y="304800"/>
            <a:ext cx="7772400" cy="685800"/>
          </a:xfrm>
          <a:noFill/>
          <a:ln/>
        </p:spPr>
        <p:txBody>
          <a:bodyPr anchor="ctr"/>
          <a:lstStyle/>
          <a:p>
            <a:pPr algn="l"/>
            <a:r>
              <a:rPr lang="en-US" altLang="en-US" sz="3200"/>
              <a:t>Case Study: Initial Exchanges</a:t>
            </a:r>
          </a:p>
        </p:txBody>
      </p:sp>
    </p:spTree>
  </p:cSld>
  <p:clrMapOvr>
    <a:masterClrMapping/>
  </p:clrMapOvr>
  <p:transition>
    <p:wipe/>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D00C523-D7E7-42B8-8B5F-5ECE7D379DE7}"/>
              </a:ext>
            </a:extLst>
          </p:cNvPr>
          <p:cNvSpPr>
            <a:spLocks noGrp="1" noChangeArrowheads="1"/>
          </p:cNvSpPr>
          <p:nvPr>
            <p:ph type="subTitle" idx="1"/>
          </p:nvPr>
        </p:nvSpPr>
        <p:spPr>
          <a:xfrm>
            <a:off x="2895600" y="3886200"/>
            <a:ext cx="6400800" cy="1752600"/>
          </a:xfrm>
          <a:noFill/>
          <a:ln/>
        </p:spPr>
        <p:txBody>
          <a:bodyPr/>
          <a:lstStyle/>
          <a:p>
            <a:pPr marL="342900" indent="-342900"/>
            <a:r>
              <a:rPr lang="en-US" altLang="en-US" sz="3200"/>
              <a:t> </a:t>
            </a:r>
          </a:p>
        </p:txBody>
      </p:sp>
      <p:sp>
        <p:nvSpPr>
          <p:cNvPr id="20483" name="Rectangle 3">
            <a:extLst>
              <a:ext uri="{FF2B5EF4-FFF2-40B4-BE49-F238E27FC236}">
                <a16:creationId xmlns:a16="http://schemas.microsoft.com/office/drawing/2014/main" id="{F99CB6D5-21A5-480B-BC48-E37185DA834F}"/>
              </a:ext>
            </a:extLst>
          </p:cNvPr>
          <p:cNvSpPr>
            <a:spLocks noChangeArrowheads="1"/>
          </p:cNvSpPr>
          <p:nvPr/>
        </p:nvSpPr>
        <p:spPr bwMode="auto">
          <a:xfrm>
            <a:off x="2292350" y="2901950"/>
            <a:ext cx="15875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Finance Co. Ltd</a:t>
            </a:r>
          </a:p>
          <a:p>
            <a:pPr algn="ctr">
              <a:lnSpc>
                <a:spcPct val="100000"/>
              </a:lnSpc>
              <a:spcBef>
                <a:spcPct val="0"/>
              </a:spcBef>
              <a:buFont typeface="Monotype Sorts" pitchFamily="2" charset="2"/>
              <a:buNone/>
            </a:pPr>
            <a:r>
              <a:rPr lang="en-US" altLang="en-US" sz="1600">
                <a:latin typeface="Times New Roman" panose="02020603050405020304" pitchFamily="18" charset="0"/>
              </a:rPr>
              <a:t>(Seller)</a:t>
            </a:r>
          </a:p>
        </p:txBody>
      </p:sp>
      <p:sp>
        <p:nvSpPr>
          <p:cNvPr id="20484" name="Rectangle 4">
            <a:extLst>
              <a:ext uri="{FF2B5EF4-FFF2-40B4-BE49-F238E27FC236}">
                <a16:creationId xmlns:a16="http://schemas.microsoft.com/office/drawing/2014/main" id="{DB052BC5-B928-4521-A4DC-9B8D87F43113}"/>
              </a:ext>
            </a:extLst>
          </p:cNvPr>
          <p:cNvSpPr>
            <a:spLocks noChangeArrowheads="1"/>
          </p:cNvSpPr>
          <p:nvPr/>
        </p:nvSpPr>
        <p:spPr bwMode="auto">
          <a:xfrm>
            <a:off x="4959350" y="2901950"/>
            <a:ext cx="21971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FCL 1997-A</a:t>
            </a:r>
          </a:p>
          <a:p>
            <a:pPr algn="ctr">
              <a:lnSpc>
                <a:spcPct val="100000"/>
              </a:lnSpc>
              <a:spcBef>
                <a:spcPct val="0"/>
              </a:spcBef>
              <a:buFont typeface="Monotype Sorts" pitchFamily="2" charset="2"/>
              <a:buNone/>
            </a:pPr>
            <a:r>
              <a:rPr lang="en-US" altLang="en-US" sz="1600">
                <a:latin typeface="Times New Roman" panose="02020603050405020304" pitchFamily="18" charset="0"/>
              </a:rPr>
              <a:t>(Special Purpose Co.)</a:t>
            </a:r>
          </a:p>
        </p:txBody>
      </p:sp>
      <p:sp>
        <p:nvSpPr>
          <p:cNvPr id="20485" name="Rectangle 5">
            <a:extLst>
              <a:ext uri="{FF2B5EF4-FFF2-40B4-BE49-F238E27FC236}">
                <a16:creationId xmlns:a16="http://schemas.microsoft.com/office/drawing/2014/main" id="{42459DC0-089D-426F-96EE-4F8617D19797}"/>
              </a:ext>
            </a:extLst>
          </p:cNvPr>
          <p:cNvSpPr>
            <a:spLocks noChangeArrowheads="1"/>
          </p:cNvSpPr>
          <p:nvPr/>
        </p:nvSpPr>
        <p:spPr bwMode="auto">
          <a:xfrm>
            <a:off x="8159750" y="2901950"/>
            <a:ext cx="18161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Investors</a:t>
            </a:r>
          </a:p>
        </p:txBody>
      </p:sp>
      <p:sp>
        <p:nvSpPr>
          <p:cNvPr id="20486" name="Line 6">
            <a:extLst>
              <a:ext uri="{FF2B5EF4-FFF2-40B4-BE49-F238E27FC236}">
                <a16:creationId xmlns:a16="http://schemas.microsoft.com/office/drawing/2014/main" id="{AFE26A73-6A75-4592-8EB4-CC0D548C084E}"/>
              </a:ext>
            </a:extLst>
          </p:cNvPr>
          <p:cNvSpPr>
            <a:spLocks noChangeShapeType="1"/>
          </p:cNvSpPr>
          <p:nvPr/>
        </p:nvSpPr>
        <p:spPr bwMode="auto">
          <a:xfrm>
            <a:off x="3892550" y="3200400"/>
            <a:ext cx="1054100" cy="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87" name="Line 7">
            <a:extLst>
              <a:ext uri="{FF2B5EF4-FFF2-40B4-BE49-F238E27FC236}">
                <a16:creationId xmlns:a16="http://schemas.microsoft.com/office/drawing/2014/main" id="{407F747D-DE52-42D1-A8C9-636B663A5991}"/>
              </a:ext>
            </a:extLst>
          </p:cNvPr>
          <p:cNvSpPr>
            <a:spLocks noChangeShapeType="1"/>
          </p:cNvSpPr>
          <p:nvPr/>
        </p:nvSpPr>
        <p:spPr bwMode="auto">
          <a:xfrm>
            <a:off x="3892550" y="3429000"/>
            <a:ext cx="1054100" cy="0"/>
          </a:xfrm>
          <a:prstGeom prst="line">
            <a:avLst/>
          </a:prstGeom>
          <a:noFill/>
          <a:ln w="12700">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88" name="Line 8">
            <a:extLst>
              <a:ext uri="{FF2B5EF4-FFF2-40B4-BE49-F238E27FC236}">
                <a16:creationId xmlns:a16="http://schemas.microsoft.com/office/drawing/2014/main" id="{227A9409-48CA-4F3D-A41B-703652A23018}"/>
              </a:ext>
            </a:extLst>
          </p:cNvPr>
          <p:cNvSpPr>
            <a:spLocks noChangeShapeType="1"/>
          </p:cNvSpPr>
          <p:nvPr/>
        </p:nvSpPr>
        <p:spPr bwMode="auto">
          <a:xfrm>
            <a:off x="7169150" y="3200400"/>
            <a:ext cx="977900" cy="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89" name="Line 9">
            <a:extLst>
              <a:ext uri="{FF2B5EF4-FFF2-40B4-BE49-F238E27FC236}">
                <a16:creationId xmlns:a16="http://schemas.microsoft.com/office/drawing/2014/main" id="{87712AD4-68C0-46D9-BAB5-3A1BF80718BB}"/>
              </a:ext>
            </a:extLst>
          </p:cNvPr>
          <p:cNvSpPr>
            <a:spLocks noChangeShapeType="1"/>
          </p:cNvSpPr>
          <p:nvPr/>
        </p:nvSpPr>
        <p:spPr bwMode="auto">
          <a:xfrm>
            <a:off x="7169150" y="3429000"/>
            <a:ext cx="977900" cy="0"/>
          </a:xfrm>
          <a:prstGeom prst="line">
            <a:avLst/>
          </a:prstGeom>
          <a:noFill/>
          <a:ln w="12700">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90" name="Rectangle 10">
            <a:extLst>
              <a:ext uri="{FF2B5EF4-FFF2-40B4-BE49-F238E27FC236}">
                <a16:creationId xmlns:a16="http://schemas.microsoft.com/office/drawing/2014/main" id="{657E101C-49A3-4589-A9C6-31BA1C325880}"/>
              </a:ext>
            </a:extLst>
          </p:cNvPr>
          <p:cNvSpPr>
            <a:spLocks noChangeArrowheads="1"/>
          </p:cNvSpPr>
          <p:nvPr/>
        </p:nvSpPr>
        <p:spPr bwMode="auto">
          <a:xfrm>
            <a:off x="4100513" y="2943225"/>
            <a:ext cx="73898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Proceeds</a:t>
            </a:r>
          </a:p>
        </p:txBody>
      </p:sp>
      <p:sp>
        <p:nvSpPr>
          <p:cNvPr id="20491" name="Rectangle 11">
            <a:extLst>
              <a:ext uri="{FF2B5EF4-FFF2-40B4-BE49-F238E27FC236}">
                <a16:creationId xmlns:a16="http://schemas.microsoft.com/office/drawing/2014/main" id="{9C4E16A1-5A65-4E73-8836-58609FC9483B}"/>
              </a:ext>
            </a:extLst>
          </p:cNvPr>
          <p:cNvSpPr>
            <a:spLocks noChangeArrowheads="1"/>
          </p:cNvSpPr>
          <p:nvPr/>
        </p:nvSpPr>
        <p:spPr bwMode="auto">
          <a:xfrm>
            <a:off x="7300913" y="2943225"/>
            <a:ext cx="73898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Proceeds</a:t>
            </a:r>
          </a:p>
        </p:txBody>
      </p:sp>
      <p:sp>
        <p:nvSpPr>
          <p:cNvPr id="20492" name="AutoShape 12">
            <a:extLst>
              <a:ext uri="{FF2B5EF4-FFF2-40B4-BE49-F238E27FC236}">
                <a16:creationId xmlns:a16="http://schemas.microsoft.com/office/drawing/2014/main" id="{8A5D6B8E-BD39-4019-81ED-B1614CA33A26}"/>
              </a:ext>
            </a:extLst>
          </p:cNvPr>
          <p:cNvSpPr>
            <a:spLocks noChangeArrowheads="1"/>
          </p:cNvSpPr>
          <p:nvPr/>
        </p:nvSpPr>
        <p:spPr bwMode="auto">
          <a:xfrm>
            <a:off x="2368550" y="1530350"/>
            <a:ext cx="1435100" cy="673100"/>
          </a:xfrm>
          <a:prstGeom prst="octagon">
            <a:avLst>
              <a:gd name="adj" fmla="val 29282"/>
            </a:avLst>
          </a:prstGeom>
          <a:solidFill>
            <a:srgbClr val="A2FFA3"/>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Finance Co.’s</a:t>
            </a:r>
          </a:p>
          <a:p>
            <a:pPr algn="ctr">
              <a:lnSpc>
                <a:spcPct val="100000"/>
              </a:lnSpc>
              <a:spcBef>
                <a:spcPct val="0"/>
              </a:spcBef>
              <a:buFont typeface="Monotype Sorts" pitchFamily="2" charset="2"/>
              <a:buNone/>
            </a:pPr>
            <a:r>
              <a:rPr lang="en-US" altLang="en-US" sz="1600">
                <a:latin typeface="Times New Roman" panose="02020603050405020304" pitchFamily="18" charset="0"/>
              </a:rPr>
              <a:t>Customers</a:t>
            </a:r>
          </a:p>
        </p:txBody>
      </p:sp>
      <p:sp>
        <p:nvSpPr>
          <p:cNvPr id="20493" name="Line 13">
            <a:extLst>
              <a:ext uri="{FF2B5EF4-FFF2-40B4-BE49-F238E27FC236}">
                <a16:creationId xmlns:a16="http://schemas.microsoft.com/office/drawing/2014/main" id="{4355F768-ABC1-437B-8893-BA054346C343}"/>
              </a:ext>
            </a:extLst>
          </p:cNvPr>
          <p:cNvSpPr>
            <a:spLocks noChangeShapeType="1"/>
          </p:cNvSpPr>
          <p:nvPr/>
        </p:nvSpPr>
        <p:spPr bwMode="auto">
          <a:xfrm>
            <a:off x="3086100" y="2216150"/>
            <a:ext cx="0" cy="67310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94" name="Rectangle 14">
            <a:extLst>
              <a:ext uri="{FF2B5EF4-FFF2-40B4-BE49-F238E27FC236}">
                <a16:creationId xmlns:a16="http://schemas.microsoft.com/office/drawing/2014/main" id="{6A4FCA7A-E0A2-458D-8402-528BF44CC643}"/>
              </a:ext>
            </a:extLst>
          </p:cNvPr>
          <p:cNvSpPr>
            <a:spLocks noChangeArrowheads="1"/>
          </p:cNvSpPr>
          <p:nvPr/>
        </p:nvSpPr>
        <p:spPr bwMode="auto">
          <a:xfrm>
            <a:off x="2028054" y="2333625"/>
            <a:ext cx="1064396"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a:lnSpc>
                <a:spcPct val="100000"/>
              </a:lnSpc>
              <a:spcBef>
                <a:spcPct val="0"/>
              </a:spcBef>
              <a:buFont typeface="Monotype Sorts" pitchFamily="2" charset="2"/>
              <a:buNone/>
            </a:pPr>
            <a:r>
              <a:rPr lang="en-US" altLang="en-US" sz="1200">
                <a:latin typeface="Times New Roman" panose="02020603050405020304" pitchFamily="18" charset="0"/>
              </a:rPr>
              <a:t>Hire-Purchase</a:t>
            </a:r>
          </a:p>
          <a:p>
            <a:pPr algn="r">
              <a:lnSpc>
                <a:spcPct val="100000"/>
              </a:lnSpc>
              <a:spcBef>
                <a:spcPct val="0"/>
              </a:spcBef>
              <a:buFont typeface="Monotype Sorts" pitchFamily="2" charset="2"/>
              <a:buNone/>
            </a:pPr>
            <a:r>
              <a:rPr lang="en-US" altLang="en-US" sz="1200">
                <a:latin typeface="Times New Roman" panose="02020603050405020304" pitchFamily="18" charset="0"/>
              </a:rPr>
              <a:t>Agreement</a:t>
            </a:r>
          </a:p>
        </p:txBody>
      </p:sp>
      <p:sp>
        <p:nvSpPr>
          <p:cNvPr id="20495" name="Rectangle 15">
            <a:extLst>
              <a:ext uri="{FF2B5EF4-FFF2-40B4-BE49-F238E27FC236}">
                <a16:creationId xmlns:a16="http://schemas.microsoft.com/office/drawing/2014/main" id="{23DED402-D1DC-42CF-A6D4-7AE90E1ED840}"/>
              </a:ext>
            </a:extLst>
          </p:cNvPr>
          <p:cNvSpPr>
            <a:spLocks noGrp="1" noChangeArrowheads="1"/>
          </p:cNvSpPr>
          <p:nvPr>
            <p:ph type="ctrTitle"/>
          </p:nvPr>
        </p:nvSpPr>
        <p:spPr>
          <a:xfrm>
            <a:off x="2209800" y="304800"/>
            <a:ext cx="7772400" cy="685800"/>
          </a:xfrm>
          <a:noFill/>
          <a:ln/>
        </p:spPr>
        <p:txBody>
          <a:bodyPr anchor="ctr"/>
          <a:lstStyle/>
          <a:p>
            <a:pPr algn="l"/>
            <a:r>
              <a:rPr lang="en-US" altLang="en-US" sz="3200"/>
              <a:t>Case Study: Initial Exchanges</a:t>
            </a:r>
          </a:p>
        </p:txBody>
      </p:sp>
    </p:spTree>
  </p:cSld>
  <p:clrMapOvr>
    <a:masterClrMapping/>
  </p:clrMapOvr>
  <p:transition>
    <p:wipe/>
  </p:transition>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7CF7CBF1-32EE-405F-BBF7-81A89428E066}"/>
              </a:ext>
            </a:extLst>
          </p:cNvPr>
          <p:cNvSpPr>
            <a:spLocks noGrp="1" noChangeArrowheads="1"/>
          </p:cNvSpPr>
          <p:nvPr>
            <p:ph type="subTitle" idx="1"/>
          </p:nvPr>
        </p:nvSpPr>
        <p:spPr>
          <a:xfrm>
            <a:off x="2895600" y="3886200"/>
            <a:ext cx="6400800" cy="1752600"/>
          </a:xfrm>
          <a:noFill/>
          <a:ln/>
        </p:spPr>
        <p:txBody>
          <a:bodyPr/>
          <a:lstStyle/>
          <a:p>
            <a:pPr marL="342900" indent="-342900"/>
            <a:r>
              <a:rPr lang="en-US" altLang="en-US" sz="3200"/>
              <a:t> </a:t>
            </a:r>
          </a:p>
        </p:txBody>
      </p:sp>
      <p:sp>
        <p:nvSpPr>
          <p:cNvPr id="21507" name="Rectangle 3">
            <a:extLst>
              <a:ext uri="{FF2B5EF4-FFF2-40B4-BE49-F238E27FC236}">
                <a16:creationId xmlns:a16="http://schemas.microsoft.com/office/drawing/2014/main" id="{3893C001-F956-4CBF-BD4D-AF58BC88CC55}"/>
              </a:ext>
            </a:extLst>
          </p:cNvPr>
          <p:cNvSpPr>
            <a:spLocks noChangeArrowheads="1"/>
          </p:cNvSpPr>
          <p:nvPr/>
        </p:nvSpPr>
        <p:spPr bwMode="auto">
          <a:xfrm>
            <a:off x="2292350" y="2901950"/>
            <a:ext cx="15875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Finance Co. Ltd</a:t>
            </a:r>
          </a:p>
          <a:p>
            <a:pPr algn="ctr">
              <a:lnSpc>
                <a:spcPct val="100000"/>
              </a:lnSpc>
              <a:spcBef>
                <a:spcPct val="0"/>
              </a:spcBef>
              <a:buFont typeface="Monotype Sorts" pitchFamily="2" charset="2"/>
              <a:buNone/>
            </a:pPr>
            <a:r>
              <a:rPr lang="en-US" altLang="en-US" sz="1600">
                <a:latin typeface="Times New Roman" panose="02020603050405020304" pitchFamily="18" charset="0"/>
              </a:rPr>
              <a:t>(Seller)</a:t>
            </a:r>
          </a:p>
        </p:txBody>
      </p:sp>
      <p:sp>
        <p:nvSpPr>
          <p:cNvPr id="21508" name="Rectangle 4">
            <a:extLst>
              <a:ext uri="{FF2B5EF4-FFF2-40B4-BE49-F238E27FC236}">
                <a16:creationId xmlns:a16="http://schemas.microsoft.com/office/drawing/2014/main" id="{1E0661FC-E8BB-4ABA-A914-CA33ACBD8F3E}"/>
              </a:ext>
            </a:extLst>
          </p:cNvPr>
          <p:cNvSpPr>
            <a:spLocks noChangeArrowheads="1"/>
          </p:cNvSpPr>
          <p:nvPr/>
        </p:nvSpPr>
        <p:spPr bwMode="auto">
          <a:xfrm>
            <a:off x="4959350" y="2901950"/>
            <a:ext cx="21971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FCL 1997-A</a:t>
            </a:r>
          </a:p>
          <a:p>
            <a:pPr algn="ctr">
              <a:lnSpc>
                <a:spcPct val="100000"/>
              </a:lnSpc>
              <a:spcBef>
                <a:spcPct val="0"/>
              </a:spcBef>
              <a:buFont typeface="Monotype Sorts" pitchFamily="2" charset="2"/>
              <a:buNone/>
            </a:pPr>
            <a:r>
              <a:rPr lang="en-US" altLang="en-US" sz="1600">
                <a:latin typeface="Times New Roman" panose="02020603050405020304" pitchFamily="18" charset="0"/>
              </a:rPr>
              <a:t>(Special Purpose Co.)</a:t>
            </a:r>
          </a:p>
        </p:txBody>
      </p:sp>
      <p:sp>
        <p:nvSpPr>
          <p:cNvPr id="21509" name="Rectangle 5">
            <a:extLst>
              <a:ext uri="{FF2B5EF4-FFF2-40B4-BE49-F238E27FC236}">
                <a16:creationId xmlns:a16="http://schemas.microsoft.com/office/drawing/2014/main" id="{990A9009-FAD1-413B-AAAA-273AA39F9577}"/>
              </a:ext>
            </a:extLst>
          </p:cNvPr>
          <p:cNvSpPr>
            <a:spLocks noChangeArrowheads="1"/>
          </p:cNvSpPr>
          <p:nvPr/>
        </p:nvSpPr>
        <p:spPr bwMode="auto">
          <a:xfrm>
            <a:off x="8159750" y="2901950"/>
            <a:ext cx="18161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Investors</a:t>
            </a:r>
          </a:p>
        </p:txBody>
      </p:sp>
      <p:sp>
        <p:nvSpPr>
          <p:cNvPr id="21510" name="Freeform 6">
            <a:extLst>
              <a:ext uri="{FF2B5EF4-FFF2-40B4-BE49-F238E27FC236}">
                <a16:creationId xmlns:a16="http://schemas.microsoft.com/office/drawing/2014/main" id="{4B267889-499B-4DF7-ACA6-BC0CEACB1EA7}"/>
              </a:ext>
            </a:extLst>
          </p:cNvPr>
          <p:cNvSpPr>
            <a:spLocks/>
          </p:cNvSpPr>
          <p:nvPr/>
        </p:nvSpPr>
        <p:spPr bwMode="auto">
          <a:xfrm>
            <a:off x="3581400" y="2667000"/>
            <a:ext cx="1677988" cy="230188"/>
          </a:xfrm>
          <a:custGeom>
            <a:avLst/>
            <a:gdLst>
              <a:gd name="T0" fmla="*/ 0 w 1057"/>
              <a:gd name="T1" fmla="*/ 144 h 145"/>
              <a:gd name="T2" fmla="*/ 0 w 1057"/>
              <a:gd name="T3" fmla="*/ 0 h 145"/>
              <a:gd name="T4" fmla="*/ 1056 w 1057"/>
              <a:gd name="T5" fmla="*/ 0 h 145"/>
              <a:gd name="T6" fmla="*/ 1056 w 1057"/>
              <a:gd name="T7" fmla="*/ 144 h 145"/>
            </a:gdLst>
            <a:ahLst/>
            <a:cxnLst>
              <a:cxn ang="0">
                <a:pos x="T0" y="T1"/>
              </a:cxn>
              <a:cxn ang="0">
                <a:pos x="T2" y="T3"/>
              </a:cxn>
              <a:cxn ang="0">
                <a:pos x="T4" y="T5"/>
              </a:cxn>
              <a:cxn ang="0">
                <a:pos x="T6" y="T7"/>
              </a:cxn>
            </a:cxnLst>
            <a:rect l="0" t="0" r="r" b="b"/>
            <a:pathLst>
              <a:path w="1057" h="145">
                <a:moveTo>
                  <a:pt x="0" y="144"/>
                </a:moveTo>
                <a:lnTo>
                  <a:pt x="0" y="0"/>
                </a:lnTo>
                <a:lnTo>
                  <a:pt x="1056" y="0"/>
                </a:lnTo>
                <a:lnTo>
                  <a:pt x="1056" y="144"/>
                </a:lnTo>
              </a:path>
            </a:pathLst>
          </a:custGeom>
          <a:noFill/>
          <a:ln w="12700" cap="rnd" cmpd="sng">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11" name="Line 7">
            <a:extLst>
              <a:ext uri="{FF2B5EF4-FFF2-40B4-BE49-F238E27FC236}">
                <a16:creationId xmlns:a16="http://schemas.microsoft.com/office/drawing/2014/main" id="{32222D8C-9037-44EC-8987-F04595014545}"/>
              </a:ext>
            </a:extLst>
          </p:cNvPr>
          <p:cNvSpPr>
            <a:spLocks noChangeShapeType="1"/>
          </p:cNvSpPr>
          <p:nvPr/>
        </p:nvSpPr>
        <p:spPr bwMode="auto">
          <a:xfrm>
            <a:off x="3892550" y="3200400"/>
            <a:ext cx="1054100" cy="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2" name="Line 8">
            <a:extLst>
              <a:ext uri="{FF2B5EF4-FFF2-40B4-BE49-F238E27FC236}">
                <a16:creationId xmlns:a16="http://schemas.microsoft.com/office/drawing/2014/main" id="{D043D3E6-3CA0-45B0-BE40-C0CF5721C8B9}"/>
              </a:ext>
            </a:extLst>
          </p:cNvPr>
          <p:cNvSpPr>
            <a:spLocks noChangeShapeType="1"/>
          </p:cNvSpPr>
          <p:nvPr/>
        </p:nvSpPr>
        <p:spPr bwMode="auto">
          <a:xfrm>
            <a:off x="3892550" y="3429000"/>
            <a:ext cx="1054100" cy="0"/>
          </a:xfrm>
          <a:prstGeom prst="line">
            <a:avLst/>
          </a:prstGeom>
          <a:noFill/>
          <a:ln w="12700">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3" name="Line 9">
            <a:extLst>
              <a:ext uri="{FF2B5EF4-FFF2-40B4-BE49-F238E27FC236}">
                <a16:creationId xmlns:a16="http://schemas.microsoft.com/office/drawing/2014/main" id="{3BAB375B-6DA4-4503-B57A-66C1B1AB3032}"/>
              </a:ext>
            </a:extLst>
          </p:cNvPr>
          <p:cNvSpPr>
            <a:spLocks noChangeShapeType="1"/>
          </p:cNvSpPr>
          <p:nvPr/>
        </p:nvSpPr>
        <p:spPr bwMode="auto">
          <a:xfrm>
            <a:off x="7169150" y="3200400"/>
            <a:ext cx="977900" cy="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4" name="Line 10">
            <a:extLst>
              <a:ext uri="{FF2B5EF4-FFF2-40B4-BE49-F238E27FC236}">
                <a16:creationId xmlns:a16="http://schemas.microsoft.com/office/drawing/2014/main" id="{F94E75AF-FD71-49C6-9463-44B5B33780CA}"/>
              </a:ext>
            </a:extLst>
          </p:cNvPr>
          <p:cNvSpPr>
            <a:spLocks noChangeShapeType="1"/>
          </p:cNvSpPr>
          <p:nvPr/>
        </p:nvSpPr>
        <p:spPr bwMode="auto">
          <a:xfrm>
            <a:off x="7169150" y="3429000"/>
            <a:ext cx="977900" cy="0"/>
          </a:xfrm>
          <a:prstGeom prst="line">
            <a:avLst/>
          </a:prstGeom>
          <a:noFill/>
          <a:ln w="12700">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5" name="Rectangle 11">
            <a:extLst>
              <a:ext uri="{FF2B5EF4-FFF2-40B4-BE49-F238E27FC236}">
                <a16:creationId xmlns:a16="http://schemas.microsoft.com/office/drawing/2014/main" id="{DC7B7FD9-A5B2-466A-B5ED-E30BB1C13FB6}"/>
              </a:ext>
            </a:extLst>
          </p:cNvPr>
          <p:cNvSpPr>
            <a:spLocks noChangeArrowheads="1"/>
          </p:cNvSpPr>
          <p:nvPr/>
        </p:nvSpPr>
        <p:spPr bwMode="auto">
          <a:xfrm>
            <a:off x="3719514" y="2409825"/>
            <a:ext cx="1490345"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Servicing Agreement</a:t>
            </a:r>
          </a:p>
        </p:txBody>
      </p:sp>
      <p:sp>
        <p:nvSpPr>
          <p:cNvPr id="21516" name="Rectangle 12">
            <a:extLst>
              <a:ext uri="{FF2B5EF4-FFF2-40B4-BE49-F238E27FC236}">
                <a16:creationId xmlns:a16="http://schemas.microsoft.com/office/drawing/2014/main" id="{AA40BB0D-8408-444B-A7EF-4EFA0446F0F0}"/>
              </a:ext>
            </a:extLst>
          </p:cNvPr>
          <p:cNvSpPr>
            <a:spLocks noChangeArrowheads="1"/>
          </p:cNvSpPr>
          <p:nvPr/>
        </p:nvSpPr>
        <p:spPr bwMode="auto">
          <a:xfrm>
            <a:off x="4100513" y="2943225"/>
            <a:ext cx="73898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Proceeds</a:t>
            </a:r>
          </a:p>
        </p:txBody>
      </p:sp>
      <p:sp>
        <p:nvSpPr>
          <p:cNvPr id="21517" name="Rectangle 13">
            <a:extLst>
              <a:ext uri="{FF2B5EF4-FFF2-40B4-BE49-F238E27FC236}">
                <a16:creationId xmlns:a16="http://schemas.microsoft.com/office/drawing/2014/main" id="{029EB9B9-0CE4-4D4B-B67E-77FB06499C12}"/>
              </a:ext>
            </a:extLst>
          </p:cNvPr>
          <p:cNvSpPr>
            <a:spLocks noChangeArrowheads="1"/>
          </p:cNvSpPr>
          <p:nvPr/>
        </p:nvSpPr>
        <p:spPr bwMode="auto">
          <a:xfrm>
            <a:off x="3948114" y="3476625"/>
            <a:ext cx="104631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Sale of Assets</a:t>
            </a:r>
          </a:p>
        </p:txBody>
      </p:sp>
      <p:sp>
        <p:nvSpPr>
          <p:cNvPr id="21518" name="Rectangle 14">
            <a:extLst>
              <a:ext uri="{FF2B5EF4-FFF2-40B4-BE49-F238E27FC236}">
                <a16:creationId xmlns:a16="http://schemas.microsoft.com/office/drawing/2014/main" id="{B1C71D00-92A3-409D-AD5B-44BC5933EB80}"/>
              </a:ext>
            </a:extLst>
          </p:cNvPr>
          <p:cNvSpPr>
            <a:spLocks noChangeArrowheads="1"/>
          </p:cNvSpPr>
          <p:nvPr/>
        </p:nvSpPr>
        <p:spPr bwMode="auto">
          <a:xfrm>
            <a:off x="7300913" y="2943225"/>
            <a:ext cx="73898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Proceeds</a:t>
            </a:r>
          </a:p>
        </p:txBody>
      </p:sp>
      <p:sp>
        <p:nvSpPr>
          <p:cNvPr id="21519" name="Rectangle 15">
            <a:extLst>
              <a:ext uri="{FF2B5EF4-FFF2-40B4-BE49-F238E27FC236}">
                <a16:creationId xmlns:a16="http://schemas.microsoft.com/office/drawing/2014/main" id="{A89423BF-8F43-417A-ADE4-B18EEF6B7640}"/>
              </a:ext>
            </a:extLst>
          </p:cNvPr>
          <p:cNvSpPr>
            <a:spLocks noChangeArrowheads="1"/>
          </p:cNvSpPr>
          <p:nvPr/>
        </p:nvSpPr>
        <p:spPr bwMode="auto">
          <a:xfrm>
            <a:off x="7141903" y="3476625"/>
            <a:ext cx="1038747"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ct val="100000"/>
              </a:lnSpc>
              <a:spcBef>
                <a:spcPct val="0"/>
              </a:spcBef>
              <a:buFont typeface="Monotype Sorts" pitchFamily="2" charset="2"/>
              <a:buNone/>
            </a:pPr>
            <a:r>
              <a:rPr lang="en-US" altLang="en-US" sz="1200">
                <a:latin typeface="Times New Roman" panose="02020603050405020304" pitchFamily="18" charset="0"/>
              </a:rPr>
              <a:t>Asset-Backed</a:t>
            </a:r>
          </a:p>
          <a:p>
            <a:pPr algn="ctr">
              <a:lnSpc>
                <a:spcPct val="100000"/>
              </a:lnSpc>
              <a:spcBef>
                <a:spcPct val="0"/>
              </a:spcBef>
              <a:buFont typeface="Monotype Sorts" pitchFamily="2" charset="2"/>
              <a:buNone/>
            </a:pPr>
            <a:r>
              <a:rPr lang="en-US" altLang="en-US" sz="1200">
                <a:latin typeface="Times New Roman" panose="02020603050405020304" pitchFamily="18" charset="0"/>
              </a:rPr>
              <a:t>Securities</a:t>
            </a:r>
          </a:p>
        </p:txBody>
      </p:sp>
      <p:sp>
        <p:nvSpPr>
          <p:cNvPr id="21520" name="AutoShape 16" descr="Dotted diamond">
            <a:extLst>
              <a:ext uri="{FF2B5EF4-FFF2-40B4-BE49-F238E27FC236}">
                <a16:creationId xmlns:a16="http://schemas.microsoft.com/office/drawing/2014/main" id="{7E826500-ADE3-45ED-BCB0-2EDE61171F42}"/>
              </a:ext>
            </a:extLst>
          </p:cNvPr>
          <p:cNvSpPr>
            <a:spLocks noChangeArrowheads="1"/>
          </p:cNvSpPr>
          <p:nvPr/>
        </p:nvSpPr>
        <p:spPr bwMode="auto">
          <a:xfrm>
            <a:off x="2216150" y="4121150"/>
            <a:ext cx="1816100" cy="901700"/>
          </a:xfrm>
          <a:prstGeom prst="roundRect">
            <a:avLst>
              <a:gd name="adj" fmla="val 12495"/>
            </a:avLst>
          </a:prstGeom>
          <a:pattFill prst="dotDmnd">
            <a:fgClr>
              <a:schemeClr val="bg2"/>
            </a:fgClr>
            <a:bgClr>
              <a:schemeClr val="bg1"/>
            </a:bgClr>
          </a:patt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Trustee</a:t>
            </a:r>
          </a:p>
        </p:txBody>
      </p:sp>
      <p:sp>
        <p:nvSpPr>
          <p:cNvPr id="21521" name="Freeform 17">
            <a:extLst>
              <a:ext uri="{FF2B5EF4-FFF2-40B4-BE49-F238E27FC236}">
                <a16:creationId xmlns:a16="http://schemas.microsoft.com/office/drawing/2014/main" id="{94949E0D-A4EC-4833-B24F-7061C1426453}"/>
              </a:ext>
            </a:extLst>
          </p:cNvPr>
          <p:cNvSpPr>
            <a:spLocks/>
          </p:cNvSpPr>
          <p:nvPr/>
        </p:nvSpPr>
        <p:spPr bwMode="auto">
          <a:xfrm>
            <a:off x="4038600" y="3657600"/>
            <a:ext cx="1754188" cy="915988"/>
          </a:xfrm>
          <a:custGeom>
            <a:avLst/>
            <a:gdLst>
              <a:gd name="T0" fmla="*/ 0 w 1105"/>
              <a:gd name="T1" fmla="*/ 576 h 577"/>
              <a:gd name="T2" fmla="*/ 1104 w 1105"/>
              <a:gd name="T3" fmla="*/ 576 h 577"/>
              <a:gd name="T4" fmla="*/ 1104 w 1105"/>
              <a:gd name="T5" fmla="*/ 0 h 577"/>
            </a:gdLst>
            <a:ahLst/>
            <a:cxnLst>
              <a:cxn ang="0">
                <a:pos x="T0" y="T1"/>
              </a:cxn>
              <a:cxn ang="0">
                <a:pos x="T2" y="T3"/>
              </a:cxn>
              <a:cxn ang="0">
                <a:pos x="T4" y="T5"/>
              </a:cxn>
            </a:cxnLst>
            <a:rect l="0" t="0" r="r" b="b"/>
            <a:pathLst>
              <a:path w="1105" h="577">
                <a:moveTo>
                  <a:pt x="0" y="576"/>
                </a:moveTo>
                <a:lnTo>
                  <a:pt x="1104" y="576"/>
                </a:lnTo>
                <a:lnTo>
                  <a:pt x="1104" y="0"/>
                </a:lnTo>
              </a:path>
            </a:pathLst>
          </a:custGeom>
          <a:noFill/>
          <a:ln w="12700" cap="rnd" cmpd="sng">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22" name="Rectangle 18">
            <a:extLst>
              <a:ext uri="{FF2B5EF4-FFF2-40B4-BE49-F238E27FC236}">
                <a16:creationId xmlns:a16="http://schemas.microsoft.com/office/drawing/2014/main" id="{D8FB9B9F-9C96-426B-BEDD-41C96EC20090}"/>
              </a:ext>
            </a:extLst>
          </p:cNvPr>
          <p:cNvSpPr>
            <a:spLocks noChangeArrowheads="1"/>
          </p:cNvSpPr>
          <p:nvPr/>
        </p:nvSpPr>
        <p:spPr bwMode="auto">
          <a:xfrm>
            <a:off x="4551924" y="4619625"/>
            <a:ext cx="86882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ct val="100000"/>
              </a:lnSpc>
              <a:spcBef>
                <a:spcPct val="0"/>
              </a:spcBef>
              <a:buFont typeface="Monotype Sorts" pitchFamily="2" charset="2"/>
              <a:buNone/>
            </a:pPr>
            <a:r>
              <a:rPr lang="en-US" altLang="en-US" sz="1200">
                <a:latin typeface="Times New Roman" panose="02020603050405020304" pitchFamily="18" charset="0"/>
              </a:rPr>
              <a:t>Trust</a:t>
            </a:r>
          </a:p>
          <a:p>
            <a:pPr algn="ctr">
              <a:lnSpc>
                <a:spcPct val="100000"/>
              </a:lnSpc>
              <a:spcBef>
                <a:spcPct val="0"/>
              </a:spcBef>
              <a:buFont typeface="Monotype Sorts" pitchFamily="2" charset="2"/>
              <a:buNone/>
            </a:pPr>
            <a:r>
              <a:rPr lang="en-US" altLang="en-US" sz="1200">
                <a:latin typeface="Times New Roman" panose="02020603050405020304" pitchFamily="18" charset="0"/>
              </a:rPr>
              <a:t>Agreement</a:t>
            </a:r>
          </a:p>
        </p:txBody>
      </p:sp>
      <p:sp>
        <p:nvSpPr>
          <p:cNvPr id="21523" name="AutoShape 19">
            <a:extLst>
              <a:ext uri="{FF2B5EF4-FFF2-40B4-BE49-F238E27FC236}">
                <a16:creationId xmlns:a16="http://schemas.microsoft.com/office/drawing/2014/main" id="{C613F004-7977-4492-B591-3331940F779A}"/>
              </a:ext>
            </a:extLst>
          </p:cNvPr>
          <p:cNvSpPr>
            <a:spLocks noChangeArrowheads="1"/>
          </p:cNvSpPr>
          <p:nvPr/>
        </p:nvSpPr>
        <p:spPr bwMode="auto">
          <a:xfrm>
            <a:off x="2368550" y="1530350"/>
            <a:ext cx="1435100" cy="673100"/>
          </a:xfrm>
          <a:prstGeom prst="octagon">
            <a:avLst>
              <a:gd name="adj" fmla="val 29282"/>
            </a:avLst>
          </a:prstGeom>
          <a:solidFill>
            <a:srgbClr val="A2FFA3"/>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Finance Co.’s</a:t>
            </a:r>
          </a:p>
          <a:p>
            <a:pPr algn="ctr">
              <a:lnSpc>
                <a:spcPct val="100000"/>
              </a:lnSpc>
              <a:spcBef>
                <a:spcPct val="0"/>
              </a:spcBef>
              <a:buFont typeface="Monotype Sorts" pitchFamily="2" charset="2"/>
              <a:buNone/>
            </a:pPr>
            <a:r>
              <a:rPr lang="en-US" altLang="en-US" sz="1600">
                <a:latin typeface="Times New Roman" panose="02020603050405020304" pitchFamily="18" charset="0"/>
              </a:rPr>
              <a:t>Customers</a:t>
            </a:r>
          </a:p>
        </p:txBody>
      </p:sp>
      <p:sp>
        <p:nvSpPr>
          <p:cNvPr id="21524" name="Line 20">
            <a:extLst>
              <a:ext uri="{FF2B5EF4-FFF2-40B4-BE49-F238E27FC236}">
                <a16:creationId xmlns:a16="http://schemas.microsoft.com/office/drawing/2014/main" id="{0108231C-D391-4726-A1CF-E6D71CE8E1D8}"/>
              </a:ext>
            </a:extLst>
          </p:cNvPr>
          <p:cNvSpPr>
            <a:spLocks noChangeShapeType="1"/>
          </p:cNvSpPr>
          <p:nvPr/>
        </p:nvSpPr>
        <p:spPr bwMode="auto">
          <a:xfrm>
            <a:off x="3086100" y="2216150"/>
            <a:ext cx="0" cy="67310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5" name="Rectangle 21">
            <a:extLst>
              <a:ext uri="{FF2B5EF4-FFF2-40B4-BE49-F238E27FC236}">
                <a16:creationId xmlns:a16="http://schemas.microsoft.com/office/drawing/2014/main" id="{923AEB9F-E9EF-4418-BBA3-370F4BBC39EF}"/>
              </a:ext>
            </a:extLst>
          </p:cNvPr>
          <p:cNvSpPr>
            <a:spLocks noChangeArrowheads="1"/>
          </p:cNvSpPr>
          <p:nvPr/>
        </p:nvSpPr>
        <p:spPr bwMode="auto">
          <a:xfrm>
            <a:off x="2028054" y="2333625"/>
            <a:ext cx="1064396"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a:lnSpc>
                <a:spcPct val="100000"/>
              </a:lnSpc>
              <a:spcBef>
                <a:spcPct val="0"/>
              </a:spcBef>
              <a:buFont typeface="Monotype Sorts" pitchFamily="2" charset="2"/>
              <a:buNone/>
            </a:pPr>
            <a:r>
              <a:rPr lang="en-US" altLang="en-US" sz="1200">
                <a:latin typeface="Times New Roman" panose="02020603050405020304" pitchFamily="18" charset="0"/>
              </a:rPr>
              <a:t>Hire-Purchase</a:t>
            </a:r>
          </a:p>
          <a:p>
            <a:pPr algn="r">
              <a:lnSpc>
                <a:spcPct val="100000"/>
              </a:lnSpc>
              <a:spcBef>
                <a:spcPct val="0"/>
              </a:spcBef>
              <a:buFont typeface="Monotype Sorts" pitchFamily="2" charset="2"/>
              <a:buNone/>
            </a:pPr>
            <a:r>
              <a:rPr lang="en-US" altLang="en-US" sz="1200">
                <a:latin typeface="Times New Roman" panose="02020603050405020304" pitchFamily="18" charset="0"/>
              </a:rPr>
              <a:t>Agreement</a:t>
            </a:r>
          </a:p>
        </p:txBody>
      </p:sp>
      <p:sp>
        <p:nvSpPr>
          <p:cNvPr id="21526" name="Rectangle 22">
            <a:extLst>
              <a:ext uri="{FF2B5EF4-FFF2-40B4-BE49-F238E27FC236}">
                <a16:creationId xmlns:a16="http://schemas.microsoft.com/office/drawing/2014/main" id="{F02FFCFA-D90E-493D-AA55-14F377AF3654}"/>
              </a:ext>
            </a:extLst>
          </p:cNvPr>
          <p:cNvSpPr>
            <a:spLocks noGrp="1" noChangeArrowheads="1"/>
          </p:cNvSpPr>
          <p:nvPr>
            <p:ph type="ctrTitle"/>
          </p:nvPr>
        </p:nvSpPr>
        <p:spPr>
          <a:xfrm>
            <a:off x="2209800" y="304800"/>
            <a:ext cx="7772400" cy="685800"/>
          </a:xfrm>
          <a:noFill/>
          <a:ln/>
        </p:spPr>
        <p:txBody>
          <a:bodyPr anchor="ctr"/>
          <a:lstStyle/>
          <a:p>
            <a:pPr algn="l"/>
            <a:r>
              <a:rPr lang="en-US" altLang="en-US" sz="3200"/>
              <a:t>Case Study: Initial Exchanges</a:t>
            </a:r>
          </a:p>
        </p:txBody>
      </p:sp>
    </p:spTree>
  </p:cSld>
  <p:clrMapOvr>
    <a:masterClrMapping/>
  </p:clrMapOvr>
  <p:transition>
    <p:wipe/>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FECF2EB-0793-4542-B334-5C73F6E6517E}"/>
              </a:ext>
            </a:extLst>
          </p:cNvPr>
          <p:cNvSpPr>
            <a:spLocks noGrp="1" noChangeArrowheads="1"/>
          </p:cNvSpPr>
          <p:nvPr>
            <p:ph type="subTitle" idx="1"/>
          </p:nvPr>
        </p:nvSpPr>
        <p:spPr>
          <a:xfrm>
            <a:off x="2895600" y="3886200"/>
            <a:ext cx="6400800" cy="1752600"/>
          </a:xfrm>
          <a:noFill/>
          <a:ln/>
        </p:spPr>
        <p:txBody>
          <a:bodyPr/>
          <a:lstStyle/>
          <a:p>
            <a:pPr marL="342900" indent="-342900"/>
            <a:r>
              <a:rPr lang="en-US" altLang="en-US" sz="3200"/>
              <a:t> </a:t>
            </a:r>
          </a:p>
        </p:txBody>
      </p:sp>
      <p:sp>
        <p:nvSpPr>
          <p:cNvPr id="22531" name="Rectangle 3">
            <a:extLst>
              <a:ext uri="{FF2B5EF4-FFF2-40B4-BE49-F238E27FC236}">
                <a16:creationId xmlns:a16="http://schemas.microsoft.com/office/drawing/2014/main" id="{C5812C47-DD0B-48F4-9A2C-D96DF392F5D7}"/>
              </a:ext>
            </a:extLst>
          </p:cNvPr>
          <p:cNvSpPr>
            <a:spLocks noChangeArrowheads="1"/>
          </p:cNvSpPr>
          <p:nvPr/>
        </p:nvSpPr>
        <p:spPr bwMode="auto">
          <a:xfrm>
            <a:off x="2292350" y="2901950"/>
            <a:ext cx="15875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Finance Co. Ltd</a:t>
            </a:r>
          </a:p>
          <a:p>
            <a:pPr algn="ctr">
              <a:lnSpc>
                <a:spcPct val="100000"/>
              </a:lnSpc>
              <a:spcBef>
                <a:spcPct val="0"/>
              </a:spcBef>
              <a:buFont typeface="Monotype Sorts" pitchFamily="2" charset="2"/>
              <a:buNone/>
            </a:pPr>
            <a:r>
              <a:rPr lang="en-US" altLang="en-US" sz="1600">
                <a:latin typeface="Times New Roman" panose="02020603050405020304" pitchFamily="18" charset="0"/>
              </a:rPr>
              <a:t>(Seller)</a:t>
            </a:r>
          </a:p>
        </p:txBody>
      </p:sp>
      <p:sp>
        <p:nvSpPr>
          <p:cNvPr id="22532" name="Rectangle 4">
            <a:extLst>
              <a:ext uri="{FF2B5EF4-FFF2-40B4-BE49-F238E27FC236}">
                <a16:creationId xmlns:a16="http://schemas.microsoft.com/office/drawing/2014/main" id="{44DBCC6C-7023-41CD-8158-E78948DCDEDC}"/>
              </a:ext>
            </a:extLst>
          </p:cNvPr>
          <p:cNvSpPr>
            <a:spLocks noChangeArrowheads="1"/>
          </p:cNvSpPr>
          <p:nvPr/>
        </p:nvSpPr>
        <p:spPr bwMode="auto">
          <a:xfrm>
            <a:off x="4959350" y="2901950"/>
            <a:ext cx="21971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FCL 1997-A</a:t>
            </a:r>
          </a:p>
          <a:p>
            <a:pPr algn="ctr">
              <a:lnSpc>
                <a:spcPct val="100000"/>
              </a:lnSpc>
              <a:spcBef>
                <a:spcPct val="0"/>
              </a:spcBef>
              <a:buFont typeface="Monotype Sorts" pitchFamily="2" charset="2"/>
              <a:buNone/>
            </a:pPr>
            <a:r>
              <a:rPr lang="en-US" altLang="en-US" sz="1600">
                <a:latin typeface="Times New Roman" panose="02020603050405020304" pitchFamily="18" charset="0"/>
              </a:rPr>
              <a:t>(Special Purpose Co.)</a:t>
            </a:r>
          </a:p>
        </p:txBody>
      </p:sp>
      <p:sp>
        <p:nvSpPr>
          <p:cNvPr id="22533" name="Rectangle 5">
            <a:extLst>
              <a:ext uri="{FF2B5EF4-FFF2-40B4-BE49-F238E27FC236}">
                <a16:creationId xmlns:a16="http://schemas.microsoft.com/office/drawing/2014/main" id="{9B46800C-963F-4CAB-BA8A-263785292555}"/>
              </a:ext>
            </a:extLst>
          </p:cNvPr>
          <p:cNvSpPr>
            <a:spLocks noChangeArrowheads="1"/>
          </p:cNvSpPr>
          <p:nvPr/>
        </p:nvSpPr>
        <p:spPr bwMode="auto">
          <a:xfrm>
            <a:off x="8159750" y="2901950"/>
            <a:ext cx="18161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Investors</a:t>
            </a:r>
          </a:p>
        </p:txBody>
      </p:sp>
      <p:sp>
        <p:nvSpPr>
          <p:cNvPr id="22534" name="Freeform 6">
            <a:extLst>
              <a:ext uri="{FF2B5EF4-FFF2-40B4-BE49-F238E27FC236}">
                <a16:creationId xmlns:a16="http://schemas.microsoft.com/office/drawing/2014/main" id="{B6AE62CB-C436-451D-AEC3-50960C8F782C}"/>
              </a:ext>
            </a:extLst>
          </p:cNvPr>
          <p:cNvSpPr>
            <a:spLocks/>
          </p:cNvSpPr>
          <p:nvPr/>
        </p:nvSpPr>
        <p:spPr bwMode="auto">
          <a:xfrm>
            <a:off x="3581400" y="2667000"/>
            <a:ext cx="1677988" cy="230188"/>
          </a:xfrm>
          <a:custGeom>
            <a:avLst/>
            <a:gdLst>
              <a:gd name="T0" fmla="*/ 0 w 1057"/>
              <a:gd name="T1" fmla="*/ 144 h 145"/>
              <a:gd name="T2" fmla="*/ 0 w 1057"/>
              <a:gd name="T3" fmla="*/ 0 h 145"/>
              <a:gd name="T4" fmla="*/ 1056 w 1057"/>
              <a:gd name="T5" fmla="*/ 0 h 145"/>
              <a:gd name="T6" fmla="*/ 1056 w 1057"/>
              <a:gd name="T7" fmla="*/ 144 h 145"/>
            </a:gdLst>
            <a:ahLst/>
            <a:cxnLst>
              <a:cxn ang="0">
                <a:pos x="T0" y="T1"/>
              </a:cxn>
              <a:cxn ang="0">
                <a:pos x="T2" y="T3"/>
              </a:cxn>
              <a:cxn ang="0">
                <a:pos x="T4" y="T5"/>
              </a:cxn>
              <a:cxn ang="0">
                <a:pos x="T6" y="T7"/>
              </a:cxn>
            </a:cxnLst>
            <a:rect l="0" t="0" r="r" b="b"/>
            <a:pathLst>
              <a:path w="1057" h="145">
                <a:moveTo>
                  <a:pt x="0" y="144"/>
                </a:moveTo>
                <a:lnTo>
                  <a:pt x="0" y="0"/>
                </a:lnTo>
                <a:lnTo>
                  <a:pt x="1056" y="0"/>
                </a:lnTo>
                <a:lnTo>
                  <a:pt x="1056" y="144"/>
                </a:lnTo>
              </a:path>
            </a:pathLst>
          </a:custGeom>
          <a:noFill/>
          <a:ln w="12700" cap="rnd" cmpd="sng">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35" name="Line 7">
            <a:extLst>
              <a:ext uri="{FF2B5EF4-FFF2-40B4-BE49-F238E27FC236}">
                <a16:creationId xmlns:a16="http://schemas.microsoft.com/office/drawing/2014/main" id="{DAE327EE-BEE9-436A-8FA3-A874990EBDB5}"/>
              </a:ext>
            </a:extLst>
          </p:cNvPr>
          <p:cNvSpPr>
            <a:spLocks noChangeShapeType="1"/>
          </p:cNvSpPr>
          <p:nvPr/>
        </p:nvSpPr>
        <p:spPr bwMode="auto">
          <a:xfrm>
            <a:off x="3892550" y="3200400"/>
            <a:ext cx="1054100" cy="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6" name="Line 8">
            <a:extLst>
              <a:ext uri="{FF2B5EF4-FFF2-40B4-BE49-F238E27FC236}">
                <a16:creationId xmlns:a16="http://schemas.microsoft.com/office/drawing/2014/main" id="{48F58A26-C582-47DF-BBC9-6BD1E4EED7FF}"/>
              </a:ext>
            </a:extLst>
          </p:cNvPr>
          <p:cNvSpPr>
            <a:spLocks noChangeShapeType="1"/>
          </p:cNvSpPr>
          <p:nvPr/>
        </p:nvSpPr>
        <p:spPr bwMode="auto">
          <a:xfrm>
            <a:off x="3892550" y="3429000"/>
            <a:ext cx="1054100" cy="0"/>
          </a:xfrm>
          <a:prstGeom prst="line">
            <a:avLst/>
          </a:prstGeom>
          <a:noFill/>
          <a:ln w="12700">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7" name="Line 9">
            <a:extLst>
              <a:ext uri="{FF2B5EF4-FFF2-40B4-BE49-F238E27FC236}">
                <a16:creationId xmlns:a16="http://schemas.microsoft.com/office/drawing/2014/main" id="{BCF03956-8F05-46D1-8F4E-F53897CCCA15}"/>
              </a:ext>
            </a:extLst>
          </p:cNvPr>
          <p:cNvSpPr>
            <a:spLocks noChangeShapeType="1"/>
          </p:cNvSpPr>
          <p:nvPr/>
        </p:nvSpPr>
        <p:spPr bwMode="auto">
          <a:xfrm>
            <a:off x="7169150" y="3200400"/>
            <a:ext cx="977900" cy="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8" name="Line 10">
            <a:extLst>
              <a:ext uri="{FF2B5EF4-FFF2-40B4-BE49-F238E27FC236}">
                <a16:creationId xmlns:a16="http://schemas.microsoft.com/office/drawing/2014/main" id="{63364C97-EAC8-42D0-BE38-AC1800547E70}"/>
              </a:ext>
            </a:extLst>
          </p:cNvPr>
          <p:cNvSpPr>
            <a:spLocks noChangeShapeType="1"/>
          </p:cNvSpPr>
          <p:nvPr/>
        </p:nvSpPr>
        <p:spPr bwMode="auto">
          <a:xfrm>
            <a:off x="7169150" y="3429000"/>
            <a:ext cx="977900" cy="0"/>
          </a:xfrm>
          <a:prstGeom prst="line">
            <a:avLst/>
          </a:prstGeom>
          <a:noFill/>
          <a:ln w="12700">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9" name="Rectangle 11">
            <a:extLst>
              <a:ext uri="{FF2B5EF4-FFF2-40B4-BE49-F238E27FC236}">
                <a16:creationId xmlns:a16="http://schemas.microsoft.com/office/drawing/2014/main" id="{8926DEC4-F64A-4E0C-B9B7-E139FB32BD37}"/>
              </a:ext>
            </a:extLst>
          </p:cNvPr>
          <p:cNvSpPr>
            <a:spLocks noChangeArrowheads="1"/>
          </p:cNvSpPr>
          <p:nvPr/>
        </p:nvSpPr>
        <p:spPr bwMode="auto">
          <a:xfrm>
            <a:off x="3719514" y="2409825"/>
            <a:ext cx="1490345"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Servicing Agreement</a:t>
            </a:r>
          </a:p>
        </p:txBody>
      </p:sp>
      <p:sp>
        <p:nvSpPr>
          <p:cNvPr id="22540" name="Rectangle 12">
            <a:extLst>
              <a:ext uri="{FF2B5EF4-FFF2-40B4-BE49-F238E27FC236}">
                <a16:creationId xmlns:a16="http://schemas.microsoft.com/office/drawing/2014/main" id="{09D4236B-CC50-493C-B6DA-4FB93DD2AE23}"/>
              </a:ext>
            </a:extLst>
          </p:cNvPr>
          <p:cNvSpPr>
            <a:spLocks noChangeArrowheads="1"/>
          </p:cNvSpPr>
          <p:nvPr/>
        </p:nvSpPr>
        <p:spPr bwMode="auto">
          <a:xfrm>
            <a:off x="4100513" y="2943225"/>
            <a:ext cx="73898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Proceeds</a:t>
            </a:r>
          </a:p>
        </p:txBody>
      </p:sp>
      <p:sp>
        <p:nvSpPr>
          <p:cNvPr id="22541" name="Rectangle 13">
            <a:extLst>
              <a:ext uri="{FF2B5EF4-FFF2-40B4-BE49-F238E27FC236}">
                <a16:creationId xmlns:a16="http://schemas.microsoft.com/office/drawing/2014/main" id="{4453CDA0-A30D-4AFF-9BD0-76B1DA2F5B90}"/>
              </a:ext>
            </a:extLst>
          </p:cNvPr>
          <p:cNvSpPr>
            <a:spLocks noChangeArrowheads="1"/>
          </p:cNvSpPr>
          <p:nvPr/>
        </p:nvSpPr>
        <p:spPr bwMode="auto">
          <a:xfrm>
            <a:off x="3948114" y="3476625"/>
            <a:ext cx="104631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Sale of Assets</a:t>
            </a:r>
          </a:p>
        </p:txBody>
      </p:sp>
      <p:sp>
        <p:nvSpPr>
          <p:cNvPr id="22542" name="Rectangle 14">
            <a:extLst>
              <a:ext uri="{FF2B5EF4-FFF2-40B4-BE49-F238E27FC236}">
                <a16:creationId xmlns:a16="http://schemas.microsoft.com/office/drawing/2014/main" id="{EF87C045-7191-4219-BC0B-596CF5CC8991}"/>
              </a:ext>
            </a:extLst>
          </p:cNvPr>
          <p:cNvSpPr>
            <a:spLocks noChangeArrowheads="1"/>
          </p:cNvSpPr>
          <p:nvPr/>
        </p:nvSpPr>
        <p:spPr bwMode="auto">
          <a:xfrm>
            <a:off x="7300913" y="2943225"/>
            <a:ext cx="73898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Proceeds</a:t>
            </a:r>
          </a:p>
        </p:txBody>
      </p:sp>
      <p:sp>
        <p:nvSpPr>
          <p:cNvPr id="22543" name="Rectangle 15">
            <a:extLst>
              <a:ext uri="{FF2B5EF4-FFF2-40B4-BE49-F238E27FC236}">
                <a16:creationId xmlns:a16="http://schemas.microsoft.com/office/drawing/2014/main" id="{DBD7C272-F0D5-450D-B6F5-27F0CED6D541}"/>
              </a:ext>
            </a:extLst>
          </p:cNvPr>
          <p:cNvSpPr>
            <a:spLocks noChangeArrowheads="1"/>
          </p:cNvSpPr>
          <p:nvPr/>
        </p:nvSpPr>
        <p:spPr bwMode="auto">
          <a:xfrm>
            <a:off x="7141903" y="3476625"/>
            <a:ext cx="1038747"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ct val="100000"/>
              </a:lnSpc>
              <a:spcBef>
                <a:spcPct val="0"/>
              </a:spcBef>
              <a:buFont typeface="Monotype Sorts" pitchFamily="2" charset="2"/>
              <a:buNone/>
            </a:pPr>
            <a:r>
              <a:rPr lang="en-US" altLang="en-US" sz="1200">
                <a:latin typeface="Times New Roman" panose="02020603050405020304" pitchFamily="18" charset="0"/>
              </a:rPr>
              <a:t>Asset-Backed</a:t>
            </a:r>
          </a:p>
          <a:p>
            <a:pPr algn="ctr">
              <a:lnSpc>
                <a:spcPct val="100000"/>
              </a:lnSpc>
              <a:spcBef>
                <a:spcPct val="0"/>
              </a:spcBef>
              <a:buFont typeface="Monotype Sorts" pitchFamily="2" charset="2"/>
              <a:buNone/>
            </a:pPr>
            <a:r>
              <a:rPr lang="en-US" altLang="en-US" sz="1200">
                <a:latin typeface="Times New Roman" panose="02020603050405020304" pitchFamily="18" charset="0"/>
              </a:rPr>
              <a:t>Securities</a:t>
            </a:r>
          </a:p>
        </p:txBody>
      </p:sp>
      <p:sp>
        <p:nvSpPr>
          <p:cNvPr id="22544" name="AutoShape 16" descr="Dotted diamond">
            <a:extLst>
              <a:ext uri="{FF2B5EF4-FFF2-40B4-BE49-F238E27FC236}">
                <a16:creationId xmlns:a16="http://schemas.microsoft.com/office/drawing/2014/main" id="{D5882C31-3C21-455F-B5E6-5F2DEDF9947A}"/>
              </a:ext>
            </a:extLst>
          </p:cNvPr>
          <p:cNvSpPr>
            <a:spLocks noChangeArrowheads="1"/>
          </p:cNvSpPr>
          <p:nvPr/>
        </p:nvSpPr>
        <p:spPr bwMode="auto">
          <a:xfrm>
            <a:off x="5149850" y="1530350"/>
            <a:ext cx="1816100" cy="520700"/>
          </a:xfrm>
          <a:prstGeom prst="roundRect">
            <a:avLst>
              <a:gd name="adj" fmla="val 12495"/>
            </a:avLst>
          </a:prstGeom>
          <a:pattFill prst="dotDmnd">
            <a:fgClr>
              <a:schemeClr val="bg2"/>
            </a:fgClr>
            <a:bgClr>
              <a:schemeClr val="bg1"/>
            </a:bgClr>
          </a:patt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Rating Agency</a:t>
            </a:r>
          </a:p>
        </p:txBody>
      </p:sp>
      <p:sp>
        <p:nvSpPr>
          <p:cNvPr id="22545" name="Line 17">
            <a:extLst>
              <a:ext uri="{FF2B5EF4-FFF2-40B4-BE49-F238E27FC236}">
                <a16:creationId xmlns:a16="http://schemas.microsoft.com/office/drawing/2014/main" id="{4E2EAF73-C3A4-4762-9620-371A4EFC3C4D}"/>
              </a:ext>
            </a:extLst>
          </p:cNvPr>
          <p:cNvSpPr>
            <a:spLocks noChangeShapeType="1"/>
          </p:cNvSpPr>
          <p:nvPr/>
        </p:nvSpPr>
        <p:spPr bwMode="auto">
          <a:xfrm>
            <a:off x="6019800" y="2063750"/>
            <a:ext cx="0" cy="825500"/>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6" name="Rectangle 18">
            <a:extLst>
              <a:ext uri="{FF2B5EF4-FFF2-40B4-BE49-F238E27FC236}">
                <a16:creationId xmlns:a16="http://schemas.microsoft.com/office/drawing/2014/main" id="{9215987E-72D2-4ED7-9967-C5AAD1B5DA20}"/>
              </a:ext>
            </a:extLst>
          </p:cNvPr>
          <p:cNvSpPr>
            <a:spLocks noChangeArrowheads="1"/>
          </p:cNvSpPr>
          <p:nvPr/>
        </p:nvSpPr>
        <p:spPr bwMode="auto">
          <a:xfrm>
            <a:off x="6005513" y="2333625"/>
            <a:ext cx="87088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Top Rating</a:t>
            </a:r>
          </a:p>
        </p:txBody>
      </p:sp>
      <p:sp>
        <p:nvSpPr>
          <p:cNvPr id="22547" name="AutoShape 19" descr="Dotted diamond">
            <a:extLst>
              <a:ext uri="{FF2B5EF4-FFF2-40B4-BE49-F238E27FC236}">
                <a16:creationId xmlns:a16="http://schemas.microsoft.com/office/drawing/2014/main" id="{4C4C11BA-CBE3-4B17-BBCA-C003B78CAEC6}"/>
              </a:ext>
            </a:extLst>
          </p:cNvPr>
          <p:cNvSpPr>
            <a:spLocks noChangeArrowheads="1"/>
          </p:cNvSpPr>
          <p:nvPr/>
        </p:nvSpPr>
        <p:spPr bwMode="auto">
          <a:xfrm>
            <a:off x="2216150" y="4121150"/>
            <a:ext cx="1816100" cy="901700"/>
          </a:xfrm>
          <a:prstGeom prst="roundRect">
            <a:avLst>
              <a:gd name="adj" fmla="val 12495"/>
            </a:avLst>
          </a:prstGeom>
          <a:pattFill prst="dotDmnd">
            <a:fgClr>
              <a:schemeClr val="bg2"/>
            </a:fgClr>
            <a:bgClr>
              <a:schemeClr val="bg1"/>
            </a:bgClr>
          </a:patt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Trustee</a:t>
            </a:r>
          </a:p>
        </p:txBody>
      </p:sp>
      <p:sp>
        <p:nvSpPr>
          <p:cNvPr id="22548" name="Freeform 20">
            <a:extLst>
              <a:ext uri="{FF2B5EF4-FFF2-40B4-BE49-F238E27FC236}">
                <a16:creationId xmlns:a16="http://schemas.microsoft.com/office/drawing/2014/main" id="{D560534A-3348-4B07-8AE3-036810E797B6}"/>
              </a:ext>
            </a:extLst>
          </p:cNvPr>
          <p:cNvSpPr>
            <a:spLocks/>
          </p:cNvSpPr>
          <p:nvPr/>
        </p:nvSpPr>
        <p:spPr bwMode="auto">
          <a:xfrm>
            <a:off x="4038600" y="3657600"/>
            <a:ext cx="1754188" cy="915988"/>
          </a:xfrm>
          <a:custGeom>
            <a:avLst/>
            <a:gdLst>
              <a:gd name="T0" fmla="*/ 0 w 1105"/>
              <a:gd name="T1" fmla="*/ 576 h 577"/>
              <a:gd name="T2" fmla="*/ 1104 w 1105"/>
              <a:gd name="T3" fmla="*/ 576 h 577"/>
              <a:gd name="T4" fmla="*/ 1104 w 1105"/>
              <a:gd name="T5" fmla="*/ 0 h 577"/>
            </a:gdLst>
            <a:ahLst/>
            <a:cxnLst>
              <a:cxn ang="0">
                <a:pos x="T0" y="T1"/>
              </a:cxn>
              <a:cxn ang="0">
                <a:pos x="T2" y="T3"/>
              </a:cxn>
              <a:cxn ang="0">
                <a:pos x="T4" y="T5"/>
              </a:cxn>
            </a:cxnLst>
            <a:rect l="0" t="0" r="r" b="b"/>
            <a:pathLst>
              <a:path w="1105" h="577">
                <a:moveTo>
                  <a:pt x="0" y="576"/>
                </a:moveTo>
                <a:lnTo>
                  <a:pt x="1104" y="576"/>
                </a:lnTo>
                <a:lnTo>
                  <a:pt x="1104" y="0"/>
                </a:lnTo>
              </a:path>
            </a:pathLst>
          </a:custGeom>
          <a:noFill/>
          <a:ln w="12700" cap="rnd" cmpd="sng">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49" name="Rectangle 21">
            <a:extLst>
              <a:ext uri="{FF2B5EF4-FFF2-40B4-BE49-F238E27FC236}">
                <a16:creationId xmlns:a16="http://schemas.microsoft.com/office/drawing/2014/main" id="{FAC9A627-0635-4A99-A4F0-1CC72B68D196}"/>
              </a:ext>
            </a:extLst>
          </p:cNvPr>
          <p:cNvSpPr>
            <a:spLocks noChangeArrowheads="1"/>
          </p:cNvSpPr>
          <p:nvPr/>
        </p:nvSpPr>
        <p:spPr bwMode="auto">
          <a:xfrm>
            <a:off x="4551924" y="4619625"/>
            <a:ext cx="86882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ct val="100000"/>
              </a:lnSpc>
              <a:spcBef>
                <a:spcPct val="0"/>
              </a:spcBef>
              <a:buFont typeface="Monotype Sorts" pitchFamily="2" charset="2"/>
              <a:buNone/>
            </a:pPr>
            <a:r>
              <a:rPr lang="en-US" altLang="en-US" sz="1200">
                <a:latin typeface="Times New Roman" panose="02020603050405020304" pitchFamily="18" charset="0"/>
              </a:rPr>
              <a:t>Trust</a:t>
            </a:r>
          </a:p>
          <a:p>
            <a:pPr algn="ctr">
              <a:lnSpc>
                <a:spcPct val="100000"/>
              </a:lnSpc>
              <a:spcBef>
                <a:spcPct val="0"/>
              </a:spcBef>
              <a:buFont typeface="Monotype Sorts" pitchFamily="2" charset="2"/>
              <a:buNone/>
            </a:pPr>
            <a:r>
              <a:rPr lang="en-US" altLang="en-US" sz="1200">
                <a:latin typeface="Times New Roman" panose="02020603050405020304" pitchFamily="18" charset="0"/>
              </a:rPr>
              <a:t>Agreement</a:t>
            </a:r>
          </a:p>
        </p:txBody>
      </p:sp>
      <p:sp>
        <p:nvSpPr>
          <p:cNvPr id="22550" name="AutoShape 22">
            <a:extLst>
              <a:ext uri="{FF2B5EF4-FFF2-40B4-BE49-F238E27FC236}">
                <a16:creationId xmlns:a16="http://schemas.microsoft.com/office/drawing/2014/main" id="{2AE257F6-70E9-4CD9-95E8-D36DABCC0DD6}"/>
              </a:ext>
            </a:extLst>
          </p:cNvPr>
          <p:cNvSpPr>
            <a:spLocks noChangeArrowheads="1"/>
          </p:cNvSpPr>
          <p:nvPr/>
        </p:nvSpPr>
        <p:spPr bwMode="auto">
          <a:xfrm>
            <a:off x="2368550" y="1530350"/>
            <a:ext cx="1435100" cy="673100"/>
          </a:xfrm>
          <a:prstGeom prst="octagon">
            <a:avLst>
              <a:gd name="adj" fmla="val 29282"/>
            </a:avLst>
          </a:prstGeom>
          <a:solidFill>
            <a:srgbClr val="A2FFA3"/>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Finance Co.’s</a:t>
            </a:r>
          </a:p>
          <a:p>
            <a:pPr algn="ctr">
              <a:lnSpc>
                <a:spcPct val="100000"/>
              </a:lnSpc>
              <a:spcBef>
                <a:spcPct val="0"/>
              </a:spcBef>
              <a:buFont typeface="Monotype Sorts" pitchFamily="2" charset="2"/>
              <a:buNone/>
            </a:pPr>
            <a:r>
              <a:rPr lang="en-US" altLang="en-US" sz="1600">
                <a:latin typeface="Times New Roman" panose="02020603050405020304" pitchFamily="18" charset="0"/>
              </a:rPr>
              <a:t>Customers</a:t>
            </a:r>
          </a:p>
        </p:txBody>
      </p:sp>
      <p:sp>
        <p:nvSpPr>
          <p:cNvPr id="22551" name="Line 23">
            <a:extLst>
              <a:ext uri="{FF2B5EF4-FFF2-40B4-BE49-F238E27FC236}">
                <a16:creationId xmlns:a16="http://schemas.microsoft.com/office/drawing/2014/main" id="{7EFB419F-42A9-4B03-B86B-0E04168EBC66}"/>
              </a:ext>
            </a:extLst>
          </p:cNvPr>
          <p:cNvSpPr>
            <a:spLocks noChangeShapeType="1"/>
          </p:cNvSpPr>
          <p:nvPr/>
        </p:nvSpPr>
        <p:spPr bwMode="auto">
          <a:xfrm>
            <a:off x="3086100" y="2216150"/>
            <a:ext cx="0" cy="67310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52" name="Rectangle 24">
            <a:extLst>
              <a:ext uri="{FF2B5EF4-FFF2-40B4-BE49-F238E27FC236}">
                <a16:creationId xmlns:a16="http://schemas.microsoft.com/office/drawing/2014/main" id="{EB0FB87D-A4E9-46A6-8BFA-C232713F792F}"/>
              </a:ext>
            </a:extLst>
          </p:cNvPr>
          <p:cNvSpPr>
            <a:spLocks noChangeArrowheads="1"/>
          </p:cNvSpPr>
          <p:nvPr/>
        </p:nvSpPr>
        <p:spPr bwMode="auto">
          <a:xfrm>
            <a:off x="2028054" y="2333625"/>
            <a:ext cx="1064396"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a:lnSpc>
                <a:spcPct val="100000"/>
              </a:lnSpc>
              <a:spcBef>
                <a:spcPct val="0"/>
              </a:spcBef>
              <a:buFont typeface="Monotype Sorts" pitchFamily="2" charset="2"/>
              <a:buNone/>
            </a:pPr>
            <a:r>
              <a:rPr lang="en-US" altLang="en-US" sz="1200">
                <a:latin typeface="Times New Roman" panose="02020603050405020304" pitchFamily="18" charset="0"/>
              </a:rPr>
              <a:t>Hire-Purchase</a:t>
            </a:r>
          </a:p>
          <a:p>
            <a:pPr algn="r">
              <a:lnSpc>
                <a:spcPct val="100000"/>
              </a:lnSpc>
              <a:spcBef>
                <a:spcPct val="0"/>
              </a:spcBef>
              <a:buFont typeface="Monotype Sorts" pitchFamily="2" charset="2"/>
              <a:buNone/>
            </a:pPr>
            <a:r>
              <a:rPr lang="en-US" altLang="en-US" sz="1200">
                <a:latin typeface="Times New Roman" panose="02020603050405020304" pitchFamily="18" charset="0"/>
              </a:rPr>
              <a:t>Agreement</a:t>
            </a:r>
          </a:p>
        </p:txBody>
      </p:sp>
      <p:sp>
        <p:nvSpPr>
          <p:cNvPr id="22553" name="Rectangle 25">
            <a:extLst>
              <a:ext uri="{FF2B5EF4-FFF2-40B4-BE49-F238E27FC236}">
                <a16:creationId xmlns:a16="http://schemas.microsoft.com/office/drawing/2014/main" id="{42428FEF-001C-4AF2-AF03-3B5CECDCC782}"/>
              </a:ext>
            </a:extLst>
          </p:cNvPr>
          <p:cNvSpPr>
            <a:spLocks noGrp="1" noChangeArrowheads="1"/>
          </p:cNvSpPr>
          <p:nvPr>
            <p:ph type="ctrTitle"/>
          </p:nvPr>
        </p:nvSpPr>
        <p:spPr>
          <a:xfrm>
            <a:off x="2209800" y="304800"/>
            <a:ext cx="7772400" cy="685800"/>
          </a:xfrm>
          <a:noFill/>
          <a:ln/>
        </p:spPr>
        <p:txBody>
          <a:bodyPr anchor="ctr"/>
          <a:lstStyle/>
          <a:p>
            <a:pPr algn="l"/>
            <a:r>
              <a:rPr lang="en-US" altLang="en-US" sz="3200"/>
              <a:t>Case Study: Initial Exchanges</a:t>
            </a:r>
          </a:p>
        </p:txBody>
      </p:sp>
    </p:spTree>
  </p:cSld>
  <p:clrMapOvr>
    <a:masterClrMapping/>
  </p:clrMapOvr>
  <p:transition>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0E418A81-C228-4606-A29D-76713C5CB728}"/>
              </a:ext>
            </a:extLst>
          </p:cNvPr>
          <p:cNvSpPr>
            <a:spLocks noGrp="1" noChangeArrowheads="1"/>
          </p:cNvSpPr>
          <p:nvPr>
            <p:ph type="subTitle" idx="1"/>
          </p:nvPr>
        </p:nvSpPr>
        <p:spPr>
          <a:xfrm>
            <a:off x="2895600" y="3886200"/>
            <a:ext cx="6400800" cy="1752600"/>
          </a:xfrm>
          <a:noFill/>
          <a:ln/>
        </p:spPr>
        <p:txBody>
          <a:bodyPr/>
          <a:lstStyle/>
          <a:p>
            <a:pPr marL="342900" indent="-342900"/>
            <a:r>
              <a:rPr lang="en-US" altLang="en-US" sz="3200"/>
              <a:t> </a:t>
            </a:r>
          </a:p>
        </p:txBody>
      </p:sp>
      <p:sp>
        <p:nvSpPr>
          <p:cNvPr id="23555" name="Rectangle 3">
            <a:extLst>
              <a:ext uri="{FF2B5EF4-FFF2-40B4-BE49-F238E27FC236}">
                <a16:creationId xmlns:a16="http://schemas.microsoft.com/office/drawing/2014/main" id="{FAE07F72-DDF7-42B6-8616-E45F7875E4A9}"/>
              </a:ext>
            </a:extLst>
          </p:cNvPr>
          <p:cNvSpPr>
            <a:spLocks noChangeArrowheads="1"/>
          </p:cNvSpPr>
          <p:nvPr/>
        </p:nvSpPr>
        <p:spPr bwMode="auto">
          <a:xfrm>
            <a:off x="2292350" y="2901950"/>
            <a:ext cx="15875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Finance Co. Ltd</a:t>
            </a:r>
          </a:p>
          <a:p>
            <a:pPr algn="ctr">
              <a:lnSpc>
                <a:spcPct val="100000"/>
              </a:lnSpc>
              <a:spcBef>
                <a:spcPct val="0"/>
              </a:spcBef>
              <a:buFont typeface="Monotype Sorts" pitchFamily="2" charset="2"/>
              <a:buNone/>
            </a:pPr>
            <a:r>
              <a:rPr lang="en-US" altLang="en-US" sz="1600">
                <a:latin typeface="Times New Roman" panose="02020603050405020304" pitchFamily="18" charset="0"/>
              </a:rPr>
              <a:t>(Seller)</a:t>
            </a:r>
          </a:p>
        </p:txBody>
      </p:sp>
      <p:sp>
        <p:nvSpPr>
          <p:cNvPr id="23556" name="Rectangle 4">
            <a:extLst>
              <a:ext uri="{FF2B5EF4-FFF2-40B4-BE49-F238E27FC236}">
                <a16:creationId xmlns:a16="http://schemas.microsoft.com/office/drawing/2014/main" id="{C889C4F3-80A5-4782-B57D-B42048707F00}"/>
              </a:ext>
            </a:extLst>
          </p:cNvPr>
          <p:cNvSpPr>
            <a:spLocks noChangeArrowheads="1"/>
          </p:cNvSpPr>
          <p:nvPr/>
        </p:nvSpPr>
        <p:spPr bwMode="auto">
          <a:xfrm>
            <a:off x="4959350" y="2901950"/>
            <a:ext cx="21971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FCL 1997-A</a:t>
            </a:r>
          </a:p>
          <a:p>
            <a:pPr algn="ctr">
              <a:lnSpc>
                <a:spcPct val="100000"/>
              </a:lnSpc>
              <a:spcBef>
                <a:spcPct val="0"/>
              </a:spcBef>
              <a:buFont typeface="Monotype Sorts" pitchFamily="2" charset="2"/>
              <a:buNone/>
            </a:pPr>
            <a:r>
              <a:rPr lang="en-US" altLang="en-US" sz="1600">
                <a:latin typeface="Times New Roman" panose="02020603050405020304" pitchFamily="18" charset="0"/>
              </a:rPr>
              <a:t>(Special Purpose Co.)</a:t>
            </a:r>
          </a:p>
        </p:txBody>
      </p:sp>
      <p:sp>
        <p:nvSpPr>
          <p:cNvPr id="23557" name="Rectangle 5">
            <a:extLst>
              <a:ext uri="{FF2B5EF4-FFF2-40B4-BE49-F238E27FC236}">
                <a16:creationId xmlns:a16="http://schemas.microsoft.com/office/drawing/2014/main" id="{59CE6DF3-ABF1-44D1-AB3B-71AB8A613BF6}"/>
              </a:ext>
            </a:extLst>
          </p:cNvPr>
          <p:cNvSpPr>
            <a:spLocks noChangeArrowheads="1"/>
          </p:cNvSpPr>
          <p:nvPr/>
        </p:nvSpPr>
        <p:spPr bwMode="auto">
          <a:xfrm>
            <a:off x="8159750" y="2901950"/>
            <a:ext cx="18161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Investors</a:t>
            </a:r>
          </a:p>
        </p:txBody>
      </p:sp>
      <p:sp>
        <p:nvSpPr>
          <p:cNvPr id="23558" name="AutoShape 6" descr="Dotted diamond">
            <a:extLst>
              <a:ext uri="{FF2B5EF4-FFF2-40B4-BE49-F238E27FC236}">
                <a16:creationId xmlns:a16="http://schemas.microsoft.com/office/drawing/2014/main" id="{C9259AE6-C495-4318-AD21-4C7AA798541A}"/>
              </a:ext>
            </a:extLst>
          </p:cNvPr>
          <p:cNvSpPr>
            <a:spLocks noChangeArrowheads="1"/>
          </p:cNvSpPr>
          <p:nvPr/>
        </p:nvSpPr>
        <p:spPr bwMode="auto">
          <a:xfrm>
            <a:off x="8159750" y="4121150"/>
            <a:ext cx="1816100" cy="901700"/>
          </a:xfrm>
          <a:prstGeom prst="roundRect">
            <a:avLst>
              <a:gd name="adj" fmla="val 12495"/>
            </a:avLst>
          </a:prstGeom>
          <a:pattFill prst="dotDmnd">
            <a:fgClr>
              <a:schemeClr val="bg2"/>
            </a:fgClr>
            <a:bgClr>
              <a:schemeClr val="bg1"/>
            </a:bgClr>
          </a:patt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Financial Guarantee</a:t>
            </a:r>
          </a:p>
          <a:p>
            <a:pPr algn="ctr">
              <a:lnSpc>
                <a:spcPct val="100000"/>
              </a:lnSpc>
              <a:spcBef>
                <a:spcPct val="0"/>
              </a:spcBef>
              <a:buFont typeface="Monotype Sorts" pitchFamily="2" charset="2"/>
              <a:buNone/>
            </a:pPr>
            <a:r>
              <a:rPr lang="en-US" altLang="en-US" sz="1600">
                <a:latin typeface="Times New Roman" panose="02020603050405020304" pitchFamily="18" charset="0"/>
              </a:rPr>
              <a:t>Provider</a:t>
            </a:r>
          </a:p>
          <a:p>
            <a:pPr algn="ctr">
              <a:lnSpc>
                <a:spcPct val="100000"/>
              </a:lnSpc>
              <a:spcBef>
                <a:spcPct val="0"/>
              </a:spcBef>
              <a:buFont typeface="Monotype Sorts" pitchFamily="2" charset="2"/>
              <a:buNone/>
            </a:pPr>
            <a:r>
              <a:rPr lang="en-US" altLang="en-US" sz="1600">
                <a:latin typeface="Times New Roman" panose="02020603050405020304" pitchFamily="18" charset="0"/>
              </a:rPr>
              <a:t>(if required)</a:t>
            </a:r>
          </a:p>
        </p:txBody>
      </p:sp>
      <p:sp>
        <p:nvSpPr>
          <p:cNvPr id="23559" name="Freeform 7">
            <a:extLst>
              <a:ext uri="{FF2B5EF4-FFF2-40B4-BE49-F238E27FC236}">
                <a16:creationId xmlns:a16="http://schemas.microsoft.com/office/drawing/2014/main" id="{C8B7A390-7D23-4B5C-8D48-0618FE705C3B}"/>
              </a:ext>
            </a:extLst>
          </p:cNvPr>
          <p:cNvSpPr>
            <a:spLocks/>
          </p:cNvSpPr>
          <p:nvPr/>
        </p:nvSpPr>
        <p:spPr bwMode="auto">
          <a:xfrm>
            <a:off x="3581400" y="2667000"/>
            <a:ext cx="1677988" cy="230188"/>
          </a:xfrm>
          <a:custGeom>
            <a:avLst/>
            <a:gdLst>
              <a:gd name="T0" fmla="*/ 0 w 1057"/>
              <a:gd name="T1" fmla="*/ 144 h 145"/>
              <a:gd name="T2" fmla="*/ 0 w 1057"/>
              <a:gd name="T3" fmla="*/ 0 h 145"/>
              <a:gd name="T4" fmla="*/ 1056 w 1057"/>
              <a:gd name="T5" fmla="*/ 0 h 145"/>
              <a:gd name="T6" fmla="*/ 1056 w 1057"/>
              <a:gd name="T7" fmla="*/ 144 h 145"/>
            </a:gdLst>
            <a:ahLst/>
            <a:cxnLst>
              <a:cxn ang="0">
                <a:pos x="T0" y="T1"/>
              </a:cxn>
              <a:cxn ang="0">
                <a:pos x="T2" y="T3"/>
              </a:cxn>
              <a:cxn ang="0">
                <a:pos x="T4" y="T5"/>
              </a:cxn>
              <a:cxn ang="0">
                <a:pos x="T6" y="T7"/>
              </a:cxn>
            </a:cxnLst>
            <a:rect l="0" t="0" r="r" b="b"/>
            <a:pathLst>
              <a:path w="1057" h="145">
                <a:moveTo>
                  <a:pt x="0" y="144"/>
                </a:moveTo>
                <a:lnTo>
                  <a:pt x="0" y="0"/>
                </a:lnTo>
                <a:lnTo>
                  <a:pt x="1056" y="0"/>
                </a:lnTo>
                <a:lnTo>
                  <a:pt x="1056" y="144"/>
                </a:lnTo>
              </a:path>
            </a:pathLst>
          </a:custGeom>
          <a:noFill/>
          <a:ln w="12700" cap="rnd" cmpd="sng">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0" name="Line 8">
            <a:extLst>
              <a:ext uri="{FF2B5EF4-FFF2-40B4-BE49-F238E27FC236}">
                <a16:creationId xmlns:a16="http://schemas.microsoft.com/office/drawing/2014/main" id="{F209E280-06CD-4622-BFEC-279A30332ED7}"/>
              </a:ext>
            </a:extLst>
          </p:cNvPr>
          <p:cNvSpPr>
            <a:spLocks noChangeShapeType="1"/>
          </p:cNvSpPr>
          <p:nvPr/>
        </p:nvSpPr>
        <p:spPr bwMode="auto">
          <a:xfrm>
            <a:off x="3892550" y="3200400"/>
            <a:ext cx="1054100" cy="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1" name="Line 9">
            <a:extLst>
              <a:ext uri="{FF2B5EF4-FFF2-40B4-BE49-F238E27FC236}">
                <a16:creationId xmlns:a16="http://schemas.microsoft.com/office/drawing/2014/main" id="{48012D1C-3893-4B5B-8B7B-4B62E61BF4F9}"/>
              </a:ext>
            </a:extLst>
          </p:cNvPr>
          <p:cNvSpPr>
            <a:spLocks noChangeShapeType="1"/>
          </p:cNvSpPr>
          <p:nvPr/>
        </p:nvSpPr>
        <p:spPr bwMode="auto">
          <a:xfrm>
            <a:off x="3892550" y="3429000"/>
            <a:ext cx="1054100" cy="0"/>
          </a:xfrm>
          <a:prstGeom prst="line">
            <a:avLst/>
          </a:prstGeom>
          <a:noFill/>
          <a:ln w="12700">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2" name="Line 10">
            <a:extLst>
              <a:ext uri="{FF2B5EF4-FFF2-40B4-BE49-F238E27FC236}">
                <a16:creationId xmlns:a16="http://schemas.microsoft.com/office/drawing/2014/main" id="{A2CB60A8-8E7D-45E2-93DD-A35CD0EF6975}"/>
              </a:ext>
            </a:extLst>
          </p:cNvPr>
          <p:cNvSpPr>
            <a:spLocks noChangeShapeType="1"/>
          </p:cNvSpPr>
          <p:nvPr/>
        </p:nvSpPr>
        <p:spPr bwMode="auto">
          <a:xfrm>
            <a:off x="7169150" y="3200400"/>
            <a:ext cx="977900" cy="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3" name="Line 11">
            <a:extLst>
              <a:ext uri="{FF2B5EF4-FFF2-40B4-BE49-F238E27FC236}">
                <a16:creationId xmlns:a16="http://schemas.microsoft.com/office/drawing/2014/main" id="{E0AEF49D-9EF5-4893-B7C4-3BCEFC6A71FE}"/>
              </a:ext>
            </a:extLst>
          </p:cNvPr>
          <p:cNvSpPr>
            <a:spLocks noChangeShapeType="1"/>
          </p:cNvSpPr>
          <p:nvPr/>
        </p:nvSpPr>
        <p:spPr bwMode="auto">
          <a:xfrm>
            <a:off x="7169150" y="3429000"/>
            <a:ext cx="977900" cy="0"/>
          </a:xfrm>
          <a:prstGeom prst="line">
            <a:avLst/>
          </a:prstGeom>
          <a:noFill/>
          <a:ln w="12700">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4" name="Freeform 12">
            <a:extLst>
              <a:ext uri="{FF2B5EF4-FFF2-40B4-BE49-F238E27FC236}">
                <a16:creationId xmlns:a16="http://schemas.microsoft.com/office/drawing/2014/main" id="{D445762E-1996-4FF6-A04B-DA4CD4445BC7}"/>
              </a:ext>
            </a:extLst>
          </p:cNvPr>
          <p:cNvSpPr>
            <a:spLocks/>
          </p:cNvSpPr>
          <p:nvPr/>
        </p:nvSpPr>
        <p:spPr bwMode="auto">
          <a:xfrm>
            <a:off x="6400800" y="3657600"/>
            <a:ext cx="1754188" cy="915988"/>
          </a:xfrm>
          <a:custGeom>
            <a:avLst/>
            <a:gdLst>
              <a:gd name="T0" fmla="*/ 1104 w 1105"/>
              <a:gd name="T1" fmla="*/ 576 h 577"/>
              <a:gd name="T2" fmla="*/ 0 w 1105"/>
              <a:gd name="T3" fmla="*/ 576 h 577"/>
              <a:gd name="T4" fmla="*/ 0 w 1105"/>
              <a:gd name="T5" fmla="*/ 0 h 577"/>
            </a:gdLst>
            <a:ahLst/>
            <a:cxnLst>
              <a:cxn ang="0">
                <a:pos x="T0" y="T1"/>
              </a:cxn>
              <a:cxn ang="0">
                <a:pos x="T2" y="T3"/>
              </a:cxn>
              <a:cxn ang="0">
                <a:pos x="T4" y="T5"/>
              </a:cxn>
            </a:cxnLst>
            <a:rect l="0" t="0" r="r" b="b"/>
            <a:pathLst>
              <a:path w="1105" h="577">
                <a:moveTo>
                  <a:pt x="1104" y="576"/>
                </a:moveTo>
                <a:lnTo>
                  <a:pt x="0" y="576"/>
                </a:lnTo>
                <a:lnTo>
                  <a:pt x="0" y="0"/>
                </a:lnTo>
              </a:path>
            </a:pathLst>
          </a:custGeom>
          <a:noFill/>
          <a:ln w="12700" cap="rnd" cmpd="sng">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5" name="Rectangle 13">
            <a:extLst>
              <a:ext uri="{FF2B5EF4-FFF2-40B4-BE49-F238E27FC236}">
                <a16:creationId xmlns:a16="http://schemas.microsoft.com/office/drawing/2014/main" id="{436A7FD5-6BA3-454B-A44E-785ABA63340A}"/>
              </a:ext>
            </a:extLst>
          </p:cNvPr>
          <p:cNvSpPr>
            <a:spLocks noChangeArrowheads="1"/>
          </p:cNvSpPr>
          <p:nvPr/>
        </p:nvSpPr>
        <p:spPr bwMode="auto">
          <a:xfrm>
            <a:off x="3719514" y="2409825"/>
            <a:ext cx="1490345"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Servicing Agreement</a:t>
            </a:r>
          </a:p>
        </p:txBody>
      </p:sp>
      <p:sp>
        <p:nvSpPr>
          <p:cNvPr id="23566" name="Rectangle 14">
            <a:extLst>
              <a:ext uri="{FF2B5EF4-FFF2-40B4-BE49-F238E27FC236}">
                <a16:creationId xmlns:a16="http://schemas.microsoft.com/office/drawing/2014/main" id="{756B6614-5A01-4365-8721-B5D6C72ACF32}"/>
              </a:ext>
            </a:extLst>
          </p:cNvPr>
          <p:cNvSpPr>
            <a:spLocks noChangeArrowheads="1"/>
          </p:cNvSpPr>
          <p:nvPr/>
        </p:nvSpPr>
        <p:spPr bwMode="auto">
          <a:xfrm>
            <a:off x="4100513" y="2943225"/>
            <a:ext cx="73898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Proceeds</a:t>
            </a:r>
          </a:p>
        </p:txBody>
      </p:sp>
      <p:sp>
        <p:nvSpPr>
          <p:cNvPr id="23567" name="Rectangle 15">
            <a:extLst>
              <a:ext uri="{FF2B5EF4-FFF2-40B4-BE49-F238E27FC236}">
                <a16:creationId xmlns:a16="http://schemas.microsoft.com/office/drawing/2014/main" id="{4DBEF74A-F84C-440F-8147-C560C19F5095}"/>
              </a:ext>
            </a:extLst>
          </p:cNvPr>
          <p:cNvSpPr>
            <a:spLocks noChangeArrowheads="1"/>
          </p:cNvSpPr>
          <p:nvPr/>
        </p:nvSpPr>
        <p:spPr bwMode="auto">
          <a:xfrm>
            <a:off x="3948114" y="3476625"/>
            <a:ext cx="104631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Sale of Assets</a:t>
            </a:r>
          </a:p>
        </p:txBody>
      </p:sp>
      <p:sp>
        <p:nvSpPr>
          <p:cNvPr id="23568" name="Rectangle 16">
            <a:extLst>
              <a:ext uri="{FF2B5EF4-FFF2-40B4-BE49-F238E27FC236}">
                <a16:creationId xmlns:a16="http://schemas.microsoft.com/office/drawing/2014/main" id="{635A2CCD-1B97-473F-A39C-6CE4C57D1D91}"/>
              </a:ext>
            </a:extLst>
          </p:cNvPr>
          <p:cNvSpPr>
            <a:spLocks noChangeArrowheads="1"/>
          </p:cNvSpPr>
          <p:nvPr/>
        </p:nvSpPr>
        <p:spPr bwMode="auto">
          <a:xfrm>
            <a:off x="7300913" y="2943225"/>
            <a:ext cx="73898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Proceeds</a:t>
            </a:r>
          </a:p>
        </p:txBody>
      </p:sp>
      <p:sp>
        <p:nvSpPr>
          <p:cNvPr id="23569" name="Rectangle 17">
            <a:extLst>
              <a:ext uri="{FF2B5EF4-FFF2-40B4-BE49-F238E27FC236}">
                <a16:creationId xmlns:a16="http://schemas.microsoft.com/office/drawing/2014/main" id="{03E1C524-F63D-45F6-B50B-A2C6450A54F4}"/>
              </a:ext>
            </a:extLst>
          </p:cNvPr>
          <p:cNvSpPr>
            <a:spLocks noChangeArrowheads="1"/>
          </p:cNvSpPr>
          <p:nvPr/>
        </p:nvSpPr>
        <p:spPr bwMode="auto">
          <a:xfrm>
            <a:off x="7141903" y="3476625"/>
            <a:ext cx="1038747"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ct val="100000"/>
              </a:lnSpc>
              <a:spcBef>
                <a:spcPct val="0"/>
              </a:spcBef>
              <a:buFont typeface="Monotype Sorts" pitchFamily="2" charset="2"/>
              <a:buNone/>
            </a:pPr>
            <a:r>
              <a:rPr lang="en-US" altLang="en-US" sz="1200">
                <a:latin typeface="Times New Roman" panose="02020603050405020304" pitchFamily="18" charset="0"/>
              </a:rPr>
              <a:t>Asset-Backed</a:t>
            </a:r>
          </a:p>
          <a:p>
            <a:pPr algn="ctr">
              <a:lnSpc>
                <a:spcPct val="100000"/>
              </a:lnSpc>
              <a:spcBef>
                <a:spcPct val="0"/>
              </a:spcBef>
              <a:buFont typeface="Monotype Sorts" pitchFamily="2" charset="2"/>
              <a:buNone/>
            </a:pPr>
            <a:r>
              <a:rPr lang="en-US" altLang="en-US" sz="1200">
                <a:latin typeface="Times New Roman" panose="02020603050405020304" pitchFamily="18" charset="0"/>
              </a:rPr>
              <a:t>Securities</a:t>
            </a:r>
          </a:p>
        </p:txBody>
      </p:sp>
      <p:sp>
        <p:nvSpPr>
          <p:cNvPr id="23570" name="Rectangle 18">
            <a:extLst>
              <a:ext uri="{FF2B5EF4-FFF2-40B4-BE49-F238E27FC236}">
                <a16:creationId xmlns:a16="http://schemas.microsoft.com/office/drawing/2014/main" id="{4F362DC7-7409-4526-AF31-B32FA98D793A}"/>
              </a:ext>
            </a:extLst>
          </p:cNvPr>
          <p:cNvSpPr>
            <a:spLocks noChangeArrowheads="1"/>
          </p:cNvSpPr>
          <p:nvPr/>
        </p:nvSpPr>
        <p:spPr bwMode="auto">
          <a:xfrm>
            <a:off x="6914124" y="4619625"/>
            <a:ext cx="86882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ct val="100000"/>
              </a:lnSpc>
              <a:spcBef>
                <a:spcPct val="0"/>
              </a:spcBef>
              <a:buFont typeface="Monotype Sorts" pitchFamily="2" charset="2"/>
              <a:buNone/>
            </a:pPr>
            <a:r>
              <a:rPr lang="en-US" altLang="en-US" sz="1200">
                <a:latin typeface="Times New Roman" panose="02020603050405020304" pitchFamily="18" charset="0"/>
              </a:rPr>
              <a:t>Guarantee</a:t>
            </a:r>
          </a:p>
          <a:p>
            <a:pPr algn="ctr">
              <a:lnSpc>
                <a:spcPct val="100000"/>
              </a:lnSpc>
              <a:spcBef>
                <a:spcPct val="0"/>
              </a:spcBef>
              <a:buFont typeface="Monotype Sorts" pitchFamily="2" charset="2"/>
              <a:buNone/>
            </a:pPr>
            <a:r>
              <a:rPr lang="en-US" altLang="en-US" sz="1200">
                <a:latin typeface="Times New Roman" panose="02020603050405020304" pitchFamily="18" charset="0"/>
              </a:rPr>
              <a:t>Agreement</a:t>
            </a:r>
          </a:p>
        </p:txBody>
      </p:sp>
      <p:sp>
        <p:nvSpPr>
          <p:cNvPr id="23571" name="AutoShape 19" descr="Dotted diamond">
            <a:extLst>
              <a:ext uri="{FF2B5EF4-FFF2-40B4-BE49-F238E27FC236}">
                <a16:creationId xmlns:a16="http://schemas.microsoft.com/office/drawing/2014/main" id="{E1A57B19-69AC-4AD9-BD82-D5933C2EDB8D}"/>
              </a:ext>
            </a:extLst>
          </p:cNvPr>
          <p:cNvSpPr>
            <a:spLocks noChangeArrowheads="1"/>
          </p:cNvSpPr>
          <p:nvPr/>
        </p:nvSpPr>
        <p:spPr bwMode="auto">
          <a:xfrm>
            <a:off x="5149850" y="1530350"/>
            <a:ext cx="1816100" cy="520700"/>
          </a:xfrm>
          <a:prstGeom prst="roundRect">
            <a:avLst>
              <a:gd name="adj" fmla="val 12495"/>
            </a:avLst>
          </a:prstGeom>
          <a:pattFill prst="dotDmnd">
            <a:fgClr>
              <a:schemeClr val="bg2"/>
            </a:fgClr>
            <a:bgClr>
              <a:schemeClr val="bg1"/>
            </a:bgClr>
          </a:patt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Rating Agency</a:t>
            </a:r>
          </a:p>
        </p:txBody>
      </p:sp>
      <p:sp>
        <p:nvSpPr>
          <p:cNvPr id="23572" name="Line 20">
            <a:extLst>
              <a:ext uri="{FF2B5EF4-FFF2-40B4-BE49-F238E27FC236}">
                <a16:creationId xmlns:a16="http://schemas.microsoft.com/office/drawing/2014/main" id="{81664BD7-251B-4582-B308-91409AA1673F}"/>
              </a:ext>
            </a:extLst>
          </p:cNvPr>
          <p:cNvSpPr>
            <a:spLocks noChangeShapeType="1"/>
          </p:cNvSpPr>
          <p:nvPr/>
        </p:nvSpPr>
        <p:spPr bwMode="auto">
          <a:xfrm>
            <a:off x="6019800" y="2063750"/>
            <a:ext cx="0" cy="825500"/>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73" name="Rectangle 21">
            <a:extLst>
              <a:ext uri="{FF2B5EF4-FFF2-40B4-BE49-F238E27FC236}">
                <a16:creationId xmlns:a16="http://schemas.microsoft.com/office/drawing/2014/main" id="{DB0405BB-91DD-4AAC-B81C-76F0DE7889A9}"/>
              </a:ext>
            </a:extLst>
          </p:cNvPr>
          <p:cNvSpPr>
            <a:spLocks noChangeArrowheads="1"/>
          </p:cNvSpPr>
          <p:nvPr/>
        </p:nvSpPr>
        <p:spPr bwMode="auto">
          <a:xfrm>
            <a:off x="6005513" y="2333625"/>
            <a:ext cx="87088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Top Rating</a:t>
            </a:r>
          </a:p>
        </p:txBody>
      </p:sp>
      <p:sp>
        <p:nvSpPr>
          <p:cNvPr id="23574" name="AutoShape 22" descr="Dotted diamond">
            <a:extLst>
              <a:ext uri="{FF2B5EF4-FFF2-40B4-BE49-F238E27FC236}">
                <a16:creationId xmlns:a16="http://schemas.microsoft.com/office/drawing/2014/main" id="{335C88FA-A91B-4BFB-B196-D67526FA9162}"/>
              </a:ext>
            </a:extLst>
          </p:cNvPr>
          <p:cNvSpPr>
            <a:spLocks noChangeArrowheads="1"/>
          </p:cNvSpPr>
          <p:nvPr/>
        </p:nvSpPr>
        <p:spPr bwMode="auto">
          <a:xfrm>
            <a:off x="2216150" y="4121150"/>
            <a:ext cx="1816100" cy="901700"/>
          </a:xfrm>
          <a:prstGeom prst="roundRect">
            <a:avLst>
              <a:gd name="adj" fmla="val 12495"/>
            </a:avLst>
          </a:prstGeom>
          <a:pattFill prst="dotDmnd">
            <a:fgClr>
              <a:schemeClr val="bg2"/>
            </a:fgClr>
            <a:bgClr>
              <a:schemeClr val="bg1"/>
            </a:bgClr>
          </a:patt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Trustee</a:t>
            </a:r>
          </a:p>
        </p:txBody>
      </p:sp>
      <p:sp>
        <p:nvSpPr>
          <p:cNvPr id="23575" name="Freeform 23">
            <a:extLst>
              <a:ext uri="{FF2B5EF4-FFF2-40B4-BE49-F238E27FC236}">
                <a16:creationId xmlns:a16="http://schemas.microsoft.com/office/drawing/2014/main" id="{84864351-DC7A-4992-8386-88EB09D4511E}"/>
              </a:ext>
            </a:extLst>
          </p:cNvPr>
          <p:cNvSpPr>
            <a:spLocks/>
          </p:cNvSpPr>
          <p:nvPr/>
        </p:nvSpPr>
        <p:spPr bwMode="auto">
          <a:xfrm>
            <a:off x="4038600" y="3657600"/>
            <a:ext cx="1754188" cy="915988"/>
          </a:xfrm>
          <a:custGeom>
            <a:avLst/>
            <a:gdLst>
              <a:gd name="T0" fmla="*/ 0 w 1105"/>
              <a:gd name="T1" fmla="*/ 576 h 577"/>
              <a:gd name="T2" fmla="*/ 1104 w 1105"/>
              <a:gd name="T3" fmla="*/ 576 h 577"/>
              <a:gd name="T4" fmla="*/ 1104 w 1105"/>
              <a:gd name="T5" fmla="*/ 0 h 577"/>
            </a:gdLst>
            <a:ahLst/>
            <a:cxnLst>
              <a:cxn ang="0">
                <a:pos x="T0" y="T1"/>
              </a:cxn>
              <a:cxn ang="0">
                <a:pos x="T2" y="T3"/>
              </a:cxn>
              <a:cxn ang="0">
                <a:pos x="T4" y="T5"/>
              </a:cxn>
            </a:cxnLst>
            <a:rect l="0" t="0" r="r" b="b"/>
            <a:pathLst>
              <a:path w="1105" h="577">
                <a:moveTo>
                  <a:pt x="0" y="576"/>
                </a:moveTo>
                <a:lnTo>
                  <a:pt x="1104" y="576"/>
                </a:lnTo>
                <a:lnTo>
                  <a:pt x="1104" y="0"/>
                </a:lnTo>
              </a:path>
            </a:pathLst>
          </a:custGeom>
          <a:noFill/>
          <a:ln w="12700" cap="rnd" cmpd="sng">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6" name="Rectangle 24">
            <a:extLst>
              <a:ext uri="{FF2B5EF4-FFF2-40B4-BE49-F238E27FC236}">
                <a16:creationId xmlns:a16="http://schemas.microsoft.com/office/drawing/2014/main" id="{47777F12-9A8E-43FD-926D-5A0E1D45C89F}"/>
              </a:ext>
            </a:extLst>
          </p:cNvPr>
          <p:cNvSpPr>
            <a:spLocks noChangeArrowheads="1"/>
          </p:cNvSpPr>
          <p:nvPr/>
        </p:nvSpPr>
        <p:spPr bwMode="auto">
          <a:xfrm>
            <a:off x="4551924" y="4619625"/>
            <a:ext cx="86882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ct val="100000"/>
              </a:lnSpc>
              <a:spcBef>
                <a:spcPct val="0"/>
              </a:spcBef>
              <a:buFont typeface="Monotype Sorts" pitchFamily="2" charset="2"/>
              <a:buNone/>
            </a:pPr>
            <a:r>
              <a:rPr lang="en-US" altLang="en-US" sz="1200">
                <a:latin typeface="Times New Roman" panose="02020603050405020304" pitchFamily="18" charset="0"/>
              </a:rPr>
              <a:t>Trust</a:t>
            </a:r>
          </a:p>
          <a:p>
            <a:pPr algn="ctr">
              <a:lnSpc>
                <a:spcPct val="100000"/>
              </a:lnSpc>
              <a:spcBef>
                <a:spcPct val="0"/>
              </a:spcBef>
              <a:buFont typeface="Monotype Sorts" pitchFamily="2" charset="2"/>
              <a:buNone/>
            </a:pPr>
            <a:r>
              <a:rPr lang="en-US" altLang="en-US" sz="1200">
                <a:latin typeface="Times New Roman" panose="02020603050405020304" pitchFamily="18" charset="0"/>
              </a:rPr>
              <a:t>Agreement</a:t>
            </a:r>
          </a:p>
        </p:txBody>
      </p:sp>
      <p:sp>
        <p:nvSpPr>
          <p:cNvPr id="23577" name="AutoShape 25">
            <a:extLst>
              <a:ext uri="{FF2B5EF4-FFF2-40B4-BE49-F238E27FC236}">
                <a16:creationId xmlns:a16="http://schemas.microsoft.com/office/drawing/2014/main" id="{26799797-3B1E-4FEF-9BAB-B8A0AF54D239}"/>
              </a:ext>
            </a:extLst>
          </p:cNvPr>
          <p:cNvSpPr>
            <a:spLocks noChangeArrowheads="1"/>
          </p:cNvSpPr>
          <p:nvPr/>
        </p:nvSpPr>
        <p:spPr bwMode="auto">
          <a:xfrm>
            <a:off x="2368550" y="1530350"/>
            <a:ext cx="1435100" cy="673100"/>
          </a:xfrm>
          <a:prstGeom prst="octagon">
            <a:avLst>
              <a:gd name="adj" fmla="val 29282"/>
            </a:avLst>
          </a:prstGeom>
          <a:solidFill>
            <a:srgbClr val="A2FFA3"/>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Finance Co.’s</a:t>
            </a:r>
          </a:p>
          <a:p>
            <a:pPr algn="ctr">
              <a:lnSpc>
                <a:spcPct val="100000"/>
              </a:lnSpc>
              <a:spcBef>
                <a:spcPct val="0"/>
              </a:spcBef>
              <a:buFont typeface="Monotype Sorts" pitchFamily="2" charset="2"/>
              <a:buNone/>
            </a:pPr>
            <a:r>
              <a:rPr lang="en-US" altLang="en-US" sz="1600">
                <a:latin typeface="Times New Roman" panose="02020603050405020304" pitchFamily="18" charset="0"/>
              </a:rPr>
              <a:t>Customers</a:t>
            </a:r>
          </a:p>
        </p:txBody>
      </p:sp>
      <p:sp>
        <p:nvSpPr>
          <p:cNvPr id="23578" name="Line 26">
            <a:extLst>
              <a:ext uri="{FF2B5EF4-FFF2-40B4-BE49-F238E27FC236}">
                <a16:creationId xmlns:a16="http://schemas.microsoft.com/office/drawing/2014/main" id="{F50D2FD5-EADF-41EB-88DF-558ABDBE15D9}"/>
              </a:ext>
            </a:extLst>
          </p:cNvPr>
          <p:cNvSpPr>
            <a:spLocks noChangeShapeType="1"/>
          </p:cNvSpPr>
          <p:nvPr/>
        </p:nvSpPr>
        <p:spPr bwMode="auto">
          <a:xfrm>
            <a:off x="3086100" y="2216150"/>
            <a:ext cx="0" cy="67310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79" name="Rectangle 27">
            <a:extLst>
              <a:ext uri="{FF2B5EF4-FFF2-40B4-BE49-F238E27FC236}">
                <a16:creationId xmlns:a16="http://schemas.microsoft.com/office/drawing/2014/main" id="{370D713B-9F8C-4094-A753-6091E82DF4E6}"/>
              </a:ext>
            </a:extLst>
          </p:cNvPr>
          <p:cNvSpPr>
            <a:spLocks noChangeArrowheads="1"/>
          </p:cNvSpPr>
          <p:nvPr/>
        </p:nvSpPr>
        <p:spPr bwMode="auto">
          <a:xfrm>
            <a:off x="2028054" y="2333625"/>
            <a:ext cx="1064396"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a:lnSpc>
                <a:spcPct val="100000"/>
              </a:lnSpc>
              <a:spcBef>
                <a:spcPct val="0"/>
              </a:spcBef>
              <a:buFont typeface="Monotype Sorts" pitchFamily="2" charset="2"/>
              <a:buNone/>
            </a:pPr>
            <a:r>
              <a:rPr lang="en-US" altLang="en-US" sz="1200">
                <a:latin typeface="Times New Roman" panose="02020603050405020304" pitchFamily="18" charset="0"/>
              </a:rPr>
              <a:t>Hire-Purchase</a:t>
            </a:r>
          </a:p>
          <a:p>
            <a:pPr algn="r">
              <a:lnSpc>
                <a:spcPct val="100000"/>
              </a:lnSpc>
              <a:spcBef>
                <a:spcPct val="0"/>
              </a:spcBef>
              <a:buFont typeface="Monotype Sorts" pitchFamily="2" charset="2"/>
              <a:buNone/>
            </a:pPr>
            <a:r>
              <a:rPr lang="en-US" altLang="en-US" sz="1200">
                <a:latin typeface="Times New Roman" panose="02020603050405020304" pitchFamily="18" charset="0"/>
              </a:rPr>
              <a:t>Agreement</a:t>
            </a:r>
          </a:p>
        </p:txBody>
      </p:sp>
      <p:sp>
        <p:nvSpPr>
          <p:cNvPr id="23580" name="Rectangle 28">
            <a:extLst>
              <a:ext uri="{FF2B5EF4-FFF2-40B4-BE49-F238E27FC236}">
                <a16:creationId xmlns:a16="http://schemas.microsoft.com/office/drawing/2014/main" id="{AE1F9098-ED54-4974-85BA-95207A43D358}"/>
              </a:ext>
            </a:extLst>
          </p:cNvPr>
          <p:cNvSpPr>
            <a:spLocks noGrp="1" noChangeArrowheads="1"/>
          </p:cNvSpPr>
          <p:nvPr>
            <p:ph type="ctrTitle"/>
          </p:nvPr>
        </p:nvSpPr>
        <p:spPr>
          <a:xfrm>
            <a:off x="2209800" y="304800"/>
            <a:ext cx="7772400" cy="685800"/>
          </a:xfrm>
          <a:noFill/>
          <a:ln/>
        </p:spPr>
        <p:txBody>
          <a:bodyPr anchor="ctr"/>
          <a:lstStyle/>
          <a:p>
            <a:pPr algn="l"/>
            <a:r>
              <a:rPr lang="en-US" altLang="en-US" sz="3200"/>
              <a:t>Case Study: Initial Exchanges</a:t>
            </a:r>
          </a:p>
        </p:txBody>
      </p:sp>
    </p:spTree>
  </p:cSld>
  <p:clrMapOvr>
    <a:masterClrMapping/>
  </p:clrMapOvr>
  <p:transition>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C738D4F2-EE09-4FF7-87BF-39C9C663BAED}"/>
              </a:ext>
            </a:extLst>
          </p:cNvPr>
          <p:cNvSpPr>
            <a:spLocks noGrp="1" noChangeArrowheads="1"/>
          </p:cNvSpPr>
          <p:nvPr>
            <p:ph type="subTitle" idx="1"/>
          </p:nvPr>
        </p:nvSpPr>
        <p:spPr>
          <a:xfrm>
            <a:off x="2895600" y="4267200"/>
            <a:ext cx="6400800" cy="1752600"/>
          </a:xfrm>
          <a:noFill/>
          <a:ln/>
        </p:spPr>
        <p:txBody>
          <a:bodyPr/>
          <a:lstStyle/>
          <a:p>
            <a:pPr marL="342900" indent="-342900"/>
            <a:r>
              <a:rPr lang="en-US" altLang="en-US" sz="3200"/>
              <a:t> </a:t>
            </a:r>
          </a:p>
        </p:txBody>
      </p:sp>
      <p:sp>
        <p:nvSpPr>
          <p:cNvPr id="24579" name="Rectangle 3">
            <a:extLst>
              <a:ext uri="{FF2B5EF4-FFF2-40B4-BE49-F238E27FC236}">
                <a16:creationId xmlns:a16="http://schemas.microsoft.com/office/drawing/2014/main" id="{8B153D2D-76D1-4611-BCDD-1DFFE5AB0307}"/>
              </a:ext>
            </a:extLst>
          </p:cNvPr>
          <p:cNvSpPr>
            <a:spLocks noChangeArrowheads="1"/>
          </p:cNvSpPr>
          <p:nvPr/>
        </p:nvSpPr>
        <p:spPr bwMode="auto">
          <a:xfrm>
            <a:off x="2216150" y="2825750"/>
            <a:ext cx="15875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Finance Co. Ltd</a:t>
            </a:r>
          </a:p>
          <a:p>
            <a:pPr algn="ctr">
              <a:lnSpc>
                <a:spcPct val="100000"/>
              </a:lnSpc>
              <a:spcBef>
                <a:spcPct val="0"/>
              </a:spcBef>
              <a:buFont typeface="Monotype Sorts" pitchFamily="2" charset="2"/>
              <a:buNone/>
            </a:pPr>
            <a:r>
              <a:rPr lang="en-US" altLang="en-US" sz="1600">
                <a:latin typeface="Times New Roman" panose="02020603050405020304" pitchFamily="18" charset="0"/>
              </a:rPr>
              <a:t>(Seller)</a:t>
            </a:r>
          </a:p>
        </p:txBody>
      </p:sp>
      <p:sp>
        <p:nvSpPr>
          <p:cNvPr id="24580" name="Rectangle 4">
            <a:extLst>
              <a:ext uri="{FF2B5EF4-FFF2-40B4-BE49-F238E27FC236}">
                <a16:creationId xmlns:a16="http://schemas.microsoft.com/office/drawing/2014/main" id="{22192808-281D-4BCF-A556-40915455BB07}"/>
              </a:ext>
            </a:extLst>
          </p:cNvPr>
          <p:cNvSpPr>
            <a:spLocks noChangeArrowheads="1"/>
          </p:cNvSpPr>
          <p:nvPr/>
        </p:nvSpPr>
        <p:spPr bwMode="auto">
          <a:xfrm>
            <a:off x="4883150" y="2825750"/>
            <a:ext cx="21971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FCL 1997-A</a:t>
            </a:r>
          </a:p>
          <a:p>
            <a:pPr algn="ctr">
              <a:lnSpc>
                <a:spcPct val="100000"/>
              </a:lnSpc>
              <a:spcBef>
                <a:spcPct val="0"/>
              </a:spcBef>
              <a:buFont typeface="Monotype Sorts" pitchFamily="2" charset="2"/>
              <a:buNone/>
            </a:pPr>
            <a:r>
              <a:rPr lang="en-US" altLang="en-US" sz="1600">
                <a:latin typeface="Times New Roman" panose="02020603050405020304" pitchFamily="18" charset="0"/>
              </a:rPr>
              <a:t>(Special Purpose Co.)</a:t>
            </a:r>
          </a:p>
        </p:txBody>
      </p:sp>
      <p:sp>
        <p:nvSpPr>
          <p:cNvPr id="24581" name="Rectangle 5">
            <a:extLst>
              <a:ext uri="{FF2B5EF4-FFF2-40B4-BE49-F238E27FC236}">
                <a16:creationId xmlns:a16="http://schemas.microsoft.com/office/drawing/2014/main" id="{08FD0BE1-EA8F-488D-B715-1BDFB0953884}"/>
              </a:ext>
            </a:extLst>
          </p:cNvPr>
          <p:cNvSpPr>
            <a:spLocks noChangeArrowheads="1"/>
          </p:cNvSpPr>
          <p:nvPr/>
        </p:nvSpPr>
        <p:spPr bwMode="auto">
          <a:xfrm>
            <a:off x="8083550" y="2825750"/>
            <a:ext cx="18161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Investors</a:t>
            </a:r>
          </a:p>
        </p:txBody>
      </p:sp>
      <p:sp>
        <p:nvSpPr>
          <p:cNvPr id="24582" name="AutoShape 6" descr="Dotted diamond">
            <a:extLst>
              <a:ext uri="{FF2B5EF4-FFF2-40B4-BE49-F238E27FC236}">
                <a16:creationId xmlns:a16="http://schemas.microsoft.com/office/drawing/2014/main" id="{4AFE29DE-4E0A-4319-8B73-CAE9E0DAC544}"/>
              </a:ext>
            </a:extLst>
          </p:cNvPr>
          <p:cNvSpPr>
            <a:spLocks noChangeArrowheads="1"/>
          </p:cNvSpPr>
          <p:nvPr/>
        </p:nvSpPr>
        <p:spPr bwMode="auto">
          <a:xfrm>
            <a:off x="8083550" y="4044950"/>
            <a:ext cx="1816100" cy="901700"/>
          </a:xfrm>
          <a:prstGeom prst="roundRect">
            <a:avLst>
              <a:gd name="adj" fmla="val 12495"/>
            </a:avLst>
          </a:prstGeom>
          <a:pattFill prst="dotDmnd">
            <a:fgClr>
              <a:schemeClr val="bg2"/>
            </a:fgClr>
            <a:bgClr>
              <a:schemeClr val="bg1"/>
            </a:bgClr>
          </a:patt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Financial Guarantee</a:t>
            </a:r>
          </a:p>
          <a:p>
            <a:pPr algn="ctr">
              <a:lnSpc>
                <a:spcPct val="100000"/>
              </a:lnSpc>
              <a:spcBef>
                <a:spcPct val="0"/>
              </a:spcBef>
              <a:buFont typeface="Monotype Sorts" pitchFamily="2" charset="2"/>
              <a:buNone/>
            </a:pPr>
            <a:r>
              <a:rPr lang="en-US" altLang="en-US" sz="1600">
                <a:latin typeface="Times New Roman" panose="02020603050405020304" pitchFamily="18" charset="0"/>
              </a:rPr>
              <a:t>Provider</a:t>
            </a:r>
          </a:p>
        </p:txBody>
      </p:sp>
      <p:sp>
        <p:nvSpPr>
          <p:cNvPr id="24583" name="Line 7">
            <a:extLst>
              <a:ext uri="{FF2B5EF4-FFF2-40B4-BE49-F238E27FC236}">
                <a16:creationId xmlns:a16="http://schemas.microsoft.com/office/drawing/2014/main" id="{4F0DF447-6133-4384-AABE-FE585C081159}"/>
              </a:ext>
            </a:extLst>
          </p:cNvPr>
          <p:cNvSpPr>
            <a:spLocks noChangeShapeType="1"/>
          </p:cNvSpPr>
          <p:nvPr/>
        </p:nvSpPr>
        <p:spPr bwMode="auto">
          <a:xfrm>
            <a:off x="3816350" y="3276600"/>
            <a:ext cx="10541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4" name="Freeform 8">
            <a:extLst>
              <a:ext uri="{FF2B5EF4-FFF2-40B4-BE49-F238E27FC236}">
                <a16:creationId xmlns:a16="http://schemas.microsoft.com/office/drawing/2014/main" id="{1009F375-76B1-4E27-B8CE-38FB2048B7F3}"/>
              </a:ext>
            </a:extLst>
          </p:cNvPr>
          <p:cNvSpPr>
            <a:spLocks/>
          </p:cNvSpPr>
          <p:nvPr/>
        </p:nvSpPr>
        <p:spPr bwMode="auto">
          <a:xfrm>
            <a:off x="6324600" y="3581400"/>
            <a:ext cx="1754188" cy="915988"/>
          </a:xfrm>
          <a:custGeom>
            <a:avLst/>
            <a:gdLst>
              <a:gd name="T0" fmla="*/ 1104 w 1105"/>
              <a:gd name="T1" fmla="*/ 576 h 577"/>
              <a:gd name="T2" fmla="*/ 0 w 1105"/>
              <a:gd name="T3" fmla="*/ 576 h 577"/>
              <a:gd name="T4" fmla="*/ 0 w 1105"/>
              <a:gd name="T5" fmla="*/ 0 h 577"/>
            </a:gdLst>
            <a:ahLst/>
            <a:cxnLst>
              <a:cxn ang="0">
                <a:pos x="T0" y="T1"/>
              </a:cxn>
              <a:cxn ang="0">
                <a:pos x="T2" y="T3"/>
              </a:cxn>
              <a:cxn ang="0">
                <a:pos x="T4" y="T5"/>
              </a:cxn>
            </a:cxnLst>
            <a:rect l="0" t="0" r="r" b="b"/>
            <a:pathLst>
              <a:path w="1105" h="577">
                <a:moveTo>
                  <a:pt x="1104" y="576"/>
                </a:moveTo>
                <a:lnTo>
                  <a:pt x="0" y="576"/>
                </a:lnTo>
                <a:lnTo>
                  <a:pt x="0" y="0"/>
                </a:lnTo>
              </a:path>
            </a:pathLst>
          </a:custGeom>
          <a:noFill/>
          <a:ln w="12700" cap="rnd" cmpd="sng">
            <a:solidFill>
              <a:schemeClr val="tx1"/>
            </a:solidFill>
            <a:prstDash val="lgDash"/>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5" name="Rectangle 9">
            <a:extLst>
              <a:ext uri="{FF2B5EF4-FFF2-40B4-BE49-F238E27FC236}">
                <a16:creationId xmlns:a16="http://schemas.microsoft.com/office/drawing/2014/main" id="{9EE0796B-DDFD-4651-BBD9-E91E06E27503}"/>
              </a:ext>
            </a:extLst>
          </p:cNvPr>
          <p:cNvSpPr>
            <a:spLocks noChangeArrowheads="1"/>
          </p:cNvSpPr>
          <p:nvPr/>
        </p:nvSpPr>
        <p:spPr bwMode="auto">
          <a:xfrm>
            <a:off x="3784781" y="2790825"/>
            <a:ext cx="947376"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ct val="100000"/>
              </a:lnSpc>
              <a:spcBef>
                <a:spcPct val="0"/>
              </a:spcBef>
              <a:buFont typeface="Monotype Sorts" pitchFamily="2" charset="2"/>
              <a:buNone/>
            </a:pPr>
            <a:r>
              <a:rPr lang="en-US" altLang="en-US" sz="1200">
                <a:latin typeface="Times New Roman" panose="02020603050405020304" pitchFamily="18" charset="0"/>
              </a:rPr>
              <a:t>Monthly HP</a:t>
            </a:r>
          </a:p>
          <a:p>
            <a:pPr algn="ctr">
              <a:lnSpc>
                <a:spcPct val="100000"/>
              </a:lnSpc>
              <a:spcBef>
                <a:spcPct val="0"/>
              </a:spcBef>
              <a:buFont typeface="Monotype Sorts" pitchFamily="2" charset="2"/>
              <a:buNone/>
            </a:pPr>
            <a:r>
              <a:rPr lang="en-US" altLang="en-US" sz="1200">
                <a:latin typeface="Times New Roman" panose="02020603050405020304" pitchFamily="18" charset="0"/>
              </a:rPr>
              <a:t>Payments</a:t>
            </a:r>
          </a:p>
        </p:txBody>
      </p:sp>
      <p:sp>
        <p:nvSpPr>
          <p:cNvPr id="24586" name="Rectangle 10">
            <a:extLst>
              <a:ext uri="{FF2B5EF4-FFF2-40B4-BE49-F238E27FC236}">
                <a16:creationId xmlns:a16="http://schemas.microsoft.com/office/drawing/2014/main" id="{1040B5F5-181D-4D40-969B-826E8DA2AEE9}"/>
              </a:ext>
            </a:extLst>
          </p:cNvPr>
          <p:cNvSpPr>
            <a:spLocks noChangeArrowheads="1"/>
          </p:cNvSpPr>
          <p:nvPr/>
        </p:nvSpPr>
        <p:spPr bwMode="auto">
          <a:xfrm>
            <a:off x="6688837" y="4543425"/>
            <a:ext cx="1168591"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ct val="100000"/>
              </a:lnSpc>
              <a:spcBef>
                <a:spcPct val="0"/>
              </a:spcBef>
              <a:buFont typeface="Monotype Sorts" pitchFamily="2" charset="2"/>
              <a:buNone/>
            </a:pPr>
            <a:r>
              <a:rPr lang="en-US" altLang="en-US" sz="1200">
                <a:latin typeface="Times New Roman" panose="02020603050405020304" pitchFamily="18" charset="0"/>
              </a:rPr>
              <a:t>Guarantee</a:t>
            </a:r>
          </a:p>
          <a:p>
            <a:pPr algn="ctr">
              <a:lnSpc>
                <a:spcPct val="100000"/>
              </a:lnSpc>
              <a:spcBef>
                <a:spcPct val="0"/>
              </a:spcBef>
              <a:buFont typeface="Monotype Sorts" pitchFamily="2" charset="2"/>
              <a:buNone/>
            </a:pPr>
            <a:r>
              <a:rPr lang="en-US" altLang="en-US" sz="1200">
                <a:latin typeface="Times New Roman" panose="02020603050405020304" pitchFamily="18" charset="0"/>
              </a:rPr>
              <a:t>Responsibilities</a:t>
            </a:r>
          </a:p>
        </p:txBody>
      </p:sp>
      <p:sp>
        <p:nvSpPr>
          <p:cNvPr id="24587" name="AutoShape 11" descr="Dotted diamond">
            <a:extLst>
              <a:ext uri="{FF2B5EF4-FFF2-40B4-BE49-F238E27FC236}">
                <a16:creationId xmlns:a16="http://schemas.microsoft.com/office/drawing/2014/main" id="{EF18E903-5012-493F-9DDC-752D5F7A9713}"/>
              </a:ext>
            </a:extLst>
          </p:cNvPr>
          <p:cNvSpPr>
            <a:spLocks noChangeArrowheads="1"/>
          </p:cNvSpPr>
          <p:nvPr/>
        </p:nvSpPr>
        <p:spPr bwMode="auto">
          <a:xfrm>
            <a:off x="2139950" y="4044950"/>
            <a:ext cx="1816100" cy="901700"/>
          </a:xfrm>
          <a:prstGeom prst="roundRect">
            <a:avLst>
              <a:gd name="adj" fmla="val 12495"/>
            </a:avLst>
          </a:prstGeom>
          <a:pattFill prst="dotDmnd">
            <a:fgClr>
              <a:schemeClr val="bg2"/>
            </a:fgClr>
            <a:bgClr>
              <a:schemeClr val="bg1"/>
            </a:bgClr>
          </a:patt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Trustee</a:t>
            </a:r>
          </a:p>
        </p:txBody>
      </p:sp>
      <p:sp>
        <p:nvSpPr>
          <p:cNvPr id="24588" name="Freeform 12">
            <a:extLst>
              <a:ext uri="{FF2B5EF4-FFF2-40B4-BE49-F238E27FC236}">
                <a16:creationId xmlns:a16="http://schemas.microsoft.com/office/drawing/2014/main" id="{693D8506-CCF1-46C9-BFE3-43B357BABEF4}"/>
              </a:ext>
            </a:extLst>
          </p:cNvPr>
          <p:cNvSpPr>
            <a:spLocks/>
          </p:cNvSpPr>
          <p:nvPr/>
        </p:nvSpPr>
        <p:spPr bwMode="auto">
          <a:xfrm>
            <a:off x="3962400" y="3581400"/>
            <a:ext cx="1754188" cy="915988"/>
          </a:xfrm>
          <a:custGeom>
            <a:avLst/>
            <a:gdLst>
              <a:gd name="T0" fmla="*/ 0 w 1105"/>
              <a:gd name="T1" fmla="*/ 576 h 577"/>
              <a:gd name="T2" fmla="*/ 1104 w 1105"/>
              <a:gd name="T3" fmla="*/ 576 h 577"/>
              <a:gd name="T4" fmla="*/ 1104 w 1105"/>
              <a:gd name="T5" fmla="*/ 0 h 577"/>
            </a:gdLst>
            <a:ahLst/>
            <a:cxnLst>
              <a:cxn ang="0">
                <a:pos x="T0" y="T1"/>
              </a:cxn>
              <a:cxn ang="0">
                <a:pos x="T2" y="T3"/>
              </a:cxn>
              <a:cxn ang="0">
                <a:pos x="T4" y="T5"/>
              </a:cxn>
            </a:cxnLst>
            <a:rect l="0" t="0" r="r" b="b"/>
            <a:pathLst>
              <a:path w="1105" h="577">
                <a:moveTo>
                  <a:pt x="0" y="576"/>
                </a:moveTo>
                <a:lnTo>
                  <a:pt x="1104" y="576"/>
                </a:lnTo>
                <a:lnTo>
                  <a:pt x="1104" y="0"/>
                </a:lnTo>
              </a:path>
            </a:pathLst>
          </a:custGeom>
          <a:noFill/>
          <a:ln w="12700" cap="rnd" cmpd="sng">
            <a:solidFill>
              <a:schemeClr val="tx1"/>
            </a:solidFill>
            <a:prstDash val="lgDash"/>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9" name="Rectangle 13">
            <a:extLst>
              <a:ext uri="{FF2B5EF4-FFF2-40B4-BE49-F238E27FC236}">
                <a16:creationId xmlns:a16="http://schemas.microsoft.com/office/drawing/2014/main" id="{9756349B-2C6B-48E6-A0F9-70A454EAEA32}"/>
              </a:ext>
            </a:extLst>
          </p:cNvPr>
          <p:cNvSpPr>
            <a:spLocks noChangeArrowheads="1"/>
          </p:cNvSpPr>
          <p:nvPr/>
        </p:nvSpPr>
        <p:spPr bwMode="auto">
          <a:xfrm>
            <a:off x="4326637" y="4543425"/>
            <a:ext cx="1168591"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ct val="100000"/>
              </a:lnSpc>
              <a:spcBef>
                <a:spcPct val="0"/>
              </a:spcBef>
              <a:buFont typeface="Monotype Sorts" pitchFamily="2" charset="2"/>
              <a:buNone/>
            </a:pPr>
            <a:r>
              <a:rPr lang="en-US" altLang="en-US" sz="1200">
                <a:latin typeface="Times New Roman" panose="02020603050405020304" pitchFamily="18" charset="0"/>
              </a:rPr>
              <a:t>Trustee</a:t>
            </a:r>
          </a:p>
          <a:p>
            <a:pPr algn="ctr">
              <a:lnSpc>
                <a:spcPct val="100000"/>
              </a:lnSpc>
              <a:spcBef>
                <a:spcPct val="0"/>
              </a:spcBef>
              <a:buFont typeface="Monotype Sorts" pitchFamily="2" charset="2"/>
              <a:buNone/>
            </a:pPr>
            <a:r>
              <a:rPr lang="en-US" altLang="en-US" sz="1200">
                <a:latin typeface="Times New Roman" panose="02020603050405020304" pitchFamily="18" charset="0"/>
              </a:rPr>
              <a:t>Responsibilities</a:t>
            </a:r>
          </a:p>
        </p:txBody>
      </p:sp>
      <p:sp>
        <p:nvSpPr>
          <p:cNvPr id="24590" name="Line 14">
            <a:extLst>
              <a:ext uri="{FF2B5EF4-FFF2-40B4-BE49-F238E27FC236}">
                <a16:creationId xmlns:a16="http://schemas.microsoft.com/office/drawing/2014/main" id="{562EA547-6FC4-4E64-A28C-42DFEB92B336}"/>
              </a:ext>
            </a:extLst>
          </p:cNvPr>
          <p:cNvSpPr>
            <a:spLocks noChangeShapeType="1"/>
          </p:cNvSpPr>
          <p:nvPr/>
        </p:nvSpPr>
        <p:spPr bwMode="auto">
          <a:xfrm>
            <a:off x="7092950" y="3276600"/>
            <a:ext cx="9779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1" name="Rectangle 15">
            <a:extLst>
              <a:ext uri="{FF2B5EF4-FFF2-40B4-BE49-F238E27FC236}">
                <a16:creationId xmlns:a16="http://schemas.microsoft.com/office/drawing/2014/main" id="{74B4F3CF-C955-4F03-B383-E5D26F07B6B9}"/>
              </a:ext>
            </a:extLst>
          </p:cNvPr>
          <p:cNvSpPr>
            <a:spLocks noChangeArrowheads="1"/>
          </p:cNvSpPr>
          <p:nvPr/>
        </p:nvSpPr>
        <p:spPr bwMode="auto">
          <a:xfrm>
            <a:off x="7014317" y="2790825"/>
            <a:ext cx="1041504"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ct val="100000"/>
              </a:lnSpc>
              <a:spcBef>
                <a:spcPct val="0"/>
              </a:spcBef>
              <a:buFont typeface="Monotype Sorts" pitchFamily="2" charset="2"/>
              <a:buNone/>
            </a:pPr>
            <a:r>
              <a:rPr lang="en-US" altLang="en-US" sz="1200">
                <a:latin typeface="Times New Roman" panose="02020603050405020304" pitchFamily="18" charset="0"/>
              </a:rPr>
              <a:t>Monthly ABS</a:t>
            </a:r>
          </a:p>
          <a:p>
            <a:pPr algn="ctr">
              <a:lnSpc>
                <a:spcPct val="100000"/>
              </a:lnSpc>
              <a:spcBef>
                <a:spcPct val="0"/>
              </a:spcBef>
              <a:buFont typeface="Monotype Sorts" pitchFamily="2" charset="2"/>
              <a:buNone/>
            </a:pPr>
            <a:r>
              <a:rPr lang="en-US" altLang="en-US" sz="1200">
                <a:latin typeface="Times New Roman" panose="02020603050405020304" pitchFamily="18" charset="0"/>
              </a:rPr>
              <a:t>Payments</a:t>
            </a:r>
          </a:p>
        </p:txBody>
      </p:sp>
      <p:sp>
        <p:nvSpPr>
          <p:cNvPr id="24592" name="Freeform 16">
            <a:extLst>
              <a:ext uri="{FF2B5EF4-FFF2-40B4-BE49-F238E27FC236}">
                <a16:creationId xmlns:a16="http://schemas.microsoft.com/office/drawing/2014/main" id="{6CDF4344-6A8F-400C-A66C-8A4855C34059}"/>
              </a:ext>
            </a:extLst>
          </p:cNvPr>
          <p:cNvSpPr>
            <a:spLocks/>
          </p:cNvSpPr>
          <p:nvPr/>
        </p:nvSpPr>
        <p:spPr bwMode="auto">
          <a:xfrm>
            <a:off x="3505200" y="2590800"/>
            <a:ext cx="1677988" cy="230188"/>
          </a:xfrm>
          <a:custGeom>
            <a:avLst/>
            <a:gdLst>
              <a:gd name="T0" fmla="*/ 0 w 1057"/>
              <a:gd name="T1" fmla="*/ 144 h 145"/>
              <a:gd name="T2" fmla="*/ 0 w 1057"/>
              <a:gd name="T3" fmla="*/ 0 h 145"/>
              <a:gd name="T4" fmla="*/ 1056 w 1057"/>
              <a:gd name="T5" fmla="*/ 0 h 145"/>
              <a:gd name="T6" fmla="*/ 1056 w 1057"/>
              <a:gd name="T7" fmla="*/ 144 h 145"/>
            </a:gdLst>
            <a:ahLst/>
            <a:cxnLst>
              <a:cxn ang="0">
                <a:pos x="T0" y="T1"/>
              </a:cxn>
              <a:cxn ang="0">
                <a:pos x="T2" y="T3"/>
              </a:cxn>
              <a:cxn ang="0">
                <a:pos x="T4" y="T5"/>
              </a:cxn>
              <a:cxn ang="0">
                <a:pos x="T6" y="T7"/>
              </a:cxn>
            </a:cxnLst>
            <a:rect l="0" t="0" r="r" b="b"/>
            <a:pathLst>
              <a:path w="1057" h="145">
                <a:moveTo>
                  <a:pt x="0" y="144"/>
                </a:moveTo>
                <a:lnTo>
                  <a:pt x="0" y="0"/>
                </a:lnTo>
                <a:lnTo>
                  <a:pt x="1056" y="0"/>
                </a:lnTo>
                <a:lnTo>
                  <a:pt x="1056" y="144"/>
                </a:lnTo>
              </a:path>
            </a:pathLst>
          </a:custGeom>
          <a:noFill/>
          <a:ln w="12700" cap="rnd" cmpd="sng">
            <a:solidFill>
              <a:schemeClr val="tx1"/>
            </a:solidFill>
            <a:prstDash val="lgDash"/>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3" name="Rectangle 17">
            <a:extLst>
              <a:ext uri="{FF2B5EF4-FFF2-40B4-BE49-F238E27FC236}">
                <a16:creationId xmlns:a16="http://schemas.microsoft.com/office/drawing/2014/main" id="{26EB05A7-7998-428B-B966-6AE04DEA55FB}"/>
              </a:ext>
            </a:extLst>
          </p:cNvPr>
          <p:cNvSpPr>
            <a:spLocks noChangeArrowheads="1"/>
          </p:cNvSpPr>
          <p:nvPr/>
        </p:nvSpPr>
        <p:spPr bwMode="auto">
          <a:xfrm>
            <a:off x="3795714" y="2333625"/>
            <a:ext cx="1133325"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Servicing  Fees</a:t>
            </a:r>
          </a:p>
        </p:txBody>
      </p:sp>
      <p:sp>
        <p:nvSpPr>
          <p:cNvPr id="24594" name="AutoShape 18">
            <a:extLst>
              <a:ext uri="{FF2B5EF4-FFF2-40B4-BE49-F238E27FC236}">
                <a16:creationId xmlns:a16="http://schemas.microsoft.com/office/drawing/2014/main" id="{0D9BCB5E-3B24-4717-8104-EAD2F389CA42}"/>
              </a:ext>
            </a:extLst>
          </p:cNvPr>
          <p:cNvSpPr>
            <a:spLocks noChangeArrowheads="1"/>
          </p:cNvSpPr>
          <p:nvPr/>
        </p:nvSpPr>
        <p:spPr bwMode="auto">
          <a:xfrm>
            <a:off x="2292350" y="1454150"/>
            <a:ext cx="1435100" cy="673100"/>
          </a:xfrm>
          <a:prstGeom prst="octagon">
            <a:avLst>
              <a:gd name="adj" fmla="val 29282"/>
            </a:avLst>
          </a:prstGeom>
          <a:solidFill>
            <a:srgbClr val="A2FFA3"/>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Finance Co.’s</a:t>
            </a:r>
          </a:p>
          <a:p>
            <a:pPr algn="ctr">
              <a:lnSpc>
                <a:spcPct val="100000"/>
              </a:lnSpc>
              <a:spcBef>
                <a:spcPct val="0"/>
              </a:spcBef>
              <a:buFont typeface="Monotype Sorts" pitchFamily="2" charset="2"/>
              <a:buNone/>
            </a:pPr>
            <a:r>
              <a:rPr lang="en-US" altLang="en-US" sz="1600">
                <a:latin typeface="Times New Roman" panose="02020603050405020304" pitchFamily="18" charset="0"/>
              </a:rPr>
              <a:t>Customers</a:t>
            </a:r>
          </a:p>
        </p:txBody>
      </p:sp>
      <p:sp>
        <p:nvSpPr>
          <p:cNvPr id="24595" name="Line 19">
            <a:extLst>
              <a:ext uri="{FF2B5EF4-FFF2-40B4-BE49-F238E27FC236}">
                <a16:creationId xmlns:a16="http://schemas.microsoft.com/office/drawing/2014/main" id="{74AE06E0-47F5-4F12-A05A-6BD575310CF9}"/>
              </a:ext>
            </a:extLst>
          </p:cNvPr>
          <p:cNvSpPr>
            <a:spLocks noChangeShapeType="1"/>
          </p:cNvSpPr>
          <p:nvPr/>
        </p:nvSpPr>
        <p:spPr bwMode="auto">
          <a:xfrm>
            <a:off x="3009900" y="2139950"/>
            <a:ext cx="0" cy="673100"/>
          </a:xfrm>
          <a:prstGeom prst="line">
            <a:avLst/>
          </a:prstGeom>
          <a:noFill/>
          <a:ln w="12700">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6" name="Rectangle 20">
            <a:extLst>
              <a:ext uri="{FF2B5EF4-FFF2-40B4-BE49-F238E27FC236}">
                <a16:creationId xmlns:a16="http://schemas.microsoft.com/office/drawing/2014/main" id="{F596B703-ACBC-44EE-A278-C5A7A738F2AE}"/>
              </a:ext>
            </a:extLst>
          </p:cNvPr>
          <p:cNvSpPr>
            <a:spLocks noChangeArrowheads="1"/>
          </p:cNvSpPr>
          <p:nvPr/>
        </p:nvSpPr>
        <p:spPr bwMode="auto">
          <a:xfrm>
            <a:off x="1951854" y="2257425"/>
            <a:ext cx="1064396"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a:lnSpc>
                <a:spcPct val="100000"/>
              </a:lnSpc>
              <a:spcBef>
                <a:spcPct val="0"/>
              </a:spcBef>
              <a:buFont typeface="Monotype Sorts" pitchFamily="2" charset="2"/>
              <a:buNone/>
            </a:pPr>
            <a:r>
              <a:rPr lang="en-US" altLang="en-US" sz="1200">
                <a:latin typeface="Times New Roman" panose="02020603050405020304" pitchFamily="18" charset="0"/>
              </a:rPr>
              <a:t>Hire-Purchase</a:t>
            </a:r>
          </a:p>
          <a:p>
            <a:pPr algn="r">
              <a:lnSpc>
                <a:spcPct val="100000"/>
              </a:lnSpc>
              <a:spcBef>
                <a:spcPct val="0"/>
              </a:spcBef>
              <a:buFont typeface="Monotype Sorts" pitchFamily="2" charset="2"/>
              <a:buNone/>
            </a:pPr>
            <a:r>
              <a:rPr lang="en-US" altLang="en-US" sz="1200">
                <a:latin typeface="Times New Roman" panose="02020603050405020304" pitchFamily="18" charset="0"/>
              </a:rPr>
              <a:t>Payments</a:t>
            </a:r>
          </a:p>
        </p:txBody>
      </p:sp>
      <p:sp>
        <p:nvSpPr>
          <p:cNvPr id="24597" name="Rectangle 21">
            <a:extLst>
              <a:ext uri="{FF2B5EF4-FFF2-40B4-BE49-F238E27FC236}">
                <a16:creationId xmlns:a16="http://schemas.microsoft.com/office/drawing/2014/main" id="{51EE9334-8368-4348-9926-6581033CE519}"/>
              </a:ext>
            </a:extLst>
          </p:cNvPr>
          <p:cNvSpPr>
            <a:spLocks noGrp="1" noChangeArrowheads="1"/>
          </p:cNvSpPr>
          <p:nvPr>
            <p:ph type="ctrTitle"/>
          </p:nvPr>
        </p:nvSpPr>
        <p:spPr>
          <a:xfrm>
            <a:off x="2209800" y="304800"/>
            <a:ext cx="7772400" cy="685800"/>
          </a:xfrm>
          <a:noFill/>
          <a:ln/>
        </p:spPr>
        <p:txBody>
          <a:bodyPr anchor="ctr"/>
          <a:lstStyle/>
          <a:p>
            <a:pPr algn="l"/>
            <a:r>
              <a:rPr lang="en-US" altLang="en-US" sz="3200"/>
              <a:t>Case Study: Ongoing Payments</a:t>
            </a:r>
          </a:p>
        </p:txBody>
      </p:sp>
    </p:spTree>
  </p:cSld>
  <p:clrMapOvr>
    <a:masterClrMapping/>
  </p:clrMapOvr>
  <p:transition>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72000190-7A74-41FA-B7DB-D62CF142598C}"/>
              </a:ext>
            </a:extLst>
          </p:cNvPr>
          <p:cNvSpPr>
            <a:spLocks noGrp="1" noChangeArrowheads="1"/>
          </p:cNvSpPr>
          <p:nvPr>
            <p:ph type="title"/>
          </p:nvPr>
        </p:nvSpPr>
        <p:spPr>
          <a:noFill/>
          <a:ln/>
        </p:spPr>
        <p:txBody>
          <a:bodyPr/>
          <a:lstStyle/>
          <a:p>
            <a:r>
              <a:rPr lang="en-US" altLang="en-US"/>
              <a:t>Getting a Rating: The Risks</a:t>
            </a:r>
          </a:p>
        </p:txBody>
      </p:sp>
      <p:sp>
        <p:nvSpPr>
          <p:cNvPr id="25603" name="Rectangle 3">
            <a:extLst>
              <a:ext uri="{FF2B5EF4-FFF2-40B4-BE49-F238E27FC236}">
                <a16:creationId xmlns:a16="http://schemas.microsoft.com/office/drawing/2014/main" id="{4DB7DF4F-37F0-4E77-8391-9D0E1CBD35E4}"/>
              </a:ext>
            </a:extLst>
          </p:cNvPr>
          <p:cNvSpPr>
            <a:spLocks noGrp="1" noChangeArrowheads="1"/>
          </p:cNvSpPr>
          <p:nvPr>
            <p:ph sz="quarter" idx="1"/>
          </p:nvPr>
        </p:nvSpPr>
        <p:spPr>
          <a:noFill/>
          <a:ln/>
        </p:spPr>
        <p:txBody>
          <a:bodyPr/>
          <a:lstStyle/>
          <a:p>
            <a:r>
              <a:rPr lang="en-US" altLang="en-US"/>
              <a:t>Credit risks</a:t>
            </a:r>
          </a:p>
          <a:p>
            <a:r>
              <a:rPr lang="en-US" altLang="en-US"/>
              <a:t>Liquidity risk</a:t>
            </a:r>
          </a:p>
          <a:p>
            <a:r>
              <a:rPr lang="en-US" altLang="en-US"/>
              <a:t>Servicer performance risk</a:t>
            </a:r>
          </a:p>
          <a:p>
            <a:r>
              <a:rPr lang="en-US" altLang="en-US"/>
              <a:t>Swap counterparty risk</a:t>
            </a:r>
          </a:p>
          <a:p>
            <a:r>
              <a:rPr lang="en-US" altLang="en-US"/>
              <a:t>Guarantor risk</a:t>
            </a:r>
          </a:p>
          <a:p>
            <a:r>
              <a:rPr lang="en-US" altLang="en-US"/>
              <a:t>Legal risks</a:t>
            </a:r>
          </a:p>
          <a:p>
            <a:r>
              <a:rPr lang="en-US" altLang="en-US"/>
              <a:t>Sovereign risk</a:t>
            </a:r>
          </a:p>
          <a:p>
            <a:r>
              <a:rPr lang="en-US" altLang="en-US"/>
              <a:t>Interest rate and currency risks</a:t>
            </a:r>
          </a:p>
          <a:p>
            <a:r>
              <a:rPr lang="en-US" altLang="en-US"/>
              <a:t>Prepayment risks</a:t>
            </a:r>
          </a:p>
        </p:txBody>
      </p:sp>
    </p:spTree>
  </p:cSld>
  <p:clrMapOvr>
    <a:masterClrMapping/>
  </p:clrMapOvr>
  <p:transition>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948E63-12DC-41CD-87B3-1D0AB06BA895}"/>
              </a:ext>
            </a:extLst>
          </p:cNvPr>
          <p:cNvSpPr>
            <a:spLocks noGrp="1"/>
          </p:cNvSpPr>
          <p:nvPr>
            <p:ph type="title"/>
          </p:nvPr>
        </p:nvSpPr>
        <p:spPr/>
        <p:txBody>
          <a:bodyPr/>
          <a:lstStyle/>
          <a:p>
            <a:r>
              <a:rPr lang="en-US" dirty="0"/>
              <a:t>Risk-Management Techniques in ABS</a:t>
            </a:r>
          </a:p>
        </p:txBody>
      </p:sp>
      <p:grpSp>
        <p:nvGrpSpPr>
          <p:cNvPr id="5" name="Group 4">
            <a:extLst>
              <a:ext uri="{FF2B5EF4-FFF2-40B4-BE49-F238E27FC236}">
                <a16:creationId xmlns:a16="http://schemas.microsoft.com/office/drawing/2014/main" id="{E5F13A75-F42F-41A3-9855-AE01DCEA0AE6}"/>
              </a:ext>
            </a:extLst>
          </p:cNvPr>
          <p:cNvGrpSpPr/>
          <p:nvPr/>
        </p:nvGrpSpPr>
        <p:grpSpPr>
          <a:xfrm>
            <a:off x="3137848" y="1787383"/>
            <a:ext cx="5480049" cy="4406900"/>
            <a:chOff x="3124201" y="1377950"/>
            <a:chExt cx="5480049" cy="4406900"/>
          </a:xfrm>
        </p:grpSpPr>
        <p:sp>
          <p:nvSpPr>
            <p:cNvPr id="6" name="Freeform 2">
              <a:extLst>
                <a:ext uri="{FF2B5EF4-FFF2-40B4-BE49-F238E27FC236}">
                  <a16:creationId xmlns:a16="http://schemas.microsoft.com/office/drawing/2014/main" id="{ABAD80A0-96D3-4ABA-A956-798EAC3E1542}"/>
                </a:ext>
              </a:extLst>
            </p:cNvPr>
            <p:cNvSpPr>
              <a:spLocks/>
            </p:cNvSpPr>
            <p:nvPr/>
          </p:nvSpPr>
          <p:spPr bwMode="auto">
            <a:xfrm>
              <a:off x="3451225" y="1943100"/>
              <a:ext cx="2152650" cy="1588"/>
            </a:xfrm>
            <a:custGeom>
              <a:avLst/>
              <a:gdLst>
                <a:gd name="T0" fmla="*/ 0 w 1356"/>
                <a:gd name="T1" fmla="*/ 0 h 1"/>
                <a:gd name="T2" fmla="*/ 1259 w 1356"/>
                <a:gd name="T3" fmla="*/ 0 h 1"/>
                <a:gd name="T4" fmla="*/ 1355 w 1356"/>
                <a:gd name="T5" fmla="*/ 0 h 1"/>
              </a:gdLst>
              <a:ahLst/>
              <a:cxnLst>
                <a:cxn ang="0">
                  <a:pos x="T0" y="T1"/>
                </a:cxn>
                <a:cxn ang="0">
                  <a:pos x="T2" y="T3"/>
                </a:cxn>
                <a:cxn ang="0">
                  <a:pos x="T4" y="T5"/>
                </a:cxn>
              </a:cxnLst>
              <a:rect l="0" t="0" r="r" b="b"/>
              <a:pathLst>
                <a:path w="1356" h="1">
                  <a:moveTo>
                    <a:pt x="0" y="0"/>
                  </a:moveTo>
                  <a:lnTo>
                    <a:pt x="1259" y="0"/>
                  </a:lnTo>
                  <a:lnTo>
                    <a:pt x="1355"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Line 3">
              <a:extLst>
                <a:ext uri="{FF2B5EF4-FFF2-40B4-BE49-F238E27FC236}">
                  <a16:creationId xmlns:a16="http://schemas.microsoft.com/office/drawing/2014/main" id="{DDE46B97-9254-449C-BCDA-211DD78A82CD}"/>
                </a:ext>
              </a:extLst>
            </p:cNvPr>
            <p:cNvSpPr>
              <a:spLocks noChangeShapeType="1"/>
            </p:cNvSpPr>
            <p:nvPr/>
          </p:nvSpPr>
          <p:spPr bwMode="auto">
            <a:xfrm>
              <a:off x="4527550" y="1949451"/>
              <a:ext cx="0" cy="92551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Freeform 4">
              <a:extLst>
                <a:ext uri="{FF2B5EF4-FFF2-40B4-BE49-F238E27FC236}">
                  <a16:creationId xmlns:a16="http://schemas.microsoft.com/office/drawing/2014/main" id="{7F51846D-41D3-4716-8D20-200FF3DD89CC}"/>
                </a:ext>
              </a:extLst>
            </p:cNvPr>
            <p:cNvSpPr>
              <a:spLocks/>
            </p:cNvSpPr>
            <p:nvPr/>
          </p:nvSpPr>
          <p:spPr bwMode="auto">
            <a:xfrm>
              <a:off x="4527551" y="3821114"/>
              <a:ext cx="1228725" cy="1587"/>
            </a:xfrm>
            <a:custGeom>
              <a:avLst/>
              <a:gdLst>
                <a:gd name="T0" fmla="*/ 0 w 774"/>
                <a:gd name="T1" fmla="*/ 0 h 1"/>
                <a:gd name="T2" fmla="*/ 676 w 774"/>
                <a:gd name="T3" fmla="*/ 0 h 1"/>
                <a:gd name="T4" fmla="*/ 773 w 774"/>
                <a:gd name="T5" fmla="*/ 0 h 1"/>
              </a:gdLst>
              <a:ahLst/>
              <a:cxnLst>
                <a:cxn ang="0">
                  <a:pos x="T0" y="T1"/>
                </a:cxn>
                <a:cxn ang="0">
                  <a:pos x="T2" y="T3"/>
                </a:cxn>
                <a:cxn ang="0">
                  <a:pos x="T4" y="T5"/>
                </a:cxn>
              </a:cxnLst>
              <a:rect l="0" t="0" r="r" b="b"/>
              <a:pathLst>
                <a:path w="774" h="1">
                  <a:moveTo>
                    <a:pt x="0" y="0"/>
                  </a:moveTo>
                  <a:lnTo>
                    <a:pt x="676" y="0"/>
                  </a:lnTo>
                  <a:lnTo>
                    <a:pt x="773"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Line 5">
              <a:extLst>
                <a:ext uri="{FF2B5EF4-FFF2-40B4-BE49-F238E27FC236}">
                  <a16:creationId xmlns:a16="http://schemas.microsoft.com/office/drawing/2014/main" id="{6766D60C-F46C-42BA-803B-D58B7AAB90D9}"/>
                </a:ext>
              </a:extLst>
            </p:cNvPr>
            <p:cNvSpPr>
              <a:spLocks noChangeShapeType="1"/>
            </p:cNvSpPr>
            <p:nvPr/>
          </p:nvSpPr>
          <p:spPr bwMode="auto">
            <a:xfrm>
              <a:off x="5141913" y="3827463"/>
              <a:ext cx="0" cy="92551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Rectangle 6">
              <a:extLst>
                <a:ext uri="{FF2B5EF4-FFF2-40B4-BE49-F238E27FC236}">
                  <a16:creationId xmlns:a16="http://schemas.microsoft.com/office/drawing/2014/main" id="{882BF79E-E63C-46D9-9CA0-9C4BA760322D}"/>
                </a:ext>
              </a:extLst>
            </p:cNvPr>
            <p:cNvSpPr>
              <a:spLocks noChangeArrowheads="1"/>
            </p:cNvSpPr>
            <p:nvPr/>
          </p:nvSpPr>
          <p:spPr bwMode="auto">
            <a:xfrm>
              <a:off x="4076701" y="1633538"/>
              <a:ext cx="884859"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000">
                  <a:solidFill>
                    <a:srgbClr val="000000"/>
                  </a:solidFill>
                </a:rPr>
                <a:t>SPONSORING</a:t>
              </a:r>
            </a:p>
          </p:txBody>
        </p:sp>
        <p:sp>
          <p:nvSpPr>
            <p:cNvPr id="11" name="Rectangle 7">
              <a:extLst>
                <a:ext uri="{FF2B5EF4-FFF2-40B4-BE49-F238E27FC236}">
                  <a16:creationId xmlns:a16="http://schemas.microsoft.com/office/drawing/2014/main" id="{20C4C91F-F784-437D-9554-4A14E3F4B2E6}"/>
                </a:ext>
              </a:extLst>
            </p:cNvPr>
            <p:cNvSpPr>
              <a:spLocks noChangeArrowheads="1"/>
            </p:cNvSpPr>
            <p:nvPr/>
          </p:nvSpPr>
          <p:spPr bwMode="auto">
            <a:xfrm>
              <a:off x="4178300" y="1779588"/>
              <a:ext cx="730970"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000">
                  <a:solidFill>
                    <a:srgbClr val="000000"/>
                  </a:solidFill>
                </a:rPr>
                <a:t>COMPANY</a:t>
              </a:r>
            </a:p>
          </p:txBody>
        </p:sp>
        <p:sp>
          <p:nvSpPr>
            <p:cNvPr id="12" name="Rectangle 8">
              <a:extLst>
                <a:ext uri="{FF2B5EF4-FFF2-40B4-BE49-F238E27FC236}">
                  <a16:creationId xmlns:a16="http://schemas.microsoft.com/office/drawing/2014/main" id="{AA2516B4-E1BB-4284-823A-8D27BFC20F49}"/>
                </a:ext>
              </a:extLst>
            </p:cNvPr>
            <p:cNvSpPr>
              <a:spLocks noChangeArrowheads="1"/>
            </p:cNvSpPr>
            <p:nvPr/>
          </p:nvSpPr>
          <p:spPr bwMode="auto">
            <a:xfrm>
              <a:off x="4833938" y="3290888"/>
              <a:ext cx="717550" cy="24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nSpc>
                  <a:spcPct val="100000"/>
                </a:lnSpc>
                <a:spcBef>
                  <a:spcPct val="0"/>
                </a:spcBef>
                <a:buFont typeface="Monotype Sorts" pitchFamily="2" charset="2"/>
                <a:buNone/>
              </a:pPr>
              <a:r>
                <a:rPr lang="en-US" altLang="en-US" sz="1000">
                  <a:solidFill>
                    <a:srgbClr val="000000"/>
                  </a:solidFill>
                </a:rPr>
                <a:t>SPECIAL</a:t>
              </a:r>
            </a:p>
          </p:txBody>
        </p:sp>
        <p:sp>
          <p:nvSpPr>
            <p:cNvPr id="13" name="Rectangle 9">
              <a:extLst>
                <a:ext uri="{FF2B5EF4-FFF2-40B4-BE49-F238E27FC236}">
                  <a16:creationId xmlns:a16="http://schemas.microsoft.com/office/drawing/2014/main" id="{4A2A5BD1-EB83-482A-96F1-0E2E502532F7}"/>
                </a:ext>
              </a:extLst>
            </p:cNvPr>
            <p:cNvSpPr>
              <a:spLocks noChangeArrowheads="1"/>
            </p:cNvSpPr>
            <p:nvPr/>
          </p:nvSpPr>
          <p:spPr bwMode="auto">
            <a:xfrm>
              <a:off x="4792663" y="3460750"/>
              <a:ext cx="671660"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000">
                  <a:solidFill>
                    <a:srgbClr val="000000"/>
                  </a:solidFill>
                </a:rPr>
                <a:t>PURPOSE</a:t>
              </a:r>
            </a:p>
          </p:txBody>
        </p:sp>
        <p:sp>
          <p:nvSpPr>
            <p:cNvPr id="14" name="Rectangle 10">
              <a:extLst>
                <a:ext uri="{FF2B5EF4-FFF2-40B4-BE49-F238E27FC236}">
                  <a16:creationId xmlns:a16="http://schemas.microsoft.com/office/drawing/2014/main" id="{D8DCAC5E-9A49-4C82-A565-910AB0FC5015}"/>
                </a:ext>
              </a:extLst>
            </p:cNvPr>
            <p:cNvSpPr>
              <a:spLocks noChangeArrowheads="1"/>
            </p:cNvSpPr>
            <p:nvPr/>
          </p:nvSpPr>
          <p:spPr bwMode="auto">
            <a:xfrm>
              <a:off x="4830763" y="3582988"/>
              <a:ext cx="723900" cy="24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nSpc>
                  <a:spcPct val="100000"/>
                </a:lnSpc>
                <a:spcBef>
                  <a:spcPct val="0"/>
                </a:spcBef>
                <a:buFont typeface="Monotype Sorts" pitchFamily="2" charset="2"/>
                <a:buNone/>
              </a:pPr>
              <a:r>
                <a:rPr lang="en-US" altLang="en-US" sz="1000">
                  <a:solidFill>
                    <a:srgbClr val="000000"/>
                  </a:solidFill>
                </a:rPr>
                <a:t>VEHICLE</a:t>
              </a:r>
            </a:p>
          </p:txBody>
        </p:sp>
        <p:sp>
          <p:nvSpPr>
            <p:cNvPr id="15" name="Freeform 11">
              <a:extLst>
                <a:ext uri="{FF2B5EF4-FFF2-40B4-BE49-F238E27FC236}">
                  <a16:creationId xmlns:a16="http://schemas.microsoft.com/office/drawing/2014/main" id="{CD1BFC1A-665F-478A-A692-6E290CF7ABEA}"/>
                </a:ext>
              </a:extLst>
            </p:cNvPr>
            <p:cNvSpPr>
              <a:spLocks/>
            </p:cNvSpPr>
            <p:nvPr/>
          </p:nvSpPr>
          <p:spPr bwMode="auto">
            <a:xfrm>
              <a:off x="3451226" y="2098676"/>
              <a:ext cx="917575" cy="620713"/>
            </a:xfrm>
            <a:custGeom>
              <a:avLst/>
              <a:gdLst>
                <a:gd name="T0" fmla="*/ 0 w 578"/>
                <a:gd name="T1" fmla="*/ 390 h 391"/>
                <a:gd name="T2" fmla="*/ 577 w 578"/>
                <a:gd name="T3" fmla="*/ 390 h 391"/>
                <a:gd name="T4" fmla="*/ 577 w 578"/>
                <a:gd name="T5" fmla="*/ 0 h 391"/>
                <a:gd name="T6" fmla="*/ 0 w 578"/>
                <a:gd name="T7" fmla="*/ 0 h 391"/>
                <a:gd name="T8" fmla="*/ 0 w 578"/>
                <a:gd name="T9" fmla="*/ 390 h 391"/>
              </a:gdLst>
              <a:ahLst/>
              <a:cxnLst>
                <a:cxn ang="0">
                  <a:pos x="T0" y="T1"/>
                </a:cxn>
                <a:cxn ang="0">
                  <a:pos x="T2" y="T3"/>
                </a:cxn>
                <a:cxn ang="0">
                  <a:pos x="T4" y="T5"/>
                </a:cxn>
                <a:cxn ang="0">
                  <a:pos x="T6" y="T7"/>
                </a:cxn>
                <a:cxn ang="0">
                  <a:pos x="T8" y="T9"/>
                </a:cxn>
              </a:cxnLst>
              <a:rect l="0" t="0" r="r" b="b"/>
              <a:pathLst>
                <a:path w="578" h="391">
                  <a:moveTo>
                    <a:pt x="0" y="390"/>
                  </a:moveTo>
                  <a:lnTo>
                    <a:pt x="577" y="390"/>
                  </a:lnTo>
                  <a:lnTo>
                    <a:pt x="577" y="0"/>
                  </a:lnTo>
                  <a:lnTo>
                    <a:pt x="0" y="0"/>
                  </a:lnTo>
                  <a:lnTo>
                    <a:pt x="0" y="39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Freeform 12">
              <a:extLst>
                <a:ext uri="{FF2B5EF4-FFF2-40B4-BE49-F238E27FC236}">
                  <a16:creationId xmlns:a16="http://schemas.microsoft.com/office/drawing/2014/main" id="{2F045A12-4D46-4DD2-8F4C-D6A34749A045}"/>
                </a:ext>
              </a:extLst>
            </p:cNvPr>
            <p:cNvSpPr>
              <a:spLocks/>
            </p:cNvSpPr>
            <p:nvPr/>
          </p:nvSpPr>
          <p:spPr bwMode="auto">
            <a:xfrm>
              <a:off x="3451226" y="2098676"/>
              <a:ext cx="923925" cy="627063"/>
            </a:xfrm>
            <a:custGeom>
              <a:avLst/>
              <a:gdLst>
                <a:gd name="T0" fmla="*/ 0 w 582"/>
                <a:gd name="T1" fmla="*/ 394 h 395"/>
                <a:gd name="T2" fmla="*/ 581 w 582"/>
                <a:gd name="T3" fmla="*/ 394 h 395"/>
                <a:gd name="T4" fmla="*/ 581 w 582"/>
                <a:gd name="T5" fmla="*/ 0 h 395"/>
                <a:gd name="T6" fmla="*/ 0 w 582"/>
                <a:gd name="T7" fmla="*/ 0 h 395"/>
                <a:gd name="T8" fmla="*/ 0 w 582"/>
                <a:gd name="T9" fmla="*/ 394 h 395"/>
              </a:gdLst>
              <a:ahLst/>
              <a:cxnLst>
                <a:cxn ang="0">
                  <a:pos x="T0" y="T1"/>
                </a:cxn>
                <a:cxn ang="0">
                  <a:pos x="T2" y="T3"/>
                </a:cxn>
                <a:cxn ang="0">
                  <a:pos x="T4" y="T5"/>
                </a:cxn>
                <a:cxn ang="0">
                  <a:pos x="T6" y="T7"/>
                </a:cxn>
                <a:cxn ang="0">
                  <a:pos x="T8" y="T9"/>
                </a:cxn>
              </a:cxnLst>
              <a:rect l="0" t="0" r="r" b="b"/>
              <a:pathLst>
                <a:path w="582" h="395">
                  <a:moveTo>
                    <a:pt x="0" y="394"/>
                  </a:moveTo>
                  <a:lnTo>
                    <a:pt x="581" y="394"/>
                  </a:lnTo>
                  <a:lnTo>
                    <a:pt x="581" y="0"/>
                  </a:lnTo>
                  <a:lnTo>
                    <a:pt x="0" y="0"/>
                  </a:lnTo>
                  <a:lnTo>
                    <a:pt x="0" y="39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Rectangle 13">
              <a:extLst>
                <a:ext uri="{FF2B5EF4-FFF2-40B4-BE49-F238E27FC236}">
                  <a16:creationId xmlns:a16="http://schemas.microsoft.com/office/drawing/2014/main" id="{F112B378-81DD-4355-9464-CA27EFC03EDC}"/>
                </a:ext>
              </a:extLst>
            </p:cNvPr>
            <p:cNvSpPr>
              <a:spLocks noChangeArrowheads="1"/>
            </p:cNvSpPr>
            <p:nvPr/>
          </p:nvSpPr>
          <p:spPr bwMode="auto">
            <a:xfrm>
              <a:off x="3486150" y="2268538"/>
              <a:ext cx="766236"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000">
                  <a:solidFill>
                    <a:srgbClr val="000000"/>
                  </a:solidFill>
                </a:rPr>
                <a:t>ACCOUNTS</a:t>
              </a:r>
            </a:p>
          </p:txBody>
        </p:sp>
        <p:sp>
          <p:nvSpPr>
            <p:cNvPr id="18" name="Rectangle 14">
              <a:extLst>
                <a:ext uri="{FF2B5EF4-FFF2-40B4-BE49-F238E27FC236}">
                  <a16:creationId xmlns:a16="http://schemas.microsoft.com/office/drawing/2014/main" id="{DBCE7CAF-15BD-4B04-AF5B-99E4D0508FE4}"/>
                </a:ext>
              </a:extLst>
            </p:cNvPr>
            <p:cNvSpPr>
              <a:spLocks noChangeArrowheads="1"/>
            </p:cNvSpPr>
            <p:nvPr/>
          </p:nvSpPr>
          <p:spPr bwMode="auto">
            <a:xfrm>
              <a:off x="3448050" y="2414588"/>
              <a:ext cx="811120"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000">
                  <a:solidFill>
                    <a:srgbClr val="000000"/>
                  </a:solidFill>
                </a:rPr>
                <a:t>RECEIVABLE</a:t>
              </a:r>
            </a:p>
          </p:txBody>
        </p:sp>
        <p:sp>
          <p:nvSpPr>
            <p:cNvPr id="19" name="Freeform 15">
              <a:extLst>
                <a:ext uri="{FF2B5EF4-FFF2-40B4-BE49-F238E27FC236}">
                  <a16:creationId xmlns:a16="http://schemas.microsoft.com/office/drawing/2014/main" id="{111F26AB-CFBA-4C6A-BBCB-7F6864D988EE}"/>
                </a:ext>
              </a:extLst>
            </p:cNvPr>
            <p:cNvSpPr>
              <a:spLocks/>
            </p:cNvSpPr>
            <p:nvPr/>
          </p:nvSpPr>
          <p:spPr bwMode="auto">
            <a:xfrm>
              <a:off x="4065589" y="3976688"/>
              <a:ext cx="917575" cy="622300"/>
            </a:xfrm>
            <a:custGeom>
              <a:avLst/>
              <a:gdLst>
                <a:gd name="T0" fmla="*/ 0 w 578"/>
                <a:gd name="T1" fmla="*/ 391 h 392"/>
                <a:gd name="T2" fmla="*/ 577 w 578"/>
                <a:gd name="T3" fmla="*/ 391 h 392"/>
                <a:gd name="T4" fmla="*/ 577 w 578"/>
                <a:gd name="T5" fmla="*/ 0 h 392"/>
                <a:gd name="T6" fmla="*/ 0 w 578"/>
                <a:gd name="T7" fmla="*/ 0 h 392"/>
                <a:gd name="T8" fmla="*/ 0 w 578"/>
                <a:gd name="T9" fmla="*/ 391 h 392"/>
              </a:gdLst>
              <a:ahLst/>
              <a:cxnLst>
                <a:cxn ang="0">
                  <a:pos x="T0" y="T1"/>
                </a:cxn>
                <a:cxn ang="0">
                  <a:pos x="T2" y="T3"/>
                </a:cxn>
                <a:cxn ang="0">
                  <a:pos x="T4" y="T5"/>
                </a:cxn>
                <a:cxn ang="0">
                  <a:pos x="T6" y="T7"/>
                </a:cxn>
                <a:cxn ang="0">
                  <a:pos x="T8" y="T9"/>
                </a:cxn>
              </a:cxnLst>
              <a:rect l="0" t="0" r="r" b="b"/>
              <a:pathLst>
                <a:path w="578" h="392">
                  <a:moveTo>
                    <a:pt x="0" y="391"/>
                  </a:moveTo>
                  <a:lnTo>
                    <a:pt x="577" y="391"/>
                  </a:lnTo>
                  <a:lnTo>
                    <a:pt x="577" y="0"/>
                  </a:lnTo>
                  <a:lnTo>
                    <a:pt x="0" y="0"/>
                  </a:lnTo>
                  <a:lnTo>
                    <a:pt x="0" y="391"/>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Freeform 16">
              <a:extLst>
                <a:ext uri="{FF2B5EF4-FFF2-40B4-BE49-F238E27FC236}">
                  <a16:creationId xmlns:a16="http://schemas.microsoft.com/office/drawing/2014/main" id="{FF627991-12E4-4F3A-8D56-4C309D096B50}"/>
                </a:ext>
              </a:extLst>
            </p:cNvPr>
            <p:cNvSpPr>
              <a:spLocks/>
            </p:cNvSpPr>
            <p:nvPr/>
          </p:nvSpPr>
          <p:spPr bwMode="auto">
            <a:xfrm>
              <a:off x="4065589" y="3976688"/>
              <a:ext cx="923925" cy="628650"/>
            </a:xfrm>
            <a:custGeom>
              <a:avLst/>
              <a:gdLst>
                <a:gd name="T0" fmla="*/ 0 w 582"/>
                <a:gd name="T1" fmla="*/ 395 h 396"/>
                <a:gd name="T2" fmla="*/ 581 w 582"/>
                <a:gd name="T3" fmla="*/ 395 h 396"/>
                <a:gd name="T4" fmla="*/ 581 w 582"/>
                <a:gd name="T5" fmla="*/ 0 h 396"/>
                <a:gd name="T6" fmla="*/ 0 w 582"/>
                <a:gd name="T7" fmla="*/ 0 h 396"/>
                <a:gd name="T8" fmla="*/ 0 w 582"/>
                <a:gd name="T9" fmla="*/ 395 h 396"/>
              </a:gdLst>
              <a:ahLst/>
              <a:cxnLst>
                <a:cxn ang="0">
                  <a:pos x="T0" y="T1"/>
                </a:cxn>
                <a:cxn ang="0">
                  <a:pos x="T2" y="T3"/>
                </a:cxn>
                <a:cxn ang="0">
                  <a:pos x="T4" y="T5"/>
                </a:cxn>
                <a:cxn ang="0">
                  <a:pos x="T6" y="T7"/>
                </a:cxn>
                <a:cxn ang="0">
                  <a:pos x="T8" y="T9"/>
                </a:cxn>
              </a:cxnLst>
              <a:rect l="0" t="0" r="r" b="b"/>
              <a:pathLst>
                <a:path w="582" h="396">
                  <a:moveTo>
                    <a:pt x="0" y="395"/>
                  </a:moveTo>
                  <a:lnTo>
                    <a:pt x="581" y="395"/>
                  </a:lnTo>
                  <a:lnTo>
                    <a:pt x="581" y="0"/>
                  </a:lnTo>
                  <a:lnTo>
                    <a:pt x="0" y="0"/>
                  </a:lnTo>
                  <a:lnTo>
                    <a:pt x="0" y="395"/>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 name="Rectangle 17">
              <a:extLst>
                <a:ext uri="{FF2B5EF4-FFF2-40B4-BE49-F238E27FC236}">
                  <a16:creationId xmlns:a16="http://schemas.microsoft.com/office/drawing/2014/main" id="{81780FA9-8B56-44FF-99B8-98595A928A1F}"/>
                </a:ext>
              </a:extLst>
            </p:cNvPr>
            <p:cNvSpPr>
              <a:spLocks noChangeArrowheads="1"/>
            </p:cNvSpPr>
            <p:nvPr/>
          </p:nvSpPr>
          <p:spPr bwMode="auto">
            <a:xfrm>
              <a:off x="4100513" y="4146550"/>
              <a:ext cx="766236"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000">
                  <a:solidFill>
                    <a:srgbClr val="000000"/>
                  </a:solidFill>
                </a:rPr>
                <a:t>ACCOUNTS</a:t>
              </a:r>
            </a:p>
          </p:txBody>
        </p:sp>
        <p:sp>
          <p:nvSpPr>
            <p:cNvPr id="22" name="Rectangle 18">
              <a:extLst>
                <a:ext uri="{FF2B5EF4-FFF2-40B4-BE49-F238E27FC236}">
                  <a16:creationId xmlns:a16="http://schemas.microsoft.com/office/drawing/2014/main" id="{035BAEE2-5972-4DF2-BAAB-3377C228BB8C}"/>
                </a:ext>
              </a:extLst>
            </p:cNvPr>
            <p:cNvSpPr>
              <a:spLocks noChangeArrowheads="1"/>
            </p:cNvSpPr>
            <p:nvPr/>
          </p:nvSpPr>
          <p:spPr bwMode="auto">
            <a:xfrm>
              <a:off x="4062413" y="4292600"/>
              <a:ext cx="811120"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000">
                  <a:solidFill>
                    <a:srgbClr val="000000"/>
                  </a:solidFill>
                </a:rPr>
                <a:t>RECEIVABLE</a:t>
              </a:r>
            </a:p>
          </p:txBody>
        </p:sp>
        <p:sp>
          <p:nvSpPr>
            <p:cNvPr id="23" name="Freeform 19">
              <a:extLst>
                <a:ext uri="{FF2B5EF4-FFF2-40B4-BE49-F238E27FC236}">
                  <a16:creationId xmlns:a16="http://schemas.microsoft.com/office/drawing/2014/main" id="{526A2315-9A8F-46FD-81D8-52DE88AE21C5}"/>
                </a:ext>
              </a:extLst>
            </p:cNvPr>
            <p:cNvSpPr>
              <a:spLocks/>
            </p:cNvSpPr>
            <p:nvPr/>
          </p:nvSpPr>
          <p:spPr bwMode="auto">
            <a:xfrm>
              <a:off x="3124201" y="2411414"/>
              <a:ext cx="942975" cy="1881187"/>
            </a:xfrm>
            <a:custGeom>
              <a:avLst/>
              <a:gdLst>
                <a:gd name="T0" fmla="*/ 206 w 594"/>
                <a:gd name="T1" fmla="*/ 0 h 1185"/>
                <a:gd name="T2" fmla="*/ 0 w 594"/>
                <a:gd name="T3" fmla="*/ 0 h 1185"/>
                <a:gd name="T4" fmla="*/ 0 w 594"/>
                <a:gd name="T5" fmla="*/ 1184 h 1185"/>
                <a:gd name="T6" fmla="*/ 593 w 594"/>
                <a:gd name="T7" fmla="*/ 1184 h 1185"/>
              </a:gdLst>
              <a:ahLst/>
              <a:cxnLst>
                <a:cxn ang="0">
                  <a:pos x="T0" y="T1"/>
                </a:cxn>
                <a:cxn ang="0">
                  <a:pos x="T2" y="T3"/>
                </a:cxn>
                <a:cxn ang="0">
                  <a:pos x="T4" y="T5"/>
                </a:cxn>
                <a:cxn ang="0">
                  <a:pos x="T6" y="T7"/>
                </a:cxn>
              </a:cxnLst>
              <a:rect l="0" t="0" r="r" b="b"/>
              <a:pathLst>
                <a:path w="594" h="1185">
                  <a:moveTo>
                    <a:pt x="206" y="0"/>
                  </a:moveTo>
                  <a:lnTo>
                    <a:pt x="0" y="0"/>
                  </a:lnTo>
                  <a:lnTo>
                    <a:pt x="0" y="1184"/>
                  </a:lnTo>
                  <a:lnTo>
                    <a:pt x="593" y="1184"/>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 name="Freeform 20">
              <a:extLst>
                <a:ext uri="{FF2B5EF4-FFF2-40B4-BE49-F238E27FC236}">
                  <a16:creationId xmlns:a16="http://schemas.microsoft.com/office/drawing/2014/main" id="{D7847CA2-19B3-46C6-B57F-8D415AAD497A}"/>
                </a:ext>
              </a:extLst>
            </p:cNvPr>
            <p:cNvSpPr>
              <a:spLocks/>
            </p:cNvSpPr>
            <p:nvPr/>
          </p:nvSpPr>
          <p:spPr bwMode="auto">
            <a:xfrm>
              <a:off x="4005263" y="4259263"/>
              <a:ext cx="55562" cy="57150"/>
            </a:xfrm>
            <a:custGeom>
              <a:avLst/>
              <a:gdLst>
                <a:gd name="T0" fmla="*/ 0 w 35"/>
                <a:gd name="T1" fmla="*/ 0 h 36"/>
                <a:gd name="T2" fmla="*/ 34 w 35"/>
                <a:gd name="T3" fmla="*/ 18 h 36"/>
                <a:gd name="T4" fmla="*/ 0 w 35"/>
                <a:gd name="T5" fmla="*/ 35 h 36"/>
                <a:gd name="T6" fmla="*/ 0 w 35"/>
                <a:gd name="T7" fmla="*/ 0 h 36"/>
              </a:gdLst>
              <a:ahLst/>
              <a:cxnLst>
                <a:cxn ang="0">
                  <a:pos x="T0" y="T1"/>
                </a:cxn>
                <a:cxn ang="0">
                  <a:pos x="T2" y="T3"/>
                </a:cxn>
                <a:cxn ang="0">
                  <a:pos x="T4" y="T5"/>
                </a:cxn>
                <a:cxn ang="0">
                  <a:pos x="T6" y="T7"/>
                </a:cxn>
              </a:cxnLst>
              <a:rect l="0" t="0" r="r" b="b"/>
              <a:pathLst>
                <a:path w="35" h="36">
                  <a:moveTo>
                    <a:pt x="0" y="0"/>
                  </a:moveTo>
                  <a:lnTo>
                    <a:pt x="34" y="18"/>
                  </a:lnTo>
                  <a:lnTo>
                    <a:pt x="0" y="35"/>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Freeform 21">
              <a:extLst>
                <a:ext uri="{FF2B5EF4-FFF2-40B4-BE49-F238E27FC236}">
                  <a16:creationId xmlns:a16="http://schemas.microsoft.com/office/drawing/2014/main" id="{7BEB2C03-F50E-423A-9352-E7740A06F750}"/>
                </a:ext>
              </a:extLst>
            </p:cNvPr>
            <p:cNvSpPr>
              <a:spLocks/>
            </p:cNvSpPr>
            <p:nvPr/>
          </p:nvSpPr>
          <p:spPr bwMode="auto">
            <a:xfrm>
              <a:off x="4005263" y="4259263"/>
              <a:ext cx="61912" cy="63500"/>
            </a:xfrm>
            <a:custGeom>
              <a:avLst/>
              <a:gdLst>
                <a:gd name="T0" fmla="*/ 0 w 39"/>
                <a:gd name="T1" fmla="*/ 0 h 40"/>
                <a:gd name="T2" fmla="*/ 38 w 39"/>
                <a:gd name="T3" fmla="*/ 20 h 40"/>
                <a:gd name="T4" fmla="*/ 0 w 39"/>
                <a:gd name="T5" fmla="*/ 39 h 40"/>
                <a:gd name="T6" fmla="*/ 0 w 39"/>
                <a:gd name="T7" fmla="*/ 0 h 40"/>
              </a:gdLst>
              <a:ahLst/>
              <a:cxnLst>
                <a:cxn ang="0">
                  <a:pos x="T0" y="T1"/>
                </a:cxn>
                <a:cxn ang="0">
                  <a:pos x="T2" y="T3"/>
                </a:cxn>
                <a:cxn ang="0">
                  <a:pos x="T4" y="T5"/>
                </a:cxn>
                <a:cxn ang="0">
                  <a:pos x="T6" y="T7"/>
                </a:cxn>
              </a:cxnLst>
              <a:rect l="0" t="0" r="r" b="b"/>
              <a:pathLst>
                <a:path w="39" h="40">
                  <a:moveTo>
                    <a:pt x="0" y="0"/>
                  </a:moveTo>
                  <a:lnTo>
                    <a:pt x="38" y="20"/>
                  </a:lnTo>
                  <a:lnTo>
                    <a:pt x="0" y="39"/>
                  </a:lnTo>
                  <a:lnTo>
                    <a:pt x="0" y="0"/>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 name="Rectangle 22">
              <a:extLst>
                <a:ext uri="{FF2B5EF4-FFF2-40B4-BE49-F238E27FC236}">
                  <a16:creationId xmlns:a16="http://schemas.microsoft.com/office/drawing/2014/main" id="{169F5138-F3DD-454A-88E6-841ADFDEBDE5}"/>
                </a:ext>
              </a:extLst>
            </p:cNvPr>
            <p:cNvSpPr>
              <a:spLocks noChangeArrowheads="1"/>
            </p:cNvSpPr>
            <p:nvPr/>
          </p:nvSpPr>
          <p:spPr bwMode="auto">
            <a:xfrm>
              <a:off x="5360989" y="4062413"/>
              <a:ext cx="537007"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000">
                  <a:solidFill>
                    <a:srgbClr val="000000"/>
                  </a:solidFill>
                </a:rPr>
                <a:t>ISSUES</a:t>
              </a:r>
            </a:p>
          </p:txBody>
        </p:sp>
        <p:sp>
          <p:nvSpPr>
            <p:cNvPr id="27" name="Rectangle 23">
              <a:extLst>
                <a:ext uri="{FF2B5EF4-FFF2-40B4-BE49-F238E27FC236}">
                  <a16:creationId xmlns:a16="http://schemas.microsoft.com/office/drawing/2014/main" id="{5C3509BE-5E86-4FA6-B005-484AFAFEDA20}"/>
                </a:ext>
              </a:extLst>
            </p:cNvPr>
            <p:cNvSpPr>
              <a:spLocks noChangeArrowheads="1"/>
            </p:cNvSpPr>
            <p:nvPr/>
          </p:nvSpPr>
          <p:spPr bwMode="auto">
            <a:xfrm>
              <a:off x="5110163" y="4210050"/>
              <a:ext cx="960200"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000">
                  <a:solidFill>
                    <a:srgbClr val="000000"/>
                  </a:solidFill>
                </a:rPr>
                <a:t>ASSET-BACKED</a:t>
              </a:r>
            </a:p>
          </p:txBody>
        </p:sp>
        <p:sp>
          <p:nvSpPr>
            <p:cNvPr id="28" name="Rectangle 24">
              <a:extLst>
                <a:ext uri="{FF2B5EF4-FFF2-40B4-BE49-F238E27FC236}">
                  <a16:creationId xmlns:a16="http://schemas.microsoft.com/office/drawing/2014/main" id="{581B702C-6170-4DB6-A57E-79EBF9D0553C}"/>
                </a:ext>
              </a:extLst>
            </p:cNvPr>
            <p:cNvSpPr>
              <a:spLocks noChangeArrowheads="1"/>
            </p:cNvSpPr>
            <p:nvPr/>
          </p:nvSpPr>
          <p:spPr bwMode="auto">
            <a:xfrm>
              <a:off x="5149850" y="4354513"/>
              <a:ext cx="896080"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000">
                  <a:solidFill>
                    <a:srgbClr val="000000"/>
                  </a:solidFill>
                </a:rPr>
                <a:t>CERTIFICATES</a:t>
              </a:r>
            </a:p>
          </p:txBody>
        </p:sp>
        <p:sp>
          <p:nvSpPr>
            <p:cNvPr id="29" name="Rectangle 25">
              <a:extLst>
                <a:ext uri="{FF2B5EF4-FFF2-40B4-BE49-F238E27FC236}">
                  <a16:creationId xmlns:a16="http://schemas.microsoft.com/office/drawing/2014/main" id="{2AB08290-41CE-46DA-9234-43C8DDE95BFC}"/>
                </a:ext>
              </a:extLst>
            </p:cNvPr>
            <p:cNvSpPr>
              <a:spLocks noChangeArrowheads="1"/>
            </p:cNvSpPr>
            <p:nvPr/>
          </p:nvSpPr>
          <p:spPr bwMode="auto">
            <a:xfrm>
              <a:off x="3168650" y="3268663"/>
              <a:ext cx="570670"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900" i="1">
                  <a:solidFill>
                    <a:srgbClr val="000000"/>
                  </a:solidFill>
                </a:rPr>
                <a:t>SALE OR</a:t>
              </a:r>
            </a:p>
          </p:txBody>
        </p:sp>
        <p:sp>
          <p:nvSpPr>
            <p:cNvPr id="30" name="Rectangle 26">
              <a:extLst>
                <a:ext uri="{FF2B5EF4-FFF2-40B4-BE49-F238E27FC236}">
                  <a16:creationId xmlns:a16="http://schemas.microsoft.com/office/drawing/2014/main" id="{0F868E2E-6CC8-414C-8340-64F74BAD44D4}"/>
                </a:ext>
              </a:extLst>
            </p:cNvPr>
            <p:cNvSpPr>
              <a:spLocks noChangeArrowheads="1"/>
            </p:cNvSpPr>
            <p:nvPr/>
          </p:nvSpPr>
          <p:spPr bwMode="auto">
            <a:xfrm>
              <a:off x="3168650" y="3394075"/>
              <a:ext cx="815930"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900" i="1">
                  <a:solidFill>
                    <a:srgbClr val="000000"/>
                  </a:solidFill>
                </a:rPr>
                <a:t>ASSIGNMENT</a:t>
              </a:r>
            </a:p>
          </p:txBody>
        </p:sp>
        <p:sp>
          <p:nvSpPr>
            <p:cNvPr id="31" name="Rectangle 27">
              <a:extLst>
                <a:ext uri="{FF2B5EF4-FFF2-40B4-BE49-F238E27FC236}">
                  <a16:creationId xmlns:a16="http://schemas.microsoft.com/office/drawing/2014/main" id="{58FDEBF3-989A-4BC7-AAF9-CC3CD7688844}"/>
                </a:ext>
              </a:extLst>
            </p:cNvPr>
            <p:cNvSpPr>
              <a:spLocks noChangeArrowheads="1"/>
            </p:cNvSpPr>
            <p:nvPr/>
          </p:nvSpPr>
          <p:spPr bwMode="auto">
            <a:xfrm>
              <a:off x="6788150" y="1377950"/>
              <a:ext cx="1816100" cy="825500"/>
            </a:xfrm>
            <a:prstGeom prst="rect">
              <a:avLst/>
            </a:prstGeom>
            <a:solidFill>
              <a:srgbClr val="CECECE"/>
            </a:solidFill>
            <a:ln w="12700">
              <a:solidFill>
                <a:schemeClr val="tx1"/>
              </a:solidFill>
              <a:miter lim="800000"/>
              <a:headEnd/>
              <a:tailEnd/>
            </a:ln>
            <a:effectLst>
              <a:outerShdw dist="107763" dir="2700000" algn="ctr" rotWithShape="0">
                <a:schemeClr val="bg2"/>
              </a:outerShdw>
            </a:effec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CREDIT</a:t>
              </a:r>
            </a:p>
            <a:p>
              <a:pPr algn="ctr">
                <a:lnSpc>
                  <a:spcPct val="100000"/>
                </a:lnSpc>
                <a:spcBef>
                  <a:spcPct val="0"/>
                </a:spcBef>
                <a:buFont typeface="Monotype Sorts" pitchFamily="2" charset="2"/>
                <a:buNone/>
              </a:pPr>
              <a:r>
                <a:rPr lang="en-US" altLang="en-US" sz="1600">
                  <a:latin typeface="Times New Roman" panose="02020603050405020304" pitchFamily="18" charset="0"/>
                </a:rPr>
                <a:t>ENHANCEMENT</a:t>
              </a:r>
            </a:p>
          </p:txBody>
        </p:sp>
        <p:sp>
          <p:nvSpPr>
            <p:cNvPr id="32" name="Rectangle 28">
              <a:extLst>
                <a:ext uri="{FF2B5EF4-FFF2-40B4-BE49-F238E27FC236}">
                  <a16:creationId xmlns:a16="http://schemas.microsoft.com/office/drawing/2014/main" id="{EC4C9EC8-A8A1-4295-BFA0-7619B144F9A0}"/>
                </a:ext>
              </a:extLst>
            </p:cNvPr>
            <p:cNvSpPr>
              <a:spLocks noChangeArrowheads="1"/>
            </p:cNvSpPr>
            <p:nvPr/>
          </p:nvSpPr>
          <p:spPr bwMode="auto">
            <a:xfrm>
              <a:off x="6788150" y="2520950"/>
              <a:ext cx="1816100" cy="825500"/>
            </a:xfrm>
            <a:prstGeom prst="rect">
              <a:avLst/>
            </a:prstGeom>
            <a:solidFill>
              <a:srgbClr val="CECECE"/>
            </a:solidFill>
            <a:ln w="12700">
              <a:solidFill>
                <a:schemeClr val="tx1"/>
              </a:solidFill>
              <a:miter lim="800000"/>
              <a:headEnd/>
              <a:tailEnd/>
            </a:ln>
            <a:effectLst>
              <a:outerShdw dist="107763" dir="2700000" algn="ctr" rotWithShape="0">
                <a:schemeClr val="bg2"/>
              </a:outerShdw>
            </a:effec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SOVEREIGN</a:t>
              </a:r>
            </a:p>
            <a:p>
              <a:pPr algn="ctr">
                <a:lnSpc>
                  <a:spcPct val="100000"/>
                </a:lnSpc>
                <a:spcBef>
                  <a:spcPct val="0"/>
                </a:spcBef>
                <a:buFont typeface="Monotype Sorts" pitchFamily="2" charset="2"/>
                <a:buNone/>
              </a:pPr>
              <a:r>
                <a:rPr lang="en-US" altLang="en-US" sz="1600">
                  <a:latin typeface="Times New Roman" panose="02020603050405020304" pitchFamily="18" charset="0"/>
                </a:rPr>
                <a:t>PROTECTIONS</a:t>
              </a:r>
            </a:p>
          </p:txBody>
        </p:sp>
        <p:sp>
          <p:nvSpPr>
            <p:cNvPr id="33" name="Rectangle 29">
              <a:extLst>
                <a:ext uri="{FF2B5EF4-FFF2-40B4-BE49-F238E27FC236}">
                  <a16:creationId xmlns:a16="http://schemas.microsoft.com/office/drawing/2014/main" id="{90F8D6D7-A758-4424-B402-B41AFD11DC0F}"/>
                </a:ext>
              </a:extLst>
            </p:cNvPr>
            <p:cNvSpPr>
              <a:spLocks noChangeArrowheads="1"/>
            </p:cNvSpPr>
            <p:nvPr/>
          </p:nvSpPr>
          <p:spPr bwMode="auto">
            <a:xfrm>
              <a:off x="6788150" y="3740150"/>
              <a:ext cx="1816100" cy="825500"/>
            </a:xfrm>
            <a:prstGeom prst="rect">
              <a:avLst/>
            </a:prstGeom>
            <a:solidFill>
              <a:srgbClr val="CECECE"/>
            </a:solidFill>
            <a:ln w="12700">
              <a:solidFill>
                <a:schemeClr val="tx1"/>
              </a:solidFill>
              <a:miter lim="800000"/>
              <a:headEnd/>
              <a:tailEnd/>
            </a:ln>
            <a:effectLst>
              <a:outerShdw dist="107763" dir="2700000" algn="ctr" rotWithShape="0">
                <a:schemeClr val="bg2"/>
              </a:outerShdw>
            </a:effec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INTEREST RATE/</a:t>
              </a:r>
            </a:p>
            <a:p>
              <a:pPr algn="ctr">
                <a:lnSpc>
                  <a:spcPct val="100000"/>
                </a:lnSpc>
                <a:spcBef>
                  <a:spcPct val="0"/>
                </a:spcBef>
                <a:buFont typeface="Monotype Sorts" pitchFamily="2" charset="2"/>
                <a:buNone/>
              </a:pPr>
              <a:r>
                <a:rPr lang="en-US" altLang="en-US" sz="1600">
                  <a:latin typeface="Times New Roman" panose="02020603050405020304" pitchFamily="18" charset="0"/>
                </a:rPr>
                <a:t>CURRENCY</a:t>
              </a:r>
            </a:p>
            <a:p>
              <a:pPr algn="ctr">
                <a:lnSpc>
                  <a:spcPct val="100000"/>
                </a:lnSpc>
                <a:spcBef>
                  <a:spcPct val="0"/>
                </a:spcBef>
                <a:buFont typeface="Monotype Sorts" pitchFamily="2" charset="2"/>
                <a:buNone/>
              </a:pPr>
              <a:r>
                <a:rPr lang="en-US" altLang="en-US" sz="1600">
                  <a:latin typeface="Times New Roman" panose="02020603050405020304" pitchFamily="18" charset="0"/>
                </a:rPr>
                <a:t>HEDGES</a:t>
              </a:r>
            </a:p>
          </p:txBody>
        </p:sp>
        <p:sp>
          <p:nvSpPr>
            <p:cNvPr id="34" name="Rectangle 30">
              <a:extLst>
                <a:ext uri="{FF2B5EF4-FFF2-40B4-BE49-F238E27FC236}">
                  <a16:creationId xmlns:a16="http://schemas.microsoft.com/office/drawing/2014/main" id="{37E1E1D0-7FB0-4901-812F-B08EBB13B26B}"/>
                </a:ext>
              </a:extLst>
            </p:cNvPr>
            <p:cNvSpPr>
              <a:spLocks noChangeArrowheads="1"/>
            </p:cNvSpPr>
            <p:nvPr/>
          </p:nvSpPr>
          <p:spPr bwMode="auto">
            <a:xfrm>
              <a:off x="6788150" y="4959350"/>
              <a:ext cx="1816100" cy="825500"/>
            </a:xfrm>
            <a:prstGeom prst="rect">
              <a:avLst/>
            </a:prstGeom>
            <a:solidFill>
              <a:srgbClr val="CECECE"/>
            </a:solidFill>
            <a:ln w="12700">
              <a:solidFill>
                <a:schemeClr val="tx1"/>
              </a:solidFill>
              <a:miter lim="800000"/>
              <a:headEnd/>
              <a:tailEnd/>
            </a:ln>
            <a:effectLst>
              <a:outerShdw dist="107763" dir="2700000" algn="ctr" rotWithShape="0">
                <a:schemeClr val="bg2"/>
              </a:outerShdw>
            </a:effec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CASH FLOW</a:t>
              </a:r>
            </a:p>
            <a:p>
              <a:pPr algn="ctr">
                <a:lnSpc>
                  <a:spcPct val="100000"/>
                </a:lnSpc>
                <a:spcBef>
                  <a:spcPct val="0"/>
                </a:spcBef>
                <a:buFont typeface="Monotype Sorts" pitchFamily="2" charset="2"/>
                <a:buNone/>
              </a:pPr>
              <a:r>
                <a:rPr lang="en-US" altLang="en-US" sz="1600">
                  <a:latin typeface="Times New Roman" panose="02020603050405020304" pitchFamily="18" charset="0"/>
                </a:rPr>
                <a:t>REALLOCATION</a:t>
              </a:r>
            </a:p>
          </p:txBody>
        </p:sp>
        <p:sp>
          <p:nvSpPr>
            <p:cNvPr id="35" name="Line 31">
              <a:extLst>
                <a:ext uri="{FF2B5EF4-FFF2-40B4-BE49-F238E27FC236}">
                  <a16:creationId xmlns:a16="http://schemas.microsoft.com/office/drawing/2014/main" id="{A578FDFC-DCDD-45B2-9D0B-86462C826CE7}"/>
                </a:ext>
              </a:extLst>
            </p:cNvPr>
            <p:cNvSpPr>
              <a:spLocks noChangeShapeType="1"/>
            </p:cNvSpPr>
            <p:nvPr/>
          </p:nvSpPr>
          <p:spPr bwMode="auto">
            <a:xfrm flipH="1">
              <a:off x="5937250" y="1758950"/>
              <a:ext cx="850900" cy="18161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 name="Line 32">
              <a:extLst>
                <a:ext uri="{FF2B5EF4-FFF2-40B4-BE49-F238E27FC236}">
                  <a16:creationId xmlns:a16="http://schemas.microsoft.com/office/drawing/2014/main" id="{355A5D41-4A79-481F-81C2-E993B88EAAB0}"/>
                </a:ext>
              </a:extLst>
            </p:cNvPr>
            <p:cNvSpPr>
              <a:spLocks noChangeShapeType="1"/>
            </p:cNvSpPr>
            <p:nvPr/>
          </p:nvSpPr>
          <p:spPr bwMode="auto">
            <a:xfrm flipH="1">
              <a:off x="6013450" y="2901950"/>
              <a:ext cx="774700" cy="9017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 name="Line 33">
              <a:extLst>
                <a:ext uri="{FF2B5EF4-FFF2-40B4-BE49-F238E27FC236}">
                  <a16:creationId xmlns:a16="http://schemas.microsoft.com/office/drawing/2014/main" id="{28C6159C-39AC-4CC5-AB54-86693A1D9C08}"/>
                </a:ext>
              </a:extLst>
            </p:cNvPr>
            <p:cNvSpPr>
              <a:spLocks noChangeShapeType="1"/>
            </p:cNvSpPr>
            <p:nvPr/>
          </p:nvSpPr>
          <p:spPr bwMode="auto">
            <a:xfrm flipH="1">
              <a:off x="6318250" y="4121150"/>
              <a:ext cx="469900" cy="635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 name="Line 34">
              <a:extLst>
                <a:ext uri="{FF2B5EF4-FFF2-40B4-BE49-F238E27FC236}">
                  <a16:creationId xmlns:a16="http://schemas.microsoft.com/office/drawing/2014/main" id="{D898E5AA-5DD8-45AC-B25E-CFA1D0AE6DE6}"/>
                </a:ext>
              </a:extLst>
            </p:cNvPr>
            <p:cNvSpPr>
              <a:spLocks noChangeShapeType="1"/>
            </p:cNvSpPr>
            <p:nvPr/>
          </p:nvSpPr>
          <p:spPr bwMode="auto">
            <a:xfrm flipH="1" flipV="1">
              <a:off x="6165850" y="4718050"/>
              <a:ext cx="622300" cy="6223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1454062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B64E53D4-C5E0-44B6-AB42-D9166EFE760A}"/>
              </a:ext>
            </a:extLst>
          </p:cNvPr>
          <p:cNvSpPr>
            <a:spLocks noGrp="1" noChangeArrowheads="1"/>
          </p:cNvSpPr>
          <p:nvPr>
            <p:ph type="subTitle" idx="1"/>
          </p:nvPr>
        </p:nvSpPr>
        <p:spPr>
          <a:xfrm>
            <a:off x="2895600" y="3886200"/>
            <a:ext cx="6400800" cy="1752600"/>
          </a:xfrm>
          <a:noFill/>
          <a:ln/>
        </p:spPr>
        <p:txBody>
          <a:bodyPr/>
          <a:lstStyle/>
          <a:p>
            <a:pPr marL="342900" indent="-342900"/>
            <a:r>
              <a:rPr lang="en-US" altLang="en-US" sz="3200"/>
              <a:t> </a:t>
            </a:r>
          </a:p>
        </p:txBody>
      </p:sp>
      <p:sp>
        <p:nvSpPr>
          <p:cNvPr id="59395" name="Rectangle 3">
            <a:extLst>
              <a:ext uri="{FF2B5EF4-FFF2-40B4-BE49-F238E27FC236}">
                <a16:creationId xmlns:a16="http://schemas.microsoft.com/office/drawing/2014/main" id="{89EE4A92-713A-45A6-9581-38655BE9D24A}"/>
              </a:ext>
            </a:extLst>
          </p:cNvPr>
          <p:cNvSpPr>
            <a:spLocks noChangeArrowheads="1"/>
          </p:cNvSpPr>
          <p:nvPr/>
        </p:nvSpPr>
        <p:spPr bwMode="auto">
          <a:xfrm>
            <a:off x="2292350" y="2901950"/>
            <a:ext cx="15875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Finance Co. Ltd</a:t>
            </a:r>
          </a:p>
          <a:p>
            <a:pPr algn="ctr">
              <a:lnSpc>
                <a:spcPct val="100000"/>
              </a:lnSpc>
              <a:spcBef>
                <a:spcPct val="0"/>
              </a:spcBef>
              <a:buFont typeface="Monotype Sorts" pitchFamily="2" charset="2"/>
              <a:buNone/>
            </a:pPr>
            <a:r>
              <a:rPr lang="en-US" altLang="en-US" sz="1600">
                <a:latin typeface="Times New Roman" panose="02020603050405020304" pitchFamily="18" charset="0"/>
              </a:rPr>
              <a:t>(Seller)</a:t>
            </a:r>
          </a:p>
        </p:txBody>
      </p:sp>
      <p:sp>
        <p:nvSpPr>
          <p:cNvPr id="59396" name="Rectangle 4">
            <a:extLst>
              <a:ext uri="{FF2B5EF4-FFF2-40B4-BE49-F238E27FC236}">
                <a16:creationId xmlns:a16="http://schemas.microsoft.com/office/drawing/2014/main" id="{B3C75BB6-67B6-4233-988D-5454B48F8CA3}"/>
              </a:ext>
            </a:extLst>
          </p:cNvPr>
          <p:cNvSpPr>
            <a:spLocks noChangeArrowheads="1"/>
          </p:cNvSpPr>
          <p:nvPr/>
        </p:nvSpPr>
        <p:spPr bwMode="auto">
          <a:xfrm>
            <a:off x="4959350" y="2901950"/>
            <a:ext cx="21971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sz="1600">
                <a:latin typeface="Times New Roman" panose="02020603050405020304" pitchFamily="18" charset="0"/>
              </a:rPr>
              <a:t>FCL 1997-A</a:t>
            </a:r>
          </a:p>
          <a:p>
            <a:pPr algn="ctr">
              <a:lnSpc>
                <a:spcPct val="100000"/>
              </a:lnSpc>
              <a:spcBef>
                <a:spcPct val="0"/>
              </a:spcBef>
              <a:buFont typeface="Monotype Sorts" pitchFamily="2" charset="2"/>
              <a:buNone/>
            </a:pPr>
            <a:r>
              <a:rPr lang="en-US" altLang="en-US" sz="1600">
                <a:latin typeface="Times New Roman" panose="02020603050405020304" pitchFamily="18" charset="0"/>
              </a:rPr>
              <a:t>(Special Purpose Co.)</a:t>
            </a:r>
          </a:p>
        </p:txBody>
      </p:sp>
      <p:sp>
        <p:nvSpPr>
          <p:cNvPr id="59397" name="Rectangle 5">
            <a:extLst>
              <a:ext uri="{FF2B5EF4-FFF2-40B4-BE49-F238E27FC236}">
                <a16:creationId xmlns:a16="http://schemas.microsoft.com/office/drawing/2014/main" id="{8CD89987-D41C-4D31-9F5C-3F5B09106927}"/>
              </a:ext>
            </a:extLst>
          </p:cNvPr>
          <p:cNvSpPr>
            <a:spLocks noChangeArrowheads="1"/>
          </p:cNvSpPr>
          <p:nvPr/>
        </p:nvSpPr>
        <p:spPr bwMode="auto">
          <a:xfrm>
            <a:off x="8077200" y="1752600"/>
            <a:ext cx="18161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a:latin typeface="Times New Roman" panose="02020603050405020304" pitchFamily="18" charset="0"/>
              </a:rPr>
              <a:t>Senior</a:t>
            </a:r>
          </a:p>
        </p:txBody>
      </p:sp>
      <p:sp>
        <p:nvSpPr>
          <p:cNvPr id="59400" name="Line 8">
            <a:extLst>
              <a:ext uri="{FF2B5EF4-FFF2-40B4-BE49-F238E27FC236}">
                <a16:creationId xmlns:a16="http://schemas.microsoft.com/office/drawing/2014/main" id="{6957EFC7-07FD-492A-A392-5CD5DDFC9F2E}"/>
              </a:ext>
            </a:extLst>
          </p:cNvPr>
          <p:cNvSpPr>
            <a:spLocks noChangeShapeType="1"/>
          </p:cNvSpPr>
          <p:nvPr/>
        </p:nvSpPr>
        <p:spPr bwMode="auto">
          <a:xfrm>
            <a:off x="3892550" y="3200400"/>
            <a:ext cx="1054100" cy="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01" name="Line 9">
            <a:extLst>
              <a:ext uri="{FF2B5EF4-FFF2-40B4-BE49-F238E27FC236}">
                <a16:creationId xmlns:a16="http://schemas.microsoft.com/office/drawing/2014/main" id="{A69E9530-1E4C-4713-9A00-35BFC49A2508}"/>
              </a:ext>
            </a:extLst>
          </p:cNvPr>
          <p:cNvSpPr>
            <a:spLocks noChangeShapeType="1"/>
          </p:cNvSpPr>
          <p:nvPr/>
        </p:nvSpPr>
        <p:spPr bwMode="auto">
          <a:xfrm>
            <a:off x="3892550" y="3429000"/>
            <a:ext cx="1054100" cy="0"/>
          </a:xfrm>
          <a:prstGeom prst="line">
            <a:avLst/>
          </a:prstGeom>
          <a:noFill/>
          <a:ln w="12700">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06" name="Rectangle 14">
            <a:extLst>
              <a:ext uri="{FF2B5EF4-FFF2-40B4-BE49-F238E27FC236}">
                <a16:creationId xmlns:a16="http://schemas.microsoft.com/office/drawing/2014/main" id="{DCD5BF40-8D01-4C77-9BF7-B48F02A94D02}"/>
              </a:ext>
            </a:extLst>
          </p:cNvPr>
          <p:cNvSpPr>
            <a:spLocks noChangeArrowheads="1"/>
          </p:cNvSpPr>
          <p:nvPr/>
        </p:nvSpPr>
        <p:spPr bwMode="auto">
          <a:xfrm>
            <a:off x="4100513" y="2943225"/>
            <a:ext cx="73898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Proceeds</a:t>
            </a:r>
          </a:p>
        </p:txBody>
      </p:sp>
      <p:sp>
        <p:nvSpPr>
          <p:cNvPr id="59407" name="Rectangle 15">
            <a:extLst>
              <a:ext uri="{FF2B5EF4-FFF2-40B4-BE49-F238E27FC236}">
                <a16:creationId xmlns:a16="http://schemas.microsoft.com/office/drawing/2014/main" id="{918D4ACB-09C2-4379-8F7E-FA08A495AA91}"/>
              </a:ext>
            </a:extLst>
          </p:cNvPr>
          <p:cNvSpPr>
            <a:spLocks noChangeArrowheads="1"/>
          </p:cNvSpPr>
          <p:nvPr/>
        </p:nvSpPr>
        <p:spPr bwMode="auto">
          <a:xfrm>
            <a:off x="3948114" y="3476625"/>
            <a:ext cx="104631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sz="1200">
                <a:latin typeface="Times New Roman" panose="02020603050405020304" pitchFamily="18" charset="0"/>
              </a:rPr>
              <a:t>Sale of Assets</a:t>
            </a:r>
          </a:p>
        </p:txBody>
      </p:sp>
      <p:sp>
        <p:nvSpPr>
          <p:cNvPr id="59411" name="AutoShape 19" descr="Dotted diamond">
            <a:extLst>
              <a:ext uri="{FF2B5EF4-FFF2-40B4-BE49-F238E27FC236}">
                <a16:creationId xmlns:a16="http://schemas.microsoft.com/office/drawing/2014/main" id="{BF7764AE-CB2A-4E7B-8C21-19288C424361}"/>
              </a:ext>
            </a:extLst>
          </p:cNvPr>
          <p:cNvSpPr>
            <a:spLocks noChangeArrowheads="1"/>
          </p:cNvSpPr>
          <p:nvPr/>
        </p:nvSpPr>
        <p:spPr bwMode="auto">
          <a:xfrm>
            <a:off x="8077200" y="457200"/>
            <a:ext cx="1816100" cy="520700"/>
          </a:xfrm>
          <a:prstGeom prst="roundRect">
            <a:avLst>
              <a:gd name="adj" fmla="val 12495"/>
            </a:avLst>
          </a:prstGeom>
          <a:pattFill prst="dotDmnd">
            <a:fgClr>
              <a:schemeClr val="bg2"/>
            </a:fgClr>
            <a:bgClr>
              <a:schemeClr val="bg1"/>
            </a:bgClr>
          </a:patt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a:latin typeface="Times New Roman" panose="02020603050405020304" pitchFamily="18" charset="0"/>
              </a:rPr>
              <a:t>Rating Agency</a:t>
            </a:r>
          </a:p>
        </p:txBody>
      </p:sp>
      <p:sp>
        <p:nvSpPr>
          <p:cNvPr id="59412" name="Line 20">
            <a:extLst>
              <a:ext uri="{FF2B5EF4-FFF2-40B4-BE49-F238E27FC236}">
                <a16:creationId xmlns:a16="http://schemas.microsoft.com/office/drawing/2014/main" id="{4D88371B-6450-4151-97AD-715B48B97DC4}"/>
              </a:ext>
            </a:extLst>
          </p:cNvPr>
          <p:cNvSpPr>
            <a:spLocks noChangeShapeType="1"/>
          </p:cNvSpPr>
          <p:nvPr/>
        </p:nvSpPr>
        <p:spPr bwMode="auto">
          <a:xfrm flipH="1">
            <a:off x="8953500" y="990600"/>
            <a:ext cx="0" cy="685800"/>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3" name="Rectangle 21">
            <a:extLst>
              <a:ext uri="{FF2B5EF4-FFF2-40B4-BE49-F238E27FC236}">
                <a16:creationId xmlns:a16="http://schemas.microsoft.com/office/drawing/2014/main" id="{8911E8BB-DFC8-488D-AF72-59F9CF70F147}"/>
              </a:ext>
            </a:extLst>
          </p:cNvPr>
          <p:cNvSpPr>
            <a:spLocks noChangeArrowheads="1"/>
          </p:cNvSpPr>
          <p:nvPr/>
        </p:nvSpPr>
        <p:spPr bwMode="auto">
          <a:xfrm>
            <a:off x="8932864" y="1260475"/>
            <a:ext cx="121602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a:latin typeface="Times New Roman" panose="02020603050405020304" pitchFamily="18" charset="0"/>
              </a:rPr>
              <a:t>Top Rating</a:t>
            </a:r>
          </a:p>
        </p:txBody>
      </p:sp>
      <p:sp>
        <p:nvSpPr>
          <p:cNvPr id="59420" name="Rectangle 28">
            <a:extLst>
              <a:ext uri="{FF2B5EF4-FFF2-40B4-BE49-F238E27FC236}">
                <a16:creationId xmlns:a16="http://schemas.microsoft.com/office/drawing/2014/main" id="{EFF07096-2FF3-4009-9330-B1DF60C4F92C}"/>
              </a:ext>
            </a:extLst>
          </p:cNvPr>
          <p:cNvSpPr>
            <a:spLocks noGrp="1" noChangeArrowheads="1"/>
          </p:cNvSpPr>
          <p:nvPr>
            <p:ph type="ctrTitle"/>
          </p:nvPr>
        </p:nvSpPr>
        <p:spPr>
          <a:xfrm>
            <a:off x="2209800" y="304800"/>
            <a:ext cx="7772400" cy="685800"/>
          </a:xfrm>
          <a:noFill/>
          <a:ln/>
        </p:spPr>
        <p:txBody>
          <a:bodyPr anchor="ctr"/>
          <a:lstStyle/>
          <a:p>
            <a:pPr algn="l"/>
            <a:r>
              <a:rPr lang="en-US" altLang="en-US" sz="3200"/>
              <a:t>Credit Enhancement:</a:t>
            </a:r>
            <a:br>
              <a:rPr lang="en-US" altLang="en-US" sz="3200"/>
            </a:br>
            <a:r>
              <a:rPr lang="en-US" altLang="en-US" sz="3200"/>
              <a:t>An Alternative Approach</a:t>
            </a:r>
          </a:p>
        </p:txBody>
      </p:sp>
      <p:sp>
        <p:nvSpPr>
          <p:cNvPr id="59421" name="Rectangle 29">
            <a:extLst>
              <a:ext uri="{FF2B5EF4-FFF2-40B4-BE49-F238E27FC236}">
                <a16:creationId xmlns:a16="http://schemas.microsoft.com/office/drawing/2014/main" id="{BB3D8925-723F-4777-AF36-AAC60C972B78}"/>
              </a:ext>
            </a:extLst>
          </p:cNvPr>
          <p:cNvSpPr>
            <a:spLocks noChangeArrowheads="1"/>
          </p:cNvSpPr>
          <p:nvPr/>
        </p:nvSpPr>
        <p:spPr bwMode="auto">
          <a:xfrm>
            <a:off x="8077200" y="2895600"/>
            <a:ext cx="18161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a:latin typeface="Times New Roman" panose="02020603050405020304" pitchFamily="18" charset="0"/>
              </a:rPr>
              <a:t>Subordinated</a:t>
            </a:r>
          </a:p>
        </p:txBody>
      </p:sp>
      <p:sp>
        <p:nvSpPr>
          <p:cNvPr id="59422" name="Rectangle 30">
            <a:extLst>
              <a:ext uri="{FF2B5EF4-FFF2-40B4-BE49-F238E27FC236}">
                <a16:creationId xmlns:a16="http://schemas.microsoft.com/office/drawing/2014/main" id="{E40A46C1-B5E4-494F-86C8-42CE98F1EF2A}"/>
              </a:ext>
            </a:extLst>
          </p:cNvPr>
          <p:cNvSpPr>
            <a:spLocks noChangeArrowheads="1"/>
          </p:cNvSpPr>
          <p:nvPr/>
        </p:nvSpPr>
        <p:spPr bwMode="auto">
          <a:xfrm>
            <a:off x="8077200" y="4114800"/>
            <a:ext cx="1828800" cy="749300"/>
          </a:xfrm>
          <a:prstGeom prst="rect">
            <a:avLst/>
          </a:prstGeom>
          <a:solidFill>
            <a:srgbClr val="CECECE"/>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lnSpc>
                <a:spcPct val="100000"/>
              </a:lnSpc>
              <a:spcBef>
                <a:spcPct val="0"/>
              </a:spcBef>
              <a:buFont typeface="Monotype Sorts" pitchFamily="2" charset="2"/>
              <a:buNone/>
            </a:pPr>
            <a:r>
              <a:rPr lang="en-US" altLang="en-US">
                <a:latin typeface="Times New Roman" panose="02020603050405020304" pitchFamily="18" charset="0"/>
              </a:rPr>
              <a:t>More Subordinated</a:t>
            </a:r>
          </a:p>
        </p:txBody>
      </p:sp>
      <p:sp>
        <p:nvSpPr>
          <p:cNvPr id="59423" name="Freeform 31">
            <a:extLst>
              <a:ext uri="{FF2B5EF4-FFF2-40B4-BE49-F238E27FC236}">
                <a16:creationId xmlns:a16="http://schemas.microsoft.com/office/drawing/2014/main" id="{4882D17F-934E-40B1-B7E3-1420E95E60D0}"/>
              </a:ext>
            </a:extLst>
          </p:cNvPr>
          <p:cNvSpPr>
            <a:spLocks/>
          </p:cNvSpPr>
          <p:nvPr/>
        </p:nvSpPr>
        <p:spPr bwMode="auto">
          <a:xfrm>
            <a:off x="7620000" y="2133600"/>
            <a:ext cx="381000" cy="2362200"/>
          </a:xfrm>
          <a:custGeom>
            <a:avLst/>
            <a:gdLst>
              <a:gd name="T0" fmla="*/ 240 w 240"/>
              <a:gd name="T1" fmla="*/ 0 h 1488"/>
              <a:gd name="T2" fmla="*/ 0 w 240"/>
              <a:gd name="T3" fmla="*/ 0 h 1488"/>
              <a:gd name="T4" fmla="*/ 0 w 240"/>
              <a:gd name="T5" fmla="*/ 1488 h 1488"/>
              <a:gd name="T6" fmla="*/ 240 w 240"/>
              <a:gd name="T7" fmla="*/ 1488 h 1488"/>
            </a:gdLst>
            <a:ahLst/>
            <a:cxnLst>
              <a:cxn ang="0">
                <a:pos x="T0" y="T1"/>
              </a:cxn>
              <a:cxn ang="0">
                <a:pos x="T2" y="T3"/>
              </a:cxn>
              <a:cxn ang="0">
                <a:pos x="T4" y="T5"/>
              </a:cxn>
              <a:cxn ang="0">
                <a:pos x="T6" y="T7"/>
              </a:cxn>
            </a:cxnLst>
            <a:rect l="0" t="0" r="r" b="b"/>
            <a:pathLst>
              <a:path w="240" h="1488">
                <a:moveTo>
                  <a:pt x="240" y="0"/>
                </a:moveTo>
                <a:lnTo>
                  <a:pt x="0" y="0"/>
                </a:lnTo>
                <a:lnTo>
                  <a:pt x="0" y="1488"/>
                </a:lnTo>
                <a:lnTo>
                  <a:pt x="240" y="1488"/>
                </a:lnTo>
              </a:path>
            </a:pathLst>
          </a:custGeom>
          <a:noFill/>
          <a:ln w="12700" cap="flat" cmpd="sng">
            <a:solidFill>
              <a:schemeClr val="tx1"/>
            </a:solidFill>
            <a:prstDash val="solid"/>
            <a:round/>
            <a:headEnd type="arrow"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25" name="Line 33">
            <a:extLst>
              <a:ext uri="{FF2B5EF4-FFF2-40B4-BE49-F238E27FC236}">
                <a16:creationId xmlns:a16="http://schemas.microsoft.com/office/drawing/2014/main" id="{EA7CE976-6B20-4053-A869-79E6509DBD37}"/>
              </a:ext>
            </a:extLst>
          </p:cNvPr>
          <p:cNvSpPr>
            <a:spLocks noChangeShapeType="1"/>
          </p:cNvSpPr>
          <p:nvPr/>
        </p:nvSpPr>
        <p:spPr bwMode="auto">
          <a:xfrm>
            <a:off x="7162800" y="3276600"/>
            <a:ext cx="838200" cy="0"/>
          </a:xfrm>
          <a:prstGeom prst="line">
            <a:avLst/>
          </a:prstGeom>
          <a:noFill/>
          <a:ln w="1270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27" name="Rectangle 35">
            <a:extLst>
              <a:ext uri="{FF2B5EF4-FFF2-40B4-BE49-F238E27FC236}">
                <a16:creationId xmlns:a16="http://schemas.microsoft.com/office/drawing/2014/main" id="{23473D92-9749-404D-8684-F687949A05AF}"/>
              </a:ext>
            </a:extLst>
          </p:cNvPr>
          <p:cNvSpPr>
            <a:spLocks noChangeArrowheads="1"/>
          </p:cNvSpPr>
          <p:nvPr/>
        </p:nvSpPr>
        <p:spPr bwMode="auto">
          <a:xfrm>
            <a:off x="8991600" y="2514601"/>
            <a:ext cx="145873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a:latin typeface="Times New Roman" panose="02020603050405020304" pitchFamily="18" charset="0"/>
              </a:rPr>
              <a:t>Lower Rating</a:t>
            </a:r>
          </a:p>
        </p:txBody>
      </p:sp>
      <p:sp>
        <p:nvSpPr>
          <p:cNvPr id="59428" name="Line 36">
            <a:extLst>
              <a:ext uri="{FF2B5EF4-FFF2-40B4-BE49-F238E27FC236}">
                <a16:creationId xmlns:a16="http://schemas.microsoft.com/office/drawing/2014/main" id="{4A32BEE5-0923-4EE1-BB9C-506D263D263F}"/>
              </a:ext>
            </a:extLst>
          </p:cNvPr>
          <p:cNvSpPr>
            <a:spLocks noChangeShapeType="1"/>
          </p:cNvSpPr>
          <p:nvPr/>
        </p:nvSpPr>
        <p:spPr bwMode="auto">
          <a:xfrm flipH="1">
            <a:off x="8953500" y="3657601"/>
            <a:ext cx="0" cy="415925"/>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29" name="Rectangle 37">
            <a:extLst>
              <a:ext uri="{FF2B5EF4-FFF2-40B4-BE49-F238E27FC236}">
                <a16:creationId xmlns:a16="http://schemas.microsoft.com/office/drawing/2014/main" id="{7F462CE2-260E-4491-95C0-BB3EFC26C7BA}"/>
              </a:ext>
            </a:extLst>
          </p:cNvPr>
          <p:cNvSpPr>
            <a:spLocks noChangeArrowheads="1"/>
          </p:cNvSpPr>
          <p:nvPr/>
        </p:nvSpPr>
        <p:spPr bwMode="auto">
          <a:xfrm>
            <a:off x="8991601" y="3733801"/>
            <a:ext cx="1138133"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nSpc>
                <a:spcPct val="100000"/>
              </a:lnSpc>
              <a:spcBef>
                <a:spcPct val="0"/>
              </a:spcBef>
              <a:buFont typeface="Monotype Sorts" pitchFamily="2" charset="2"/>
              <a:buNone/>
            </a:pPr>
            <a:r>
              <a:rPr lang="en-US" altLang="en-US">
                <a:latin typeface="Times New Roman" panose="02020603050405020304" pitchFamily="18" charset="0"/>
              </a:rPr>
              <a:t>No Rating</a:t>
            </a:r>
          </a:p>
        </p:txBody>
      </p:sp>
      <p:sp>
        <p:nvSpPr>
          <p:cNvPr id="59430" name="Line 38">
            <a:extLst>
              <a:ext uri="{FF2B5EF4-FFF2-40B4-BE49-F238E27FC236}">
                <a16:creationId xmlns:a16="http://schemas.microsoft.com/office/drawing/2014/main" id="{2464C25D-588A-4FD6-B3FD-16AC78F57281}"/>
              </a:ext>
            </a:extLst>
          </p:cNvPr>
          <p:cNvSpPr>
            <a:spLocks noChangeShapeType="1"/>
          </p:cNvSpPr>
          <p:nvPr/>
        </p:nvSpPr>
        <p:spPr bwMode="auto">
          <a:xfrm flipH="1">
            <a:off x="8953500" y="2514600"/>
            <a:ext cx="0" cy="381000"/>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BEE491CF-5895-49EC-8AC2-2687A1A12155}"/>
              </a:ext>
            </a:extLst>
          </p:cNvPr>
          <p:cNvSpPr>
            <a:spLocks noGrp="1" noChangeArrowheads="1"/>
          </p:cNvSpPr>
          <p:nvPr>
            <p:ph type="title"/>
          </p:nvPr>
        </p:nvSpPr>
        <p:spPr/>
        <p:txBody>
          <a:bodyPr/>
          <a:lstStyle/>
          <a:p>
            <a:r>
              <a:rPr lang="en-GB" altLang="en-US" dirty="0"/>
              <a:t>Introduction </a:t>
            </a:r>
          </a:p>
        </p:txBody>
      </p:sp>
      <p:sp>
        <p:nvSpPr>
          <p:cNvPr id="111619" name="Rectangle 3">
            <a:extLst>
              <a:ext uri="{FF2B5EF4-FFF2-40B4-BE49-F238E27FC236}">
                <a16:creationId xmlns:a16="http://schemas.microsoft.com/office/drawing/2014/main" id="{E9BF9B3F-94E3-4EB9-9207-55946BBAF656}"/>
              </a:ext>
            </a:extLst>
          </p:cNvPr>
          <p:cNvSpPr>
            <a:spLocks noGrp="1" noChangeArrowheads="1"/>
          </p:cNvSpPr>
          <p:nvPr>
            <p:ph sz="quarter" idx="1"/>
          </p:nvPr>
        </p:nvSpPr>
        <p:spPr/>
        <p:txBody>
          <a:bodyPr/>
          <a:lstStyle/>
          <a:p>
            <a:pPr>
              <a:buFont typeface="Wingdings" panose="05000000000000000000" pitchFamily="2" charset="2"/>
              <a:buNone/>
            </a:pPr>
            <a:r>
              <a:rPr lang="de-DE" altLang="en-US" sz="2200"/>
              <a:t>RISK MITIGATION</a:t>
            </a:r>
            <a:r>
              <a:rPr lang="de-DE" altLang="en-US" sz="2600"/>
              <a:t>	</a:t>
            </a:r>
            <a:endParaRPr lang="en-GB" altLang="en-US" sz="2600"/>
          </a:p>
        </p:txBody>
      </p:sp>
      <p:sp>
        <p:nvSpPr>
          <p:cNvPr id="111620" name="Rectangle 4">
            <a:extLst>
              <a:ext uri="{FF2B5EF4-FFF2-40B4-BE49-F238E27FC236}">
                <a16:creationId xmlns:a16="http://schemas.microsoft.com/office/drawing/2014/main" id="{AE7126EF-87AF-4F6D-937D-D70506E36D0A}"/>
              </a:ext>
            </a:extLst>
          </p:cNvPr>
          <p:cNvSpPr>
            <a:spLocks noGrp="1" noChangeArrowheads="1"/>
          </p:cNvSpPr>
          <p:nvPr>
            <p:ph type="body" sz="half" idx="4294967295"/>
          </p:nvPr>
        </p:nvSpPr>
        <p:spPr>
          <a:xfrm>
            <a:off x="5220932" y="1624748"/>
            <a:ext cx="4337050" cy="4641850"/>
          </a:xfrm>
        </p:spPr>
        <p:txBody>
          <a:bodyPr/>
          <a:lstStyle/>
          <a:p>
            <a:r>
              <a:rPr lang="en-GB" altLang="en-US" sz="2200" dirty="0"/>
              <a:t>collateral</a:t>
            </a:r>
          </a:p>
          <a:p>
            <a:r>
              <a:rPr lang="en-GB" altLang="en-US" sz="2200" dirty="0"/>
              <a:t>risk sharing (consortiums)</a:t>
            </a:r>
          </a:p>
          <a:p>
            <a:r>
              <a:rPr lang="en-GB" altLang="en-US" sz="2200" dirty="0"/>
              <a:t>guarantees</a:t>
            </a:r>
          </a:p>
          <a:p>
            <a:r>
              <a:rPr lang="en-GB" altLang="en-US" sz="2200" dirty="0"/>
              <a:t>insurances</a:t>
            </a:r>
          </a:p>
          <a:p>
            <a:r>
              <a:rPr lang="en-GB" altLang="en-US" sz="2200" dirty="0"/>
              <a:t>credit derivatives</a:t>
            </a:r>
          </a:p>
          <a:p>
            <a:r>
              <a:rPr lang="en-GB" altLang="en-US" sz="2200" b="1" dirty="0"/>
              <a:t>securitisation</a:t>
            </a:r>
          </a:p>
          <a:p>
            <a:r>
              <a:rPr lang="en-GB" altLang="en-US" sz="2200" dirty="0"/>
              <a:t>loan trading</a:t>
            </a:r>
          </a:p>
          <a:p>
            <a:r>
              <a:rPr lang="en-GB" altLang="en-US" sz="2200" dirty="0"/>
              <a:t>NPL trading</a:t>
            </a:r>
          </a:p>
          <a:p>
            <a:r>
              <a:rPr lang="en-GB" altLang="en-US" sz="2200" dirty="0"/>
              <a:t>CDOs</a:t>
            </a:r>
          </a:p>
          <a:p>
            <a:r>
              <a:rPr lang="en-GB" altLang="en-US" sz="2200" dirty="0"/>
              <a:t>etc.</a:t>
            </a:r>
          </a:p>
          <a:p>
            <a:endParaRPr lang="en-GB" altLang="en-US" sz="2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957000BE-1AA1-4D27-976B-BB1AEE8D354E}"/>
              </a:ext>
            </a:extLst>
          </p:cNvPr>
          <p:cNvSpPr>
            <a:spLocks noGrp="1" noChangeArrowheads="1"/>
          </p:cNvSpPr>
          <p:nvPr>
            <p:ph type="title"/>
          </p:nvPr>
        </p:nvSpPr>
        <p:spPr/>
        <p:txBody>
          <a:bodyPr/>
          <a:lstStyle/>
          <a:p>
            <a:r>
              <a:rPr lang="en-GB" altLang="en-US" dirty="0"/>
              <a:t>Introduction </a:t>
            </a:r>
          </a:p>
        </p:txBody>
      </p:sp>
      <p:sp>
        <p:nvSpPr>
          <p:cNvPr id="112643" name="Rectangle 3">
            <a:extLst>
              <a:ext uri="{FF2B5EF4-FFF2-40B4-BE49-F238E27FC236}">
                <a16:creationId xmlns:a16="http://schemas.microsoft.com/office/drawing/2014/main" id="{346AFE9D-A883-4190-AF91-687D0AF815F6}"/>
              </a:ext>
            </a:extLst>
          </p:cNvPr>
          <p:cNvSpPr>
            <a:spLocks noGrp="1" noChangeArrowheads="1"/>
          </p:cNvSpPr>
          <p:nvPr>
            <p:ph sz="quarter" idx="1"/>
          </p:nvPr>
        </p:nvSpPr>
        <p:spPr/>
        <p:txBody>
          <a:bodyPr/>
          <a:lstStyle/>
          <a:p>
            <a:pPr>
              <a:buFont typeface="Wingdings" panose="05000000000000000000" pitchFamily="2" charset="2"/>
              <a:buNone/>
            </a:pPr>
            <a:r>
              <a:rPr lang="de-DE" altLang="en-US" sz="2200"/>
              <a:t>SECURITISATION</a:t>
            </a:r>
            <a:endParaRPr lang="en-GB" altLang="en-US" sz="2200"/>
          </a:p>
        </p:txBody>
      </p:sp>
      <p:sp>
        <p:nvSpPr>
          <p:cNvPr id="112644" name="Rectangle 4">
            <a:extLst>
              <a:ext uri="{FF2B5EF4-FFF2-40B4-BE49-F238E27FC236}">
                <a16:creationId xmlns:a16="http://schemas.microsoft.com/office/drawing/2014/main" id="{C3B1C8E3-638C-4736-BDD7-F0C319FF2314}"/>
              </a:ext>
            </a:extLst>
          </p:cNvPr>
          <p:cNvSpPr>
            <a:spLocks noGrp="1" noChangeArrowheads="1"/>
          </p:cNvSpPr>
          <p:nvPr>
            <p:ph type="body" sz="half" idx="4294967295"/>
          </p:nvPr>
        </p:nvSpPr>
        <p:spPr>
          <a:xfrm>
            <a:off x="816864" y="2239395"/>
            <a:ext cx="3879850" cy="823912"/>
          </a:xfrm>
        </p:spPr>
        <p:txBody>
          <a:bodyPr/>
          <a:lstStyle/>
          <a:p>
            <a:pPr>
              <a:lnSpc>
                <a:spcPct val="90000"/>
              </a:lnSpc>
            </a:pPr>
            <a:r>
              <a:rPr lang="en-GB" altLang="en-US" sz="2200" dirty="0"/>
              <a:t>true sale securitisation</a:t>
            </a:r>
          </a:p>
          <a:p>
            <a:pPr>
              <a:lnSpc>
                <a:spcPct val="90000"/>
              </a:lnSpc>
            </a:pPr>
            <a:r>
              <a:rPr lang="en-GB" altLang="en-US" sz="2200" dirty="0"/>
              <a:t>synthetic securitisation</a:t>
            </a:r>
          </a:p>
        </p:txBody>
      </p:sp>
      <p:sp>
        <p:nvSpPr>
          <p:cNvPr id="112645" name="Rectangle 5">
            <a:extLst>
              <a:ext uri="{FF2B5EF4-FFF2-40B4-BE49-F238E27FC236}">
                <a16:creationId xmlns:a16="http://schemas.microsoft.com/office/drawing/2014/main" id="{C996FA5A-59CE-4276-9D15-259602DC232F}"/>
              </a:ext>
            </a:extLst>
          </p:cNvPr>
          <p:cNvSpPr>
            <a:spLocks noChangeArrowheads="1"/>
          </p:cNvSpPr>
          <p:nvPr/>
        </p:nvSpPr>
        <p:spPr bwMode="auto">
          <a:xfrm>
            <a:off x="4734814" y="1743075"/>
            <a:ext cx="6915150" cy="337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342900" indent="-342900">
              <a:spcBef>
                <a:spcPct val="20000"/>
              </a:spcBef>
              <a:buClr>
                <a:schemeClr val="tx2"/>
              </a:buClr>
              <a:buSzPct val="70000"/>
              <a:buFont typeface="Wingdings" panose="05000000000000000000" pitchFamily="2" charset="2"/>
              <a:buChar char="n"/>
              <a:tabLst>
                <a:tab pos="860425" algn="l"/>
                <a:tab pos="1144588" algn="l"/>
              </a:tabLst>
              <a:defRPr sz="2600">
                <a:solidFill>
                  <a:schemeClr val="tx1"/>
                </a:solidFill>
                <a:latin typeface="Arial" panose="020B0604020202020204" pitchFamily="34" charset="0"/>
                <a:cs typeface="Arial" panose="020B0604020202020204" pitchFamily="34" charset="0"/>
              </a:defRPr>
            </a:lvl1pPr>
            <a:lvl2pPr marL="739775" indent="-206375">
              <a:spcBef>
                <a:spcPct val="20000"/>
              </a:spcBef>
              <a:buSzPct val="60000"/>
              <a:buFont typeface="Wingdings" panose="05000000000000000000" pitchFamily="2" charset="2"/>
              <a:buChar char="l"/>
              <a:tabLst>
                <a:tab pos="860425" algn="l"/>
                <a:tab pos="1144588" algn="l"/>
              </a:tabLst>
              <a:defRPr sz="2100">
                <a:solidFill>
                  <a:schemeClr val="tx1"/>
                </a:solidFill>
                <a:latin typeface="Arial" panose="020B0604020202020204" pitchFamily="34" charset="0"/>
                <a:cs typeface="Arial" panose="020B0604020202020204" pitchFamily="34" charset="0"/>
              </a:defRPr>
            </a:lvl2pPr>
            <a:lvl3pPr marL="1143000" indent="-212725">
              <a:spcBef>
                <a:spcPct val="20000"/>
              </a:spcBef>
              <a:buChar char="–"/>
              <a:tabLst>
                <a:tab pos="860425" algn="l"/>
                <a:tab pos="1144588" algn="l"/>
              </a:tabLst>
              <a:defRPr>
                <a:solidFill>
                  <a:schemeClr val="tx1"/>
                </a:solidFill>
                <a:latin typeface="Arial" panose="020B0604020202020204" pitchFamily="34" charset="0"/>
                <a:cs typeface="Arial" panose="020B0604020202020204" pitchFamily="34" charset="0"/>
              </a:defRPr>
            </a:lvl3pPr>
            <a:lvl4pPr marL="1600200" indent="-266700">
              <a:spcBef>
                <a:spcPct val="20000"/>
              </a:spcBef>
              <a:buChar char="–"/>
              <a:tabLst>
                <a:tab pos="860425" algn="l"/>
                <a:tab pos="1144588" algn="l"/>
              </a:tabLst>
              <a:defRPr sz="1600">
                <a:solidFill>
                  <a:schemeClr val="tx1"/>
                </a:solidFill>
                <a:latin typeface="Arial" panose="020B0604020202020204" pitchFamily="34" charset="0"/>
                <a:cs typeface="Arial" panose="020B0604020202020204" pitchFamily="34" charset="0"/>
              </a:defRPr>
            </a:lvl4pPr>
            <a:lvl5pPr marL="2057400" indent="-266700">
              <a:spcBef>
                <a:spcPct val="20000"/>
              </a:spcBef>
              <a:buChar char="•"/>
              <a:tabLst>
                <a:tab pos="860425" algn="l"/>
                <a:tab pos="1144588" algn="l"/>
              </a:tabLst>
              <a:defRPr sz="1600" i="1">
                <a:solidFill>
                  <a:schemeClr val="tx1"/>
                </a:solidFill>
                <a:latin typeface="Arial" panose="020B0604020202020204" pitchFamily="34" charset="0"/>
                <a:cs typeface="Arial" panose="020B0604020202020204" pitchFamily="34" charset="0"/>
              </a:defRPr>
            </a:lvl5pPr>
            <a:lvl6pPr marL="2514600" indent="-266700" fontAlgn="base">
              <a:spcBef>
                <a:spcPct val="20000"/>
              </a:spcBef>
              <a:spcAft>
                <a:spcPct val="0"/>
              </a:spcAft>
              <a:buChar char="•"/>
              <a:tabLst>
                <a:tab pos="860425" algn="l"/>
                <a:tab pos="1144588" algn="l"/>
              </a:tabLst>
              <a:defRPr sz="1600" i="1">
                <a:solidFill>
                  <a:schemeClr val="tx1"/>
                </a:solidFill>
                <a:latin typeface="Arial" panose="020B0604020202020204" pitchFamily="34" charset="0"/>
                <a:cs typeface="Arial" panose="020B0604020202020204" pitchFamily="34" charset="0"/>
              </a:defRPr>
            </a:lvl6pPr>
            <a:lvl7pPr marL="2971800" indent="-266700" fontAlgn="base">
              <a:spcBef>
                <a:spcPct val="20000"/>
              </a:spcBef>
              <a:spcAft>
                <a:spcPct val="0"/>
              </a:spcAft>
              <a:buChar char="•"/>
              <a:tabLst>
                <a:tab pos="860425" algn="l"/>
                <a:tab pos="1144588" algn="l"/>
              </a:tabLst>
              <a:defRPr sz="1600" i="1">
                <a:solidFill>
                  <a:schemeClr val="tx1"/>
                </a:solidFill>
                <a:latin typeface="Arial" panose="020B0604020202020204" pitchFamily="34" charset="0"/>
                <a:cs typeface="Arial" panose="020B0604020202020204" pitchFamily="34" charset="0"/>
              </a:defRPr>
            </a:lvl7pPr>
            <a:lvl8pPr marL="3429000" indent="-266700" fontAlgn="base">
              <a:spcBef>
                <a:spcPct val="20000"/>
              </a:spcBef>
              <a:spcAft>
                <a:spcPct val="0"/>
              </a:spcAft>
              <a:buChar char="•"/>
              <a:tabLst>
                <a:tab pos="860425" algn="l"/>
                <a:tab pos="1144588" algn="l"/>
              </a:tabLst>
              <a:defRPr sz="1600" i="1">
                <a:solidFill>
                  <a:schemeClr val="tx1"/>
                </a:solidFill>
                <a:latin typeface="Arial" panose="020B0604020202020204" pitchFamily="34" charset="0"/>
                <a:cs typeface="Arial" panose="020B0604020202020204" pitchFamily="34" charset="0"/>
              </a:defRPr>
            </a:lvl8pPr>
            <a:lvl9pPr marL="3886200" indent="-266700" fontAlgn="base">
              <a:spcBef>
                <a:spcPct val="20000"/>
              </a:spcBef>
              <a:spcAft>
                <a:spcPct val="0"/>
              </a:spcAft>
              <a:buChar char="•"/>
              <a:tabLst>
                <a:tab pos="860425" algn="l"/>
                <a:tab pos="1144588" algn="l"/>
              </a:tabLst>
              <a:defRPr sz="1600" i="1">
                <a:solidFill>
                  <a:schemeClr val="tx1"/>
                </a:solidFill>
                <a:latin typeface="Arial" panose="020B0604020202020204" pitchFamily="34" charset="0"/>
                <a:cs typeface="Arial" panose="020B0604020202020204" pitchFamily="34" charset="0"/>
              </a:defRPr>
            </a:lvl9pPr>
          </a:lstStyle>
          <a:p>
            <a:pPr>
              <a:buFont typeface="Wingdings" panose="05000000000000000000" pitchFamily="2" charset="2"/>
              <a:buNone/>
            </a:pPr>
            <a:r>
              <a:rPr lang="en-GB" altLang="en-US" sz="1800" dirty="0"/>
              <a:t>ABCP	=	asset-backed commercial papers (i.e., short-term ABS)</a:t>
            </a:r>
          </a:p>
          <a:p>
            <a:pPr>
              <a:buFont typeface="Wingdings" panose="05000000000000000000" pitchFamily="2" charset="2"/>
              <a:buNone/>
            </a:pPr>
            <a:r>
              <a:rPr lang="en-GB" altLang="en-US" sz="1800" dirty="0"/>
              <a:t>ABS	=	asset-backed securities</a:t>
            </a:r>
          </a:p>
          <a:p>
            <a:pPr>
              <a:buFont typeface="Wingdings" panose="05000000000000000000" pitchFamily="2" charset="2"/>
              <a:buNone/>
            </a:pPr>
            <a:r>
              <a:rPr lang="en-GB" altLang="en-US" sz="1800" dirty="0"/>
              <a:t>CBO	=	collateralised bond obligations</a:t>
            </a:r>
          </a:p>
          <a:p>
            <a:pPr>
              <a:buFont typeface="Wingdings" panose="05000000000000000000" pitchFamily="2" charset="2"/>
              <a:buNone/>
            </a:pPr>
            <a:r>
              <a:rPr lang="en-GB" altLang="en-US" sz="1800" dirty="0"/>
              <a:t>CDO	=	collateralised debt obligations (i.e., CBO and CLO)</a:t>
            </a:r>
          </a:p>
          <a:p>
            <a:pPr>
              <a:buFont typeface="Wingdings" panose="05000000000000000000" pitchFamily="2" charset="2"/>
              <a:buNone/>
            </a:pPr>
            <a:r>
              <a:rPr lang="en-GB" altLang="en-US" sz="1800" dirty="0"/>
              <a:t>CLO	=	collateralised loan obligations</a:t>
            </a:r>
          </a:p>
          <a:p>
            <a:pPr>
              <a:buFont typeface="Wingdings" panose="05000000000000000000" pitchFamily="2" charset="2"/>
              <a:buNone/>
            </a:pPr>
            <a:r>
              <a:rPr lang="en-GB" altLang="en-US" sz="1800" dirty="0"/>
              <a:t>CMBS	=	commercial mortgage-backed securities</a:t>
            </a:r>
          </a:p>
          <a:p>
            <a:pPr>
              <a:buFont typeface="Wingdings" panose="05000000000000000000" pitchFamily="2" charset="2"/>
              <a:buNone/>
            </a:pPr>
            <a:r>
              <a:rPr lang="en-GB" altLang="en-US" sz="1800" dirty="0"/>
              <a:t>MBS	=	mortgage-backed securities (i.e., CMBS and RMBS)</a:t>
            </a:r>
          </a:p>
          <a:p>
            <a:pPr>
              <a:buFont typeface="Wingdings" panose="05000000000000000000" pitchFamily="2" charset="2"/>
              <a:buNone/>
            </a:pPr>
            <a:r>
              <a:rPr lang="en-GB" altLang="en-US" sz="1800" dirty="0"/>
              <a:t>RMBS	=	residential mortgage-backed securities</a:t>
            </a:r>
          </a:p>
          <a:p>
            <a:pPr>
              <a:buFont typeface="Wingdings" panose="05000000000000000000" pitchFamily="2" charset="2"/>
              <a:buNone/>
            </a:pPr>
            <a:r>
              <a:rPr lang="en-GB" altLang="en-US" sz="1800" dirty="0"/>
              <a:t>SPV	=	special purpose vehicle</a:t>
            </a:r>
          </a:p>
          <a:p>
            <a:pPr>
              <a:buFont typeface="Wingdings" panose="05000000000000000000" pitchFamily="2" charset="2"/>
              <a:buNone/>
            </a:pPr>
            <a:r>
              <a:rPr lang="en-GB" altLang="en-US" sz="1800" dirty="0"/>
              <a:t>WBS	=	whole business securitisation</a:t>
            </a:r>
          </a:p>
          <a:p>
            <a:pPr>
              <a:buFont typeface="Wingdings" panose="05000000000000000000" pitchFamily="2" charset="2"/>
              <a:buNone/>
            </a:pPr>
            <a:endParaRPr lang="en-GB" altLang="en-US" sz="1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026">
            <a:extLst>
              <a:ext uri="{FF2B5EF4-FFF2-40B4-BE49-F238E27FC236}">
                <a16:creationId xmlns:a16="http://schemas.microsoft.com/office/drawing/2014/main" id="{4725213E-B2F6-4293-88F5-E3FFB2863CF3}"/>
              </a:ext>
            </a:extLst>
          </p:cNvPr>
          <p:cNvSpPr>
            <a:spLocks noGrp="1" noChangeArrowheads="1"/>
          </p:cNvSpPr>
          <p:nvPr>
            <p:ph type="title" idx="4294967295"/>
          </p:nvPr>
        </p:nvSpPr>
        <p:spPr>
          <a:xfrm>
            <a:off x="481807" y="174170"/>
            <a:ext cx="10871200" cy="990600"/>
          </a:xfrm>
        </p:spPr>
        <p:txBody>
          <a:bodyPr/>
          <a:lstStyle/>
          <a:p>
            <a:r>
              <a:rPr lang="en-GB" altLang="en-US" dirty="0"/>
              <a:t>Introduction </a:t>
            </a:r>
          </a:p>
        </p:txBody>
      </p:sp>
      <p:sp>
        <p:nvSpPr>
          <p:cNvPr id="129027" name="Text Box 1027">
            <a:extLst>
              <a:ext uri="{FF2B5EF4-FFF2-40B4-BE49-F238E27FC236}">
                <a16:creationId xmlns:a16="http://schemas.microsoft.com/office/drawing/2014/main" id="{6AFE38E9-ADB8-45CD-ABB3-8A5B44668A14}"/>
              </a:ext>
            </a:extLst>
          </p:cNvPr>
          <p:cNvSpPr txBox="1">
            <a:spLocks noChangeArrowheads="1"/>
          </p:cNvSpPr>
          <p:nvPr/>
        </p:nvSpPr>
        <p:spPr bwMode="auto">
          <a:xfrm>
            <a:off x="2124076" y="2014538"/>
            <a:ext cx="1590675" cy="1027112"/>
          </a:xfrm>
          <a:prstGeom prst="rect">
            <a:avLst/>
          </a:prstGeom>
          <a:noFill/>
          <a:ln w="12700" cap="sq">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2500"/>
              <a:t>Originator</a:t>
            </a:r>
          </a:p>
        </p:txBody>
      </p:sp>
      <p:sp>
        <p:nvSpPr>
          <p:cNvPr id="129028" name="Text Box 1028">
            <a:extLst>
              <a:ext uri="{FF2B5EF4-FFF2-40B4-BE49-F238E27FC236}">
                <a16:creationId xmlns:a16="http://schemas.microsoft.com/office/drawing/2014/main" id="{D2A1513A-1B41-4CD1-AB99-59B5A9E602C3}"/>
              </a:ext>
            </a:extLst>
          </p:cNvPr>
          <p:cNvSpPr txBox="1">
            <a:spLocks noChangeArrowheads="1"/>
          </p:cNvSpPr>
          <p:nvPr/>
        </p:nvSpPr>
        <p:spPr bwMode="auto">
          <a:xfrm>
            <a:off x="6746876" y="5040313"/>
            <a:ext cx="1273175" cy="677862"/>
          </a:xfrm>
          <a:prstGeom prst="rect">
            <a:avLst/>
          </a:prstGeom>
          <a:noFill/>
          <a:ln w="12700" cap="sq">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2500"/>
              <a:t>Trustee</a:t>
            </a:r>
          </a:p>
        </p:txBody>
      </p:sp>
      <p:grpSp>
        <p:nvGrpSpPr>
          <p:cNvPr id="129029" name="Group 1029">
            <a:extLst>
              <a:ext uri="{FF2B5EF4-FFF2-40B4-BE49-F238E27FC236}">
                <a16:creationId xmlns:a16="http://schemas.microsoft.com/office/drawing/2014/main" id="{96878959-7B45-461D-AD1A-3ABE9C25ED0F}"/>
              </a:ext>
            </a:extLst>
          </p:cNvPr>
          <p:cNvGrpSpPr>
            <a:grpSpLocks/>
          </p:cNvGrpSpPr>
          <p:nvPr/>
        </p:nvGrpSpPr>
        <p:grpSpPr bwMode="auto">
          <a:xfrm>
            <a:off x="2212975" y="4259263"/>
            <a:ext cx="1403350" cy="519112"/>
            <a:chOff x="95" y="2251"/>
            <a:chExt cx="884" cy="327"/>
          </a:xfrm>
        </p:grpSpPr>
        <p:sp>
          <p:nvSpPr>
            <p:cNvPr id="129030" name="Text Box 1030">
              <a:extLst>
                <a:ext uri="{FF2B5EF4-FFF2-40B4-BE49-F238E27FC236}">
                  <a16:creationId xmlns:a16="http://schemas.microsoft.com/office/drawing/2014/main" id="{A8DCE540-7864-4B3B-95FD-DB714AF51E40}"/>
                </a:ext>
              </a:extLst>
            </p:cNvPr>
            <p:cNvSpPr txBox="1">
              <a:spLocks noChangeArrowheads="1"/>
            </p:cNvSpPr>
            <p:nvPr/>
          </p:nvSpPr>
          <p:spPr bwMode="auto">
            <a:xfrm>
              <a:off x="113" y="2266"/>
              <a:ext cx="830"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2100"/>
                <a:t>customers</a:t>
              </a:r>
            </a:p>
          </p:txBody>
        </p:sp>
        <p:sp>
          <p:nvSpPr>
            <p:cNvPr id="129031" name="Oval 1031">
              <a:extLst>
                <a:ext uri="{FF2B5EF4-FFF2-40B4-BE49-F238E27FC236}">
                  <a16:creationId xmlns:a16="http://schemas.microsoft.com/office/drawing/2014/main" id="{399DE6D6-9317-420D-A7E2-F95AFC0115C1}"/>
                </a:ext>
              </a:extLst>
            </p:cNvPr>
            <p:cNvSpPr>
              <a:spLocks noChangeArrowheads="1"/>
            </p:cNvSpPr>
            <p:nvPr/>
          </p:nvSpPr>
          <p:spPr bwMode="auto">
            <a:xfrm>
              <a:off x="95" y="2251"/>
              <a:ext cx="884" cy="327"/>
            </a:xfrm>
            <a:prstGeom prst="ellipse">
              <a:avLst/>
            </a:prstGeom>
            <a:noFill/>
            <a:ln w="12700" cap="sq">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129032" name="Group 1032">
            <a:extLst>
              <a:ext uri="{FF2B5EF4-FFF2-40B4-BE49-F238E27FC236}">
                <a16:creationId xmlns:a16="http://schemas.microsoft.com/office/drawing/2014/main" id="{A941541F-7A74-4316-9FE1-90789FB1BBB5}"/>
              </a:ext>
            </a:extLst>
          </p:cNvPr>
          <p:cNvGrpSpPr>
            <a:grpSpLocks/>
          </p:cNvGrpSpPr>
          <p:nvPr/>
        </p:nvGrpSpPr>
        <p:grpSpPr bwMode="auto">
          <a:xfrm>
            <a:off x="7778750" y="4122741"/>
            <a:ext cx="1568450" cy="738188"/>
            <a:chOff x="4405" y="3180"/>
            <a:chExt cx="988" cy="465"/>
          </a:xfrm>
        </p:grpSpPr>
        <p:sp>
          <p:nvSpPr>
            <p:cNvPr id="129033" name="Text Box 1033">
              <a:extLst>
                <a:ext uri="{FF2B5EF4-FFF2-40B4-BE49-F238E27FC236}">
                  <a16:creationId xmlns:a16="http://schemas.microsoft.com/office/drawing/2014/main" id="{09138A91-D3C2-4FEC-9435-E8D796C1559A}"/>
                </a:ext>
              </a:extLst>
            </p:cNvPr>
            <p:cNvSpPr txBox="1">
              <a:spLocks noChangeArrowheads="1"/>
            </p:cNvSpPr>
            <p:nvPr/>
          </p:nvSpPr>
          <p:spPr bwMode="auto">
            <a:xfrm>
              <a:off x="4554" y="3180"/>
              <a:ext cx="712" cy="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2100"/>
                <a:t>rating</a:t>
              </a:r>
            </a:p>
            <a:p>
              <a:pPr algn="ctr"/>
              <a:r>
                <a:rPr lang="en-GB" altLang="en-US" sz="2100"/>
                <a:t>agencies</a:t>
              </a:r>
            </a:p>
          </p:txBody>
        </p:sp>
        <p:sp>
          <p:nvSpPr>
            <p:cNvPr id="129034" name="Oval 1034">
              <a:extLst>
                <a:ext uri="{FF2B5EF4-FFF2-40B4-BE49-F238E27FC236}">
                  <a16:creationId xmlns:a16="http://schemas.microsoft.com/office/drawing/2014/main" id="{2884A0B5-CE7F-4D91-AF93-146654081C2B}"/>
                </a:ext>
              </a:extLst>
            </p:cNvPr>
            <p:cNvSpPr>
              <a:spLocks noChangeArrowheads="1"/>
            </p:cNvSpPr>
            <p:nvPr/>
          </p:nvSpPr>
          <p:spPr bwMode="auto">
            <a:xfrm>
              <a:off x="4405" y="3276"/>
              <a:ext cx="988" cy="327"/>
            </a:xfrm>
            <a:prstGeom prst="ellipse">
              <a:avLst/>
            </a:prstGeom>
            <a:noFill/>
            <a:ln w="12700" cap="sq">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129035" name="Text Box 1035">
            <a:extLst>
              <a:ext uri="{FF2B5EF4-FFF2-40B4-BE49-F238E27FC236}">
                <a16:creationId xmlns:a16="http://schemas.microsoft.com/office/drawing/2014/main" id="{CDB40CB8-4103-476C-89D6-EBF853AA0334}"/>
              </a:ext>
            </a:extLst>
          </p:cNvPr>
          <p:cNvSpPr txBox="1">
            <a:spLocks noChangeArrowheads="1"/>
          </p:cNvSpPr>
          <p:nvPr/>
        </p:nvSpPr>
        <p:spPr bwMode="auto">
          <a:xfrm>
            <a:off x="5737225" y="2019301"/>
            <a:ext cx="1811338" cy="1025525"/>
          </a:xfrm>
          <a:prstGeom prst="rect">
            <a:avLst/>
          </a:prstGeom>
          <a:noFill/>
          <a:ln w="12700" cap="sq">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2500"/>
              <a:t>SPV</a:t>
            </a:r>
          </a:p>
        </p:txBody>
      </p:sp>
      <p:grpSp>
        <p:nvGrpSpPr>
          <p:cNvPr id="129036" name="Group 1036">
            <a:extLst>
              <a:ext uri="{FF2B5EF4-FFF2-40B4-BE49-F238E27FC236}">
                <a16:creationId xmlns:a16="http://schemas.microsoft.com/office/drawing/2014/main" id="{A270F250-A604-4409-B9EB-0B6FCFBBE2E3}"/>
              </a:ext>
            </a:extLst>
          </p:cNvPr>
          <p:cNvGrpSpPr>
            <a:grpSpLocks/>
          </p:cNvGrpSpPr>
          <p:nvPr/>
        </p:nvGrpSpPr>
        <p:grpSpPr bwMode="auto">
          <a:xfrm>
            <a:off x="9055100" y="2268538"/>
            <a:ext cx="1403350" cy="519112"/>
            <a:chOff x="4055" y="1229"/>
            <a:chExt cx="884" cy="327"/>
          </a:xfrm>
        </p:grpSpPr>
        <p:sp>
          <p:nvSpPr>
            <p:cNvPr id="129037" name="Text Box 1037">
              <a:extLst>
                <a:ext uri="{FF2B5EF4-FFF2-40B4-BE49-F238E27FC236}">
                  <a16:creationId xmlns:a16="http://schemas.microsoft.com/office/drawing/2014/main" id="{57C817CA-B734-4F4C-8DD1-16EAA6FF3E12}"/>
                </a:ext>
              </a:extLst>
            </p:cNvPr>
            <p:cNvSpPr txBox="1">
              <a:spLocks noChangeArrowheads="1"/>
            </p:cNvSpPr>
            <p:nvPr/>
          </p:nvSpPr>
          <p:spPr bwMode="auto">
            <a:xfrm>
              <a:off x="4146" y="1248"/>
              <a:ext cx="734"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2100"/>
                <a:t>investors</a:t>
              </a:r>
            </a:p>
          </p:txBody>
        </p:sp>
        <p:sp>
          <p:nvSpPr>
            <p:cNvPr id="129038" name="Oval 1038">
              <a:extLst>
                <a:ext uri="{FF2B5EF4-FFF2-40B4-BE49-F238E27FC236}">
                  <a16:creationId xmlns:a16="http://schemas.microsoft.com/office/drawing/2014/main" id="{9D14CE05-1D1B-4FFC-BAC6-B6CD2DF27FBC}"/>
                </a:ext>
              </a:extLst>
            </p:cNvPr>
            <p:cNvSpPr>
              <a:spLocks noChangeArrowheads="1"/>
            </p:cNvSpPr>
            <p:nvPr/>
          </p:nvSpPr>
          <p:spPr bwMode="auto">
            <a:xfrm>
              <a:off x="4055" y="1229"/>
              <a:ext cx="884" cy="327"/>
            </a:xfrm>
            <a:prstGeom prst="ellipse">
              <a:avLst/>
            </a:prstGeom>
            <a:noFill/>
            <a:ln w="12700" cap="sq">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129039" name="Line 1039">
            <a:extLst>
              <a:ext uri="{FF2B5EF4-FFF2-40B4-BE49-F238E27FC236}">
                <a16:creationId xmlns:a16="http://schemas.microsoft.com/office/drawing/2014/main" id="{067BE5D9-1AE1-4B7A-B86F-1BA30C0B4326}"/>
              </a:ext>
            </a:extLst>
          </p:cNvPr>
          <p:cNvSpPr>
            <a:spLocks noChangeShapeType="1"/>
          </p:cNvSpPr>
          <p:nvPr/>
        </p:nvSpPr>
        <p:spPr bwMode="auto">
          <a:xfrm>
            <a:off x="8274050" y="1652588"/>
            <a:ext cx="0" cy="1784350"/>
          </a:xfrm>
          <a:prstGeom prst="line">
            <a:avLst/>
          </a:prstGeom>
          <a:noFill/>
          <a:ln w="12700"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29040" name="Line 1040">
            <a:extLst>
              <a:ext uri="{FF2B5EF4-FFF2-40B4-BE49-F238E27FC236}">
                <a16:creationId xmlns:a16="http://schemas.microsoft.com/office/drawing/2014/main" id="{1B291D2B-557C-4582-AA15-23B8A6A1F18F}"/>
              </a:ext>
            </a:extLst>
          </p:cNvPr>
          <p:cNvSpPr>
            <a:spLocks noChangeShapeType="1"/>
          </p:cNvSpPr>
          <p:nvPr/>
        </p:nvSpPr>
        <p:spPr bwMode="auto">
          <a:xfrm>
            <a:off x="8272464" y="1652588"/>
            <a:ext cx="657225" cy="0"/>
          </a:xfrm>
          <a:prstGeom prst="line">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29041" name="Line 1041">
            <a:extLst>
              <a:ext uri="{FF2B5EF4-FFF2-40B4-BE49-F238E27FC236}">
                <a16:creationId xmlns:a16="http://schemas.microsoft.com/office/drawing/2014/main" id="{E80F6B49-3396-4D11-BAFB-8A2D56271D67}"/>
              </a:ext>
            </a:extLst>
          </p:cNvPr>
          <p:cNvSpPr>
            <a:spLocks noChangeShapeType="1"/>
          </p:cNvSpPr>
          <p:nvPr/>
        </p:nvSpPr>
        <p:spPr bwMode="auto">
          <a:xfrm>
            <a:off x="8272464" y="3436938"/>
            <a:ext cx="657225" cy="0"/>
          </a:xfrm>
          <a:prstGeom prst="line">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29042" name="Line 1042">
            <a:extLst>
              <a:ext uri="{FF2B5EF4-FFF2-40B4-BE49-F238E27FC236}">
                <a16:creationId xmlns:a16="http://schemas.microsoft.com/office/drawing/2014/main" id="{29A0B1E2-0052-4AA3-B22F-BBF33CE1C01A}"/>
              </a:ext>
            </a:extLst>
          </p:cNvPr>
          <p:cNvSpPr>
            <a:spLocks noChangeShapeType="1"/>
          </p:cNvSpPr>
          <p:nvPr/>
        </p:nvSpPr>
        <p:spPr bwMode="auto">
          <a:xfrm>
            <a:off x="8272464" y="2112963"/>
            <a:ext cx="657225" cy="0"/>
          </a:xfrm>
          <a:prstGeom prst="line">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29043" name="Line 1043">
            <a:extLst>
              <a:ext uri="{FF2B5EF4-FFF2-40B4-BE49-F238E27FC236}">
                <a16:creationId xmlns:a16="http://schemas.microsoft.com/office/drawing/2014/main" id="{D4FCB70F-A263-4FF0-B5B3-11175EF7104F}"/>
              </a:ext>
            </a:extLst>
          </p:cNvPr>
          <p:cNvSpPr>
            <a:spLocks noChangeShapeType="1"/>
          </p:cNvSpPr>
          <p:nvPr/>
        </p:nvSpPr>
        <p:spPr bwMode="auto">
          <a:xfrm>
            <a:off x="8281988" y="2984500"/>
            <a:ext cx="647700" cy="0"/>
          </a:xfrm>
          <a:prstGeom prst="line">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29044" name="Line 1044">
            <a:extLst>
              <a:ext uri="{FF2B5EF4-FFF2-40B4-BE49-F238E27FC236}">
                <a16:creationId xmlns:a16="http://schemas.microsoft.com/office/drawing/2014/main" id="{E2189685-10C0-4978-AAC7-EC03C7BA5CB1}"/>
              </a:ext>
            </a:extLst>
          </p:cNvPr>
          <p:cNvSpPr>
            <a:spLocks noChangeShapeType="1"/>
          </p:cNvSpPr>
          <p:nvPr/>
        </p:nvSpPr>
        <p:spPr bwMode="auto">
          <a:xfrm>
            <a:off x="7542214" y="2532063"/>
            <a:ext cx="1387475" cy="0"/>
          </a:xfrm>
          <a:prstGeom prst="line">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29045" name="Text Box 1045">
            <a:extLst>
              <a:ext uri="{FF2B5EF4-FFF2-40B4-BE49-F238E27FC236}">
                <a16:creationId xmlns:a16="http://schemas.microsoft.com/office/drawing/2014/main" id="{34F4B28F-AD53-4209-ADD1-4EB66D003E95}"/>
              </a:ext>
            </a:extLst>
          </p:cNvPr>
          <p:cNvSpPr txBox="1">
            <a:spLocks noChangeArrowheads="1"/>
          </p:cNvSpPr>
          <p:nvPr/>
        </p:nvSpPr>
        <p:spPr bwMode="auto">
          <a:xfrm>
            <a:off x="4044520" y="2292350"/>
            <a:ext cx="1316899"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t>sale and transfer</a:t>
            </a:r>
          </a:p>
        </p:txBody>
      </p:sp>
      <p:sp>
        <p:nvSpPr>
          <p:cNvPr id="129046" name="Text Box 1046">
            <a:extLst>
              <a:ext uri="{FF2B5EF4-FFF2-40B4-BE49-F238E27FC236}">
                <a16:creationId xmlns:a16="http://schemas.microsoft.com/office/drawing/2014/main" id="{C1929F80-B8CC-4C9D-9526-8D05F6A514A1}"/>
              </a:ext>
            </a:extLst>
          </p:cNvPr>
          <p:cNvSpPr txBox="1">
            <a:spLocks noChangeArrowheads="1"/>
          </p:cNvSpPr>
          <p:nvPr/>
        </p:nvSpPr>
        <p:spPr bwMode="auto">
          <a:xfrm>
            <a:off x="1685187" y="3335339"/>
            <a:ext cx="1249253"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t>payment claims</a:t>
            </a:r>
          </a:p>
          <a:p>
            <a:pPr algn="ctr"/>
            <a:r>
              <a:rPr lang="en-GB" altLang="en-US" sz="1300"/>
              <a:t>(receivables)</a:t>
            </a:r>
          </a:p>
        </p:txBody>
      </p:sp>
      <p:sp>
        <p:nvSpPr>
          <p:cNvPr id="129047" name="Text Box 1047">
            <a:extLst>
              <a:ext uri="{FF2B5EF4-FFF2-40B4-BE49-F238E27FC236}">
                <a16:creationId xmlns:a16="http://schemas.microsoft.com/office/drawing/2014/main" id="{B89ECD70-E8F0-4558-B927-D6F54F2E992F}"/>
              </a:ext>
            </a:extLst>
          </p:cNvPr>
          <p:cNvSpPr txBox="1">
            <a:spLocks noChangeArrowheads="1"/>
          </p:cNvSpPr>
          <p:nvPr/>
        </p:nvSpPr>
        <p:spPr bwMode="auto">
          <a:xfrm>
            <a:off x="2647000" y="1169989"/>
            <a:ext cx="3348353"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2200" dirty="0"/>
              <a:t>TRUE SALE SECURITISATION</a:t>
            </a:r>
          </a:p>
        </p:txBody>
      </p:sp>
      <p:sp>
        <p:nvSpPr>
          <p:cNvPr id="129048" name="Line 1048">
            <a:extLst>
              <a:ext uri="{FF2B5EF4-FFF2-40B4-BE49-F238E27FC236}">
                <a16:creationId xmlns:a16="http://schemas.microsoft.com/office/drawing/2014/main" id="{5B30B2F1-FFBE-4D82-B64A-D54E367BFF58}"/>
              </a:ext>
            </a:extLst>
          </p:cNvPr>
          <p:cNvSpPr>
            <a:spLocks noChangeShapeType="1"/>
          </p:cNvSpPr>
          <p:nvPr/>
        </p:nvSpPr>
        <p:spPr bwMode="auto">
          <a:xfrm flipV="1">
            <a:off x="8562975" y="3433763"/>
            <a:ext cx="0" cy="730250"/>
          </a:xfrm>
          <a:prstGeom prst="line">
            <a:avLst/>
          </a:prstGeom>
          <a:noFill/>
          <a:ln w="12700" cap="sq">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29049" name="Text Box 1049">
            <a:extLst>
              <a:ext uri="{FF2B5EF4-FFF2-40B4-BE49-F238E27FC236}">
                <a16:creationId xmlns:a16="http://schemas.microsoft.com/office/drawing/2014/main" id="{B551EAFA-257A-4C00-85F4-CFB4506CEB8A}"/>
              </a:ext>
            </a:extLst>
          </p:cNvPr>
          <p:cNvSpPr txBox="1">
            <a:spLocks noChangeArrowheads="1"/>
          </p:cNvSpPr>
          <p:nvPr/>
        </p:nvSpPr>
        <p:spPr bwMode="auto">
          <a:xfrm>
            <a:off x="8507414" y="3679826"/>
            <a:ext cx="598487"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solidFill>
                  <a:schemeClr val="hlink"/>
                </a:solidFill>
              </a:rPr>
              <a:t>rating</a:t>
            </a:r>
          </a:p>
        </p:txBody>
      </p:sp>
      <p:cxnSp>
        <p:nvCxnSpPr>
          <p:cNvPr id="129050" name="AutoShape 1050">
            <a:extLst>
              <a:ext uri="{FF2B5EF4-FFF2-40B4-BE49-F238E27FC236}">
                <a16:creationId xmlns:a16="http://schemas.microsoft.com/office/drawing/2014/main" id="{D3708C70-E698-43F5-9D16-271A3706618D}"/>
              </a:ext>
            </a:extLst>
          </p:cNvPr>
          <p:cNvCxnSpPr>
            <a:cxnSpLocks noChangeShapeType="1"/>
            <a:stCxn id="129027" idx="2"/>
            <a:endCxn id="129031" idx="0"/>
          </p:cNvCxnSpPr>
          <p:nvPr/>
        </p:nvCxnSpPr>
        <p:spPr bwMode="auto">
          <a:xfrm flipH="1">
            <a:off x="2914651" y="3041651"/>
            <a:ext cx="4763" cy="1217613"/>
          </a:xfrm>
          <a:prstGeom prst="straightConnector1">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9051" name="AutoShape 1051">
            <a:extLst>
              <a:ext uri="{FF2B5EF4-FFF2-40B4-BE49-F238E27FC236}">
                <a16:creationId xmlns:a16="http://schemas.microsoft.com/office/drawing/2014/main" id="{FE6C4772-3AF1-4DAE-93A3-3D77F217A436}"/>
              </a:ext>
            </a:extLst>
          </p:cNvPr>
          <p:cNvCxnSpPr>
            <a:cxnSpLocks noChangeShapeType="1"/>
            <a:stCxn id="129027" idx="3"/>
            <a:endCxn id="129035" idx="1"/>
          </p:cNvCxnSpPr>
          <p:nvPr/>
        </p:nvCxnSpPr>
        <p:spPr bwMode="auto">
          <a:xfrm>
            <a:off x="3714751" y="2528889"/>
            <a:ext cx="2022475" cy="3175"/>
          </a:xfrm>
          <a:prstGeom prst="straightConnector1">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9052" name="Line 1052">
            <a:extLst>
              <a:ext uri="{FF2B5EF4-FFF2-40B4-BE49-F238E27FC236}">
                <a16:creationId xmlns:a16="http://schemas.microsoft.com/office/drawing/2014/main" id="{FC7E7B0A-7227-4635-A196-E1E4A34503DF}"/>
              </a:ext>
            </a:extLst>
          </p:cNvPr>
          <p:cNvSpPr>
            <a:spLocks noChangeShapeType="1"/>
          </p:cNvSpPr>
          <p:nvPr/>
        </p:nvSpPr>
        <p:spPr bwMode="auto">
          <a:xfrm>
            <a:off x="7375525" y="3049589"/>
            <a:ext cx="0" cy="2003425"/>
          </a:xfrm>
          <a:prstGeom prst="line">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29053" name="Text Box 1053">
            <a:extLst>
              <a:ext uri="{FF2B5EF4-FFF2-40B4-BE49-F238E27FC236}">
                <a16:creationId xmlns:a16="http://schemas.microsoft.com/office/drawing/2014/main" id="{84EE5537-C724-4F21-9BF8-32984FFED2BB}"/>
              </a:ext>
            </a:extLst>
          </p:cNvPr>
          <p:cNvSpPr txBox="1">
            <a:spLocks noChangeArrowheads="1"/>
          </p:cNvSpPr>
          <p:nvPr/>
        </p:nvSpPr>
        <p:spPr bwMode="auto">
          <a:xfrm rot="16200000">
            <a:off x="6572690" y="3739199"/>
            <a:ext cx="1583446"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t>creation of collateral</a:t>
            </a:r>
          </a:p>
          <a:p>
            <a:pPr algn="ctr"/>
            <a:r>
              <a:rPr lang="en-GB" altLang="en-US" sz="1300"/>
              <a:t>over assets</a:t>
            </a:r>
          </a:p>
        </p:txBody>
      </p:sp>
      <p:grpSp>
        <p:nvGrpSpPr>
          <p:cNvPr id="129054" name="Group 1054">
            <a:extLst>
              <a:ext uri="{FF2B5EF4-FFF2-40B4-BE49-F238E27FC236}">
                <a16:creationId xmlns:a16="http://schemas.microsoft.com/office/drawing/2014/main" id="{B7D77C21-4D4B-4E26-82D3-E6951035044D}"/>
              </a:ext>
            </a:extLst>
          </p:cNvPr>
          <p:cNvGrpSpPr>
            <a:grpSpLocks/>
          </p:cNvGrpSpPr>
          <p:nvPr/>
        </p:nvGrpSpPr>
        <p:grpSpPr bwMode="auto">
          <a:xfrm>
            <a:off x="4156075" y="4964116"/>
            <a:ext cx="2439988" cy="738188"/>
            <a:chOff x="1338" y="2688"/>
            <a:chExt cx="1537" cy="465"/>
          </a:xfrm>
        </p:grpSpPr>
        <p:sp>
          <p:nvSpPr>
            <p:cNvPr id="129055" name="Text Box 1055">
              <a:extLst>
                <a:ext uri="{FF2B5EF4-FFF2-40B4-BE49-F238E27FC236}">
                  <a16:creationId xmlns:a16="http://schemas.microsoft.com/office/drawing/2014/main" id="{C4C5F756-F64C-432B-A34D-4F8582F564E3}"/>
                </a:ext>
              </a:extLst>
            </p:cNvPr>
            <p:cNvSpPr txBox="1">
              <a:spLocks noChangeArrowheads="1"/>
            </p:cNvSpPr>
            <p:nvPr/>
          </p:nvSpPr>
          <p:spPr bwMode="auto">
            <a:xfrm>
              <a:off x="1473" y="2688"/>
              <a:ext cx="1288" cy="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2100"/>
                <a:t>third party</a:t>
              </a:r>
            </a:p>
            <a:p>
              <a:pPr algn="ctr"/>
              <a:r>
                <a:rPr lang="en-GB" altLang="en-US" sz="2100"/>
                <a:t>service providers</a:t>
              </a:r>
            </a:p>
          </p:txBody>
        </p:sp>
        <p:sp>
          <p:nvSpPr>
            <p:cNvPr id="129056" name="Oval 1056">
              <a:extLst>
                <a:ext uri="{FF2B5EF4-FFF2-40B4-BE49-F238E27FC236}">
                  <a16:creationId xmlns:a16="http://schemas.microsoft.com/office/drawing/2014/main" id="{2C49FF00-731F-454A-A35A-8D13ECE62C78}"/>
                </a:ext>
              </a:extLst>
            </p:cNvPr>
            <p:cNvSpPr>
              <a:spLocks noChangeArrowheads="1"/>
            </p:cNvSpPr>
            <p:nvPr/>
          </p:nvSpPr>
          <p:spPr bwMode="auto">
            <a:xfrm>
              <a:off x="1338" y="2797"/>
              <a:ext cx="1537" cy="327"/>
            </a:xfrm>
            <a:prstGeom prst="ellipse">
              <a:avLst/>
            </a:prstGeom>
            <a:noFill/>
            <a:ln w="12700" cap="sq">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129057" name="Line 1057">
            <a:extLst>
              <a:ext uri="{FF2B5EF4-FFF2-40B4-BE49-F238E27FC236}">
                <a16:creationId xmlns:a16="http://schemas.microsoft.com/office/drawing/2014/main" id="{81773C2D-0D8C-4AB6-BEDB-C5000A729703}"/>
              </a:ext>
            </a:extLst>
          </p:cNvPr>
          <p:cNvSpPr>
            <a:spLocks noChangeShapeType="1"/>
          </p:cNvSpPr>
          <p:nvPr/>
        </p:nvSpPr>
        <p:spPr bwMode="auto">
          <a:xfrm flipV="1">
            <a:off x="5335588" y="3032125"/>
            <a:ext cx="787400" cy="1951038"/>
          </a:xfrm>
          <a:prstGeom prst="line">
            <a:avLst/>
          </a:prstGeom>
          <a:noFill/>
          <a:ln w="12700" cap="sq">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29058" name="Line 1058">
            <a:extLst>
              <a:ext uri="{FF2B5EF4-FFF2-40B4-BE49-F238E27FC236}">
                <a16:creationId xmlns:a16="http://schemas.microsoft.com/office/drawing/2014/main" id="{170EACEF-92FA-4B0D-83E2-991DF4DBF649}"/>
              </a:ext>
            </a:extLst>
          </p:cNvPr>
          <p:cNvSpPr>
            <a:spLocks noChangeShapeType="1"/>
          </p:cNvSpPr>
          <p:nvPr/>
        </p:nvSpPr>
        <p:spPr bwMode="auto">
          <a:xfrm flipV="1">
            <a:off x="5667375" y="3036888"/>
            <a:ext cx="800100" cy="1962150"/>
          </a:xfrm>
          <a:prstGeom prst="line">
            <a:avLst/>
          </a:prstGeom>
          <a:noFill/>
          <a:ln w="12700" cap="sq">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29059" name="Text Box 1059">
            <a:extLst>
              <a:ext uri="{FF2B5EF4-FFF2-40B4-BE49-F238E27FC236}">
                <a16:creationId xmlns:a16="http://schemas.microsoft.com/office/drawing/2014/main" id="{E7C420ED-A079-4628-9088-4C29A129B413}"/>
              </a:ext>
            </a:extLst>
          </p:cNvPr>
          <p:cNvSpPr txBox="1">
            <a:spLocks noChangeArrowheads="1"/>
          </p:cNvSpPr>
          <p:nvPr/>
        </p:nvSpPr>
        <p:spPr bwMode="auto">
          <a:xfrm rot="17489199">
            <a:off x="4820158" y="3897169"/>
            <a:ext cx="1556323"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solidFill>
                  <a:schemeClr val="hlink"/>
                </a:solidFill>
              </a:rPr>
              <a:t>credit enhancement</a:t>
            </a:r>
          </a:p>
        </p:txBody>
      </p:sp>
      <p:sp>
        <p:nvSpPr>
          <p:cNvPr id="129060" name="Text Box 1060">
            <a:extLst>
              <a:ext uri="{FF2B5EF4-FFF2-40B4-BE49-F238E27FC236}">
                <a16:creationId xmlns:a16="http://schemas.microsoft.com/office/drawing/2014/main" id="{B1F689A7-FA1A-46F8-B38D-E2ACD4180636}"/>
              </a:ext>
            </a:extLst>
          </p:cNvPr>
          <p:cNvSpPr txBox="1">
            <a:spLocks noChangeArrowheads="1"/>
          </p:cNvSpPr>
          <p:nvPr/>
        </p:nvSpPr>
        <p:spPr bwMode="auto">
          <a:xfrm rot="17496118">
            <a:off x="5060410" y="3997181"/>
            <a:ext cx="1713995"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solidFill>
                  <a:schemeClr val="hlink"/>
                </a:solidFill>
              </a:rPr>
              <a:t>liquidity enhancement</a:t>
            </a:r>
          </a:p>
        </p:txBody>
      </p:sp>
      <p:sp>
        <p:nvSpPr>
          <p:cNvPr id="129061" name="Text Box 1061">
            <a:extLst>
              <a:ext uri="{FF2B5EF4-FFF2-40B4-BE49-F238E27FC236}">
                <a16:creationId xmlns:a16="http://schemas.microsoft.com/office/drawing/2014/main" id="{10F2540E-2517-48EA-8BAC-F72F4EDC1E9D}"/>
              </a:ext>
            </a:extLst>
          </p:cNvPr>
          <p:cNvSpPr txBox="1">
            <a:spLocks noChangeArrowheads="1"/>
          </p:cNvSpPr>
          <p:nvPr/>
        </p:nvSpPr>
        <p:spPr bwMode="auto">
          <a:xfrm>
            <a:off x="4360963" y="2935288"/>
            <a:ext cx="1180900"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solidFill>
                  <a:schemeClr val="hlink"/>
                </a:solidFill>
              </a:rPr>
              <a:t>purchase price</a:t>
            </a:r>
          </a:p>
        </p:txBody>
      </p:sp>
      <p:sp>
        <p:nvSpPr>
          <p:cNvPr id="129062" name="Line 1062">
            <a:extLst>
              <a:ext uri="{FF2B5EF4-FFF2-40B4-BE49-F238E27FC236}">
                <a16:creationId xmlns:a16="http://schemas.microsoft.com/office/drawing/2014/main" id="{909DA6DC-30E5-490A-89EA-A8122FCBAF26}"/>
              </a:ext>
            </a:extLst>
          </p:cNvPr>
          <p:cNvSpPr>
            <a:spLocks noChangeShapeType="1"/>
          </p:cNvSpPr>
          <p:nvPr/>
        </p:nvSpPr>
        <p:spPr bwMode="auto">
          <a:xfrm flipH="1">
            <a:off x="4260850" y="3197225"/>
            <a:ext cx="1227138" cy="0"/>
          </a:xfrm>
          <a:prstGeom prst="line">
            <a:avLst/>
          </a:prstGeom>
          <a:noFill/>
          <a:ln w="12700" cap="sq">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29063" name="Text Box 1063">
            <a:extLst>
              <a:ext uri="{FF2B5EF4-FFF2-40B4-BE49-F238E27FC236}">
                <a16:creationId xmlns:a16="http://schemas.microsoft.com/office/drawing/2014/main" id="{70DB48DA-1D10-4FAB-8A2E-346476DFB311}"/>
              </a:ext>
            </a:extLst>
          </p:cNvPr>
          <p:cNvSpPr txBox="1">
            <a:spLocks noChangeArrowheads="1"/>
          </p:cNvSpPr>
          <p:nvPr/>
        </p:nvSpPr>
        <p:spPr bwMode="auto">
          <a:xfrm>
            <a:off x="3976076" y="3227388"/>
            <a:ext cx="1426801"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solidFill>
                  <a:schemeClr val="hlink"/>
                </a:solidFill>
              </a:rPr>
              <a:t>servicing mandate</a:t>
            </a:r>
          </a:p>
        </p:txBody>
      </p:sp>
      <p:sp>
        <p:nvSpPr>
          <p:cNvPr id="129064" name="Line 1064">
            <a:extLst>
              <a:ext uri="{FF2B5EF4-FFF2-40B4-BE49-F238E27FC236}">
                <a16:creationId xmlns:a16="http://schemas.microsoft.com/office/drawing/2014/main" id="{660423B3-584B-4A81-B36E-FA4935C5567E}"/>
              </a:ext>
            </a:extLst>
          </p:cNvPr>
          <p:cNvSpPr>
            <a:spLocks noChangeShapeType="1"/>
          </p:cNvSpPr>
          <p:nvPr/>
        </p:nvSpPr>
        <p:spPr bwMode="auto">
          <a:xfrm flipH="1">
            <a:off x="3871914" y="3486150"/>
            <a:ext cx="1489075" cy="0"/>
          </a:xfrm>
          <a:prstGeom prst="line">
            <a:avLst/>
          </a:prstGeom>
          <a:noFill/>
          <a:ln w="12700" cap="sq">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29065" name="Text Box 1065">
            <a:extLst>
              <a:ext uri="{FF2B5EF4-FFF2-40B4-BE49-F238E27FC236}">
                <a16:creationId xmlns:a16="http://schemas.microsoft.com/office/drawing/2014/main" id="{85BF4D71-97DB-4D94-9C9B-2C3C2776F4F2}"/>
              </a:ext>
            </a:extLst>
          </p:cNvPr>
          <p:cNvSpPr txBox="1">
            <a:spLocks noChangeArrowheads="1"/>
          </p:cNvSpPr>
          <p:nvPr/>
        </p:nvSpPr>
        <p:spPr bwMode="auto">
          <a:xfrm>
            <a:off x="8077210" y="1133476"/>
            <a:ext cx="969945"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dirty="0"/>
              <a:t>issue of</a:t>
            </a:r>
          </a:p>
          <a:p>
            <a:pPr algn="ctr"/>
            <a:r>
              <a:rPr lang="en-GB" altLang="en-US" sz="1300" dirty="0"/>
              <a:t>notes (ABS)</a:t>
            </a:r>
          </a:p>
        </p:txBody>
      </p:sp>
      <p:sp>
        <p:nvSpPr>
          <p:cNvPr id="129066" name="Rectangle 1066">
            <a:extLst>
              <a:ext uri="{FF2B5EF4-FFF2-40B4-BE49-F238E27FC236}">
                <a16:creationId xmlns:a16="http://schemas.microsoft.com/office/drawing/2014/main" id="{AF3FE65E-C722-45E4-9DBC-7BE9130AD093}"/>
              </a:ext>
            </a:extLst>
          </p:cNvPr>
          <p:cNvSpPr>
            <a:spLocks noChangeArrowheads="1"/>
          </p:cNvSpPr>
          <p:nvPr/>
        </p:nvSpPr>
        <p:spPr bwMode="auto">
          <a:xfrm>
            <a:off x="4465639" y="226087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9067" name="Rectangle 1067">
            <a:extLst>
              <a:ext uri="{FF2B5EF4-FFF2-40B4-BE49-F238E27FC236}">
                <a16:creationId xmlns:a16="http://schemas.microsoft.com/office/drawing/2014/main" id="{7335048C-2FFF-4AD4-82DC-BBC9B124CB56}"/>
              </a:ext>
            </a:extLst>
          </p:cNvPr>
          <p:cNvSpPr>
            <a:spLocks noChangeArrowheads="1"/>
          </p:cNvSpPr>
          <p:nvPr/>
        </p:nvSpPr>
        <p:spPr bwMode="auto">
          <a:xfrm>
            <a:off x="2708276" y="341022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cxnSp>
        <p:nvCxnSpPr>
          <p:cNvPr id="129068" name="AutoShape 1068">
            <a:extLst>
              <a:ext uri="{FF2B5EF4-FFF2-40B4-BE49-F238E27FC236}">
                <a16:creationId xmlns:a16="http://schemas.microsoft.com/office/drawing/2014/main" id="{9B9E08D5-9AF6-4291-A964-FEF46F2DF645}"/>
              </a:ext>
            </a:extLst>
          </p:cNvPr>
          <p:cNvCxnSpPr>
            <a:cxnSpLocks noChangeShapeType="1"/>
            <a:stCxn id="129067" idx="3"/>
            <a:endCxn id="129066" idx="2"/>
          </p:cNvCxnSpPr>
          <p:nvPr/>
        </p:nvCxnSpPr>
        <p:spPr bwMode="auto">
          <a:xfrm flipV="1">
            <a:off x="2893006" y="2630210"/>
            <a:ext cx="1664998" cy="964684"/>
          </a:xfrm>
          <a:prstGeom prst="curvedConnector2">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15B8FE93-3506-4A79-B179-1AE72BD0CDDC}"/>
              </a:ext>
            </a:extLst>
          </p:cNvPr>
          <p:cNvSpPr>
            <a:spLocks noGrp="1" noChangeArrowheads="1"/>
          </p:cNvSpPr>
          <p:nvPr>
            <p:ph type="title" idx="4294967295"/>
          </p:nvPr>
        </p:nvSpPr>
        <p:spPr>
          <a:xfrm>
            <a:off x="711200" y="187749"/>
            <a:ext cx="10871200" cy="990600"/>
          </a:xfrm>
        </p:spPr>
        <p:txBody>
          <a:bodyPr/>
          <a:lstStyle/>
          <a:p>
            <a:r>
              <a:rPr lang="en-GB" altLang="en-US" dirty="0"/>
              <a:t>Introduction </a:t>
            </a:r>
          </a:p>
        </p:txBody>
      </p:sp>
      <p:sp>
        <p:nvSpPr>
          <p:cNvPr id="130051" name="Text Box 3">
            <a:extLst>
              <a:ext uri="{FF2B5EF4-FFF2-40B4-BE49-F238E27FC236}">
                <a16:creationId xmlns:a16="http://schemas.microsoft.com/office/drawing/2014/main" id="{A0945772-BBE4-4656-8469-D09FDDBDBC22}"/>
              </a:ext>
            </a:extLst>
          </p:cNvPr>
          <p:cNvSpPr txBox="1">
            <a:spLocks noChangeArrowheads="1"/>
          </p:cNvSpPr>
          <p:nvPr/>
        </p:nvSpPr>
        <p:spPr bwMode="auto">
          <a:xfrm>
            <a:off x="2124076" y="2014538"/>
            <a:ext cx="1590675" cy="1027112"/>
          </a:xfrm>
          <a:prstGeom prst="rect">
            <a:avLst/>
          </a:prstGeom>
          <a:noFill/>
          <a:ln w="12700" cap="sq">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2500"/>
              <a:t>Originator</a:t>
            </a:r>
          </a:p>
          <a:p>
            <a:pPr algn="ctr"/>
            <a:r>
              <a:rPr lang="en-GB" altLang="en-US" sz="2500"/>
              <a:t>(bank)</a:t>
            </a:r>
          </a:p>
        </p:txBody>
      </p:sp>
      <p:sp>
        <p:nvSpPr>
          <p:cNvPr id="130052" name="Text Box 4">
            <a:extLst>
              <a:ext uri="{FF2B5EF4-FFF2-40B4-BE49-F238E27FC236}">
                <a16:creationId xmlns:a16="http://schemas.microsoft.com/office/drawing/2014/main" id="{ABA40704-9B86-4FC6-8D74-F7239655181D}"/>
              </a:ext>
            </a:extLst>
          </p:cNvPr>
          <p:cNvSpPr txBox="1">
            <a:spLocks noChangeArrowheads="1"/>
          </p:cNvSpPr>
          <p:nvPr/>
        </p:nvSpPr>
        <p:spPr bwMode="auto">
          <a:xfrm>
            <a:off x="7008814" y="5040313"/>
            <a:ext cx="1273175" cy="677862"/>
          </a:xfrm>
          <a:prstGeom prst="rect">
            <a:avLst/>
          </a:prstGeom>
          <a:noFill/>
          <a:ln w="12700" cap="sq">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2500"/>
              <a:t>Trustee</a:t>
            </a:r>
          </a:p>
        </p:txBody>
      </p:sp>
      <p:grpSp>
        <p:nvGrpSpPr>
          <p:cNvPr id="130053" name="Group 5">
            <a:extLst>
              <a:ext uri="{FF2B5EF4-FFF2-40B4-BE49-F238E27FC236}">
                <a16:creationId xmlns:a16="http://schemas.microsoft.com/office/drawing/2014/main" id="{38D28BB6-DD28-40D3-BC06-C4457D1370C9}"/>
              </a:ext>
            </a:extLst>
          </p:cNvPr>
          <p:cNvGrpSpPr>
            <a:grpSpLocks/>
          </p:cNvGrpSpPr>
          <p:nvPr/>
        </p:nvGrpSpPr>
        <p:grpSpPr bwMode="auto">
          <a:xfrm>
            <a:off x="2212975" y="4259263"/>
            <a:ext cx="1403350" cy="519112"/>
            <a:chOff x="95" y="2251"/>
            <a:chExt cx="884" cy="327"/>
          </a:xfrm>
        </p:grpSpPr>
        <p:sp>
          <p:nvSpPr>
            <p:cNvPr id="130054" name="Text Box 6">
              <a:extLst>
                <a:ext uri="{FF2B5EF4-FFF2-40B4-BE49-F238E27FC236}">
                  <a16:creationId xmlns:a16="http://schemas.microsoft.com/office/drawing/2014/main" id="{23CBA595-26D2-4A0C-88D1-CF26614065F0}"/>
                </a:ext>
              </a:extLst>
            </p:cNvPr>
            <p:cNvSpPr txBox="1">
              <a:spLocks noChangeArrowheads="1"/>
            </p:cNvSpPr>
            <p:nvPr/>
          </p:nvSpPr>
          <p:spPr bwMode="auto">
            <a:xfrm>
              <a:off x="113" y="2266"/>
              <a:ext cx="830"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2100"/>
                <a:t>customers</a:t>
              </a:r>
            </a:p>
          </p:txBody>
        </p:sp>
        <p:sp>
          <p:nvSpPr>
            <p:cNvPr id="130055" name="Oval 7">
              <a:extLst>
                <a:ext uri="{FF2B5EF4-FFF2-40B4-BE49-F238E27FC236}">
                  <a16:creationId xmlns:a16="http://schemas.microsoft.com/office/drawing/2014/main" id="{F7398361-66D7-4A67-BB75-D6AA76E2C448}"/>
                </a:ext>
              </a:extLst>
            </p:cNvPr>
            <p:cNvSpPr>
              <a:spLocks noChangeArrowheads="1"/>
            </p:cNvSpPr>
            <p:nvPr/>
          </p:nvSpPr>
          <p:spPr bwMode="auto">
            <a:xfrm>
              <a:off x="95" y="2251"/>
              <a:ext cx="884" cy="327"/>
            </a:xfrm>
            <a:prstGeom prst="ellipse">
              <a:avLst/>
            </a:prstGeom>
            <a:noFill/>
            <a:ln w="12700" cap="sq">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grpSp>
        <p:nvGrpSpPr>
          <p:cNvPr id="130056" name="Group 8">
            <a:extLst>
              <a:ext uri="{FF2B5EF4-FFF2-40B4-BE49-F238E27FC236}">
                <a16:creationId xmlns:a16="http://schemas.microsoft.com/office/drawing/2014/main" id="{9728A34E-D0E0-4AAC-9E32-1A62EAEFEBB7}"/>
              </a:ext>
            </a:extLst>
          </p:cNvPr>
          <p:cNvGrpSpPr>
            <a:grpSpLocks/>
          </p:cNvGrpSpPr>
          <p:nvPr/>
        </p:nvGrpSpPr>
        <p:grpSpPr bwMode="auto">
          <a:xfrm>
            <a:off x="5737226" y="1643063"/>
            <a:ext cx="4721225" cy="1784350"/>
            <a:chOff x="2654" y="950"/>
            <a:chExt cx="2974" cy="1124"/>
          </a:xfrm>
        </p:grpSpPr>
        <p:sp>
          <p:nvSpPr>
            <p:cNvPr id="130057" name="Text Box 9">
              <a:extLst>
                <a:ext uri="{FF2B5EF4-FFF2-40B4-BE49-F238E27FC236}">
                  <a16:creationId xmlns:a16="http://schemas.microsoft.com/office/drawing/2014/main" id="{7C13686A-63C2-4121-8F13-5CFBB5EE9B4C}"/>
                </a:ext>
              </a:extLst>
            </p:cNvPr>
            <p:cNvSpPr txBox="1">
              <a:spLocks noChangeArrowheads="1"/>
            </p:cNvSpPr>
            <p:nvPr/>
          </p:nvSpPr>
          <p:spPr bwMode="auto">
            <a:xfrm>
              <a:off x="2654" y="1181"/>
              <a:ext cx="1141" cy="646"/>
            </a:xfrm>
            <a:prstGeom prst="rect">
              <a:avLst/>
            </a:prstGeom>
            <a:noFill/>
            <a:ln w="12700" cap="sq">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2500"/>
                <a:t>SPV</a:t>
              </a:r>
            </a:p>
          </p:txBody>
        </p:sp>
        <p:grpSp>
          <p:nvGrpSpPr>
            <p:cNvPr id="130058" name="Group 10">
              <a:extLst>
                <a:ext uri="{FF2B5EF4-FFF2-40B4-BE49-F238E27FC236}">
                  <a16:creationId xmlns:a16="http://schemas.microsoft.com/office/drawing/2014/main" id="{7A34A79C-A361-4595-B60C-3F541BF0365A}"/>
                </a:ext>
              </a:extLst>
            </p:cNvPr>
            <p:cNvGrpSpPr>
              <a:grpSpLocks/>
            </p:cNvGrpSpPr>
            <p:nvPr/>
          </p:nvGrpSpPr>
          <p:grpSpPr bwMode="auto">
            <a:xfrm>
              <a:off x="4744" y="1338"/>
              <a:ext cx="884" cy="327"/>
              <a:chOff x="4055" y="1229"/>
              <a:chExt cx="884" cy="327"/>
            </a:xfrm>
          </p:grpSpPr>
          <p:sp>
            <p:nvSpPr>
              <p:cNvPr id="130059" name="Text Box 11">
                <a:extLst>
                  <a:ext uri="{FF2B5EF4-FFF2-40B4-BE49-F238E27FC236}">
                    <a16:creationId xmlns:a16="http://schemas.microsoft.com/office/drawing/2014/main" id="{A7913C98-9F07-48F3-9C69-9C357162D45A}"/>
                  </a:ext>
                </a:extLst>
              </p:cNvPr>
              <p:cNvSpPr txBox="1">
                <a:spLocks noChangeArrowheads="1"/>
              </p:cNvSpPr>
              <p:nvPr/>
            </p:nvSpPr>
            <p:spPr bwMode="auto">
              <a:xfrm>
                <a:off x="4146" y="1248"/>
                <a:ext cx="734"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2100"/>
                  <a:t>investors</a:t>
                </a:r>
              </a:p>
            </p:txBody>
          </p:sp>
          <p:sp>
            <p:nvSpPr>
              <p:cNvPr id="130060" name="Oval 12">
                <a:extLst>
                  <a:ext uri="{FF2B5EF4-FFF2-40B4-BE49-F238E27FC236}">
                    <a16:creationId xmlns:a16="http://schemas.microsoft.com/office/drawing/2014/main" id="{9A998E4B-9EAD-46BD-BC7D-A44CFD4D962B}"/>
                  </a:ext>
                </a:extLst>
              </p:cNvPr>
              <p:cNvSpPr>
                <a:spLocks noChangeArrowheads="1"/>
              </p:cNvSpPr>
              <p:nvPr/>
            </p:nvSpPr>
            <p:spPr bwMode="auto">
              <a:xfrm>
                <a:off x="4055" y="1229"/>
                <a:ext cx="884" cy="327"/>
              </a:xfrm>
              <a:prstGeom prst="ellipse">
                <a:avLst/>
              </a:prstGeom>
              <a:noFill/>
              <a:ln w="12700" cap="sq">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130061" name="Line 13">
              <a:extLst>
                <a:ext uri="{FF2B5EF4-FFF2-40B4-BE49-F238E27FC236}">
                  <a16:creationId xmlns:a16="http://schemas.microsoft.com/office/drawing/2014/main" id="{3C00C032-F68F-45EC-94EA-EDED11819E5E}"/>
                </a:ext>
              </a:extLst>
            </p:cNvPr>
            <p:cNvSpPr>
              <a:spLocks noChangeShapeType="1"/>
            </p:cNvSpPr>
            <p:nvPr/>
          </p:nvSpPr>
          <p:spPr bwMode="auto">
            <a:xfrm>
              <a:off x="4252" y="950"/>
              <a:ext cx="0" cy="1124"/>
            </a:xfrm>
            <a:prstGeom prst="line">
              <a:avLst/>
            </a:prstGeom>
            <a:noFill/>
            <a:ln w="12700"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30062" name="Line 14">
              <a:extLst>
                <a:ext uri="{FF2B5EF4-FFF2-40B4-BE49-F238E27FC236}">
                  <a16:creationId xmlns:a16="http://schemas.microsoft.com/office/drawing/2014/main" id="{BA7FC3A5-7618-484D-94CA-47AE0F5AAF9A}"/>
                </a:ext>
              </a:extLst>
            </p:cNvPr>
            <p:cNvSpPr>
              <a:spLocks noChangeShapeType="1"/>
            </p:cNvSpPr>
            <p:nvPr/>
          </p:nvSpPr>
          <p:spPr bwMode="auto">
            <a:xfrm>
              <a:off x="4251" y="950"/>
              <a:ext cx="414" cy="0"/>
            </a:xfrm>
            <a:prstGeom prst="line">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30063" name="Line 15">
              <a:extLst>
                <a:ext uri="{FF2B5EF4-FFF2-40B4-BE49-F238E27FC236}">
                  <a16:creationId xmlns:a16="http://schemas.microsoft.com/office/drawing/2014/main" id="{5A491042-A039-41EF-8AA1-BE91058085FD}"/>
                </a:ext>
              </a:extLst>
            </p:cNvPr>
            <p:cNvSpPr>
              <a:spLocks noChangeShapeType="1"/>
            </p:cNvSpPr>
            <p:nvPr/>
          </p:nvSpPr>
          <p:spPr bwMode="auto">
            <a:xfrm>
              <a:off x="4251" y="2074"/>
              <a:ext cx="414" cy="0"/>
            </a:xfrm>
            <a:prstGeom prst="line">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30064" name="Line 16">
              <a:extLst>
                <a:ext uri="{FF2B5EF4-FFF2-40B4-BE49-F238E27FC236}">
                  <a16:creationId xmlns:a16="http://schemas.microsoft.com/office/drawing/2014/main" id="{4F7194CE-97DF-4890-AE97-EC60D0F18F70}"/>
                </a:ext>
              </a:extLst>
            </p:cNvPr>
            <p:cNvSpPr>
              <a:spLocks noChangeShapeType="1"/>
            </p:cNvSpPr>
            <p:nvPr/>
          </p:nvSpPr>
          <p:spPr bwMode="auto">
            <a:xfrm>
              <a:off x="4251" y="1240"/>
              <a:ext cx="414" cy="0"/>
            </a:xfrm>
            <a:prstGeom prst="line">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30065" name="Line 17">
              <a:extLst>
                <a:ext uri="{FF2B5EF4-FFF2-40B4-BE49-F238E27FC236}">
                  <a16:creationId xmlns:a16="http://schemas.microsoft.com/office/drawing/2014/main" id="{0A9872B5-9278-495A-A114-44A0F54BC835}"/>
                </a:ext>
              </a:extLst>
            </p:cNvPr>
            <p:cNvSpPr>
              <a:spLocks noChangeShapeType="1"/>
            </p:cNvSpPr>
            <p:nvPr/>
          </p:nvSpPr>
          <p:spPr bwMode="auto">
            <a:xfrm>
              <a:off x="4257" y="1789"/>
              <a:ext cx="408" cy="0"/>
            </a:xfrm>
            <a:prstGeom prst="line">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30066" name="Line 18">
              <a:extLst>
                <a:ext uri="{FF2B5EF4-FFF2-40B4-BE49-F238E27FC236}">
                  <a16:creationId xmlns:a16="http://schemas.microsoft.com/office/drawing/2014/main" id="{2D36A3AC-7998-4104-996E-294394E80AB2}"/>
                </a:ext>
              </a:extLst>
            </p:cNvPr>
            <p:cNvSpPr>
              <a:spLocks noChangeShapeType="1"/>
            </p:cNvSpPr>
            <p:nvPr/>
          </p:nvSpPr>
          <p:spPr bwMode="auto">
            <a:xfrm>
              <a:off x="3791" y="1504"/>
              <a:ext cx="874" cy="0"/>
            </a:xfrm>
            <a:prstGeom prst="line">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grpSp>
      <p:sp>
        <p:nvSpPr>
          <p:cNvPr id="130067" name="Text Box 19">
            <a:extLst>
              <a:ext uri="{FF2B5EF4-FFF2-40B4-BE49-F238E27FC236}">
                <a16:creationId xmlns:a16="http://schemas.microsoft.com/office/drawing/2014/main" id="{462CF007-9FC7-469F-9B2C-4E2B3E2168DA}"/>
              </a:ext>
            </a:extLst>
          </p:cNvPr>
          <p:cNvSpPr txBox="1">
            <a:spLocks noChangeArrowheads="1"/>
          </p:cNvSpPr>
          <p:nvPr/>
        </p:nvSpPr>
        <p:spPr bwMode="auto">
          <a:xfrm>
            <a:off x="4430747" y="2284413"/>
            <a:ext cx="452368"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t>CDS</a:t>
            </a:r>
          </a:p>
        </p:txBody>
      </p:sp>
      <p:sp>
        <p:nvSpPr>
          <p:cNvPr id="130068" name="Text Box 20">
            <a:extLst>
              <a:ext uri="{FF2B5EF4-FFF2-40B4-BE49-F238E27FC236}">
                <a16:creationId xmlns:a16="http://schemas.microsoft.com/office/drawing/2014/main" id="{3919DF30-2B6C-488E-AA57-2FC03D529F37}"/>
              </a:ext>
            </a:extLst>
          </p:cNvPr>
          <p:cNvSpPr txBox="1">
            <a:spLocks noChangeArrowheads="1"/>
          </p:cNvSpPr>
          <p:nvPr/>
        </p:nvSpPr>
        <p:spPr bwMode="auto">
          <a:xfrm>
            <a:off x="1965267" y="3363914"/>
            <a:ext cx="94468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t>loan/bond</a:t>
            </a:r>
          </a:p>
          <a:p>
            <a:pPr algn="ctr"/>
            <a:r>
              <a:rPr lang="en-GB" altLang="en-US" sz="1300"/>
              <a:t>receivables</a:t>
            </a:r>
          </a:p>
        </p:txBody>
      </p:sp>
      <p:cxnSp>
        <p:nvCxnSpPr>
          <p:cNvPr id="130069" name="AutoShape 21">
            <a:extLst>
              <a:ext uri="{FF2B5EF4-FFF2-40B4-BE49-F238E27FC236}">
                <a16:creationId xmlns:a16="http://schemas.microsoft.com/office/drawing/2014/main" id="{CE9CF9C7-5B43-4D61-82E7-409060C96878}"/>
              </a:ext>
            </a:extLst>
          </p:cNvPr>
          <p:cNvCxnSpPr>
            <a:cxnSpLocks noChangeShapeType="1"/>
            <a:stCxn id="130087" idx="3"/>
            <a:endCxn id="130086" idx="2"/>
          </p:cNvCxnSpPr>
          <p:nvPr/>
        </p:nvCxnSpPr>
        <p:spPr bwMode="auto">
          <a:xfrm flipV="1">
            <a:off x="2917826" y="2638942"/>
            <a:ext cx="1114425" cy="1280596"/>
          </a:xfrm>
          <a:prstGeom prst="curvedConnector2">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0070" name="Text Box 22">
            <a:extLst>
              <a:ext uri="{FF2B5EF4-FFF2-40B4-BE49-F238E27FC236}">
                <a16:creationId xmlns:a16="http://schemas.microsoft.com/office/drawing/2014/main" id="{3177DA51-56DD-41A2-BF4F-B6FD520C3A70}"/>
              </a:ext>
            </a:extLst>
          </p:cNvPr>
          <p:cNvSpPr txBox="1">
            <a:spLocks noChangeArrowheads="1"/>
          </p:cNvSpPr>
          <p:nvPr/>
        </p:nvSpPr>
        <p:spPr bwMode="auto">
          <a:xfrm>
            <a:off x="2654317" y="1185864"/>
            <a:ext cx="3384516"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2200"/>
              <a:t>SYNTHETIC SECURITISATION</a:t>
            </a:r>
          </a:p>
        </p:txBody>
      </p:sp>
      <p:cxnSp>
        <p:nvCxnSpPr>
          <p:cNvPr id="130071" name="AutoShape 23">
            <a:extLst>
              <a:ext uri="{FF2B5EF4-FFF2-40B4-BE49-F238E27FC236}">
                <a16:creationId xmlns:a16="http://schemas.microsoft.com/office/drawing/2014/main" id="{6CFF39AE-EB92-4659-8AEE-05960FCDB54C}"/>
              </a:ext>
            </a:extLst>
          </p:cNvPr>
          <p:cNvCxnSpPr>
            <a:cxnSpLocks noChangeShapeType="1"/>
            <a:stCxn id="130051" idx="2"/>
            <a:endCxn id="130055" idx="0"/>
          </p:cNvCxnSpPr>
          <p:nvPr/>
        </p:nvCxnSpPr>
        <p:spPr bwMode="auto">
          <a:xfrm flipH="1">
            <a:off x="2914651" y="3041651"/>
            <a:ext cx="4763" cy="1217613"/>
          </a:xfrm>
          <a:prstGeom prst="straightConnector1">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0072" name="AutoShape 24">
            <a:extLst>
              <a:ext uri="{FF2B5EF4-FFF2-40B4-BE49-F238E27FC236}">
                <a16:creationId xmlns:a16="http://schemas.microsoft.com/office/drawing/2014/main" id="{DB03C3E8-7EB2-4012-82C1-B64EA1DD8AC7}"/>
              </a:ext>
            </a:extLst>
          </p:cNvPr>
          <p:cNvCxnSpPr>
            <a:cxnSpLocks noChangeShapeType="1"/>
            <a:stCxn id="130051" idx="3"/>
            <a:endCxn id="130057" idx="1"/>
          </p:cNvCxnSpPr>
          <p:nvPr/>
        </p:nvCxnSpPr>
        <p:spPr bwMode="auto">
          <a:xfrm flipV="1">
            <a:off x="3714751" y="2522538"/>
            <a:ext cx="2022475" cy="6350"/>
          </a:xfrm>
          <a:prstGeom prst="straightConnector1">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0073" name="Line 25">
            <a:extLst>
              <a:ext uri="{FF2B5EF4-FFF2-40B4-BE49-F238E27FC236}">
                <a16:creationId xmlns:a16="http://schemas.microsoft.com/office/drawing/2014/main" id="{768FFA26-26C5-4856-9CE2-FD60731F2DA4}"/>
              </a:ext>
            </a:extLst>
          </p:cNvPr>
          <p:cNvSpPr>
            <a:spLocks noChangeShapeType="1"/>
          </p:cNvSpPr>
          <p:nvPr/>
        </p:nvSpPr>
        <p:spPr bwMode="auto">
          <a:xfrm>
            <a:off x="7375525" y="3049589"/>
            <a:ext cx="0" cy="2003425"/>
          </a:xfrm>
          <a:prstGeom prst="line">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30074" name="Text Box 26">
            <a:extLst>
              <a:ext uri="{FF2B5EF4-FFF2-40B4-BE49-F238E27FC236}">
                <a16:creationId xmlns:a16="http://schemas.microsoft.com/office/drawing/2014/main" id="{D55CCEF4-5C79-4289-B584-BA8AE2D73E4E}"/>
              </a:ext>
            </a:extLst>
          </p:cNvPr>
          <p:cNvSpPr txBox="1">
            <a:spLocks noChangeArrowheads="1"/>
          </p:cNvSpPr>
          <p:nvPr/>
        </p:nvSpPr>
        <p:spPr bwMode="auto">
          <a:xfrm rot="16200000">
            <a:off x="6572690" y="3742374"/>
            <a:ext cx="1583446"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t>creation of collateral</a:t>
            </a:r>
          </a:p>
          <a:p>
            <a:pPr algn="ctr"/>
            <a:r>
              <a:rPr lang="en-GB" altLang="en-US" sz="1300"/>
              <a:t>over funds</a:t>
            </a:r>
          </a:p>
        </p:txBody>
      </p:sp>
      <p:grpSp>
        <p:nvGrpSpPr>
          <p:cNvPr id="130075" name="Group 27">
            <a:extLst>
              <a:ext uri="{FF2B5EF4-FFF2-40B4-BE49-F238E27FC236}">
                <a16:creationId xmlns:a16="http://schemas.microsoft.com/office/drawing/2014/main" id="{9A893B15-14EE-4E27-8EEB-BEE041786C46}"/>
              </a:ext>
            </a:extLst>
          </p:cNvPr>
          <p:cNvGrpSpPr>
            <a:grpSpLocks/>
          </p:cNvGrpSpPr>
          <p:nvPr/>
        </p:nvGrpSpPr>
        <p:grpSpPr bwMode="auto">
          <a:xfrm>
            <a:off x="5335589" y="5003800"/>
            <a:ext cx="1495425" cy="1062038"/>
            <a:chOff x="2281" y="3152"/>
            <a:chExt cx="942" cy="669"/>
          </a:xfrm>
        </p:grpSpPr>
        <p:sp>
          <p:nvSpPr>
            <p:cNvPr id="130076" name="Text Box 28">
              <a:extLst>
                <a:ext uri="{FF2B5EF4-FFF2-40B4-BE49-F238E27FC236}">
                  <a16:creationId xmlns:a16="http://schemas.microsoft.com/office/drawing/2014/main" id="{E7C67AD9-0AD4-4BD0-8633-F894445DF8A3}"/>
                </a:ext>
              </a:extLst>
            </p:cNvPr>
            <p:cNvSpPr txBox="1">
              <a:spLocks noChangeArrowheads="1"/>
            </p:cNvSpPr>
            <p:nvPr/>
          </p:nvSpPr>
          <p:spPr bwMode="auto">
            <a:xfrm>
              <a:off x="2369" y="3152"/>
              <a:ext cx="773" cy="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2100"/>
                <a:t>third</a:t>
              </a:r>
            </a:p>
            <a:p>
              <a:pPr algn="ctr"/>
              <a:r>
                <a:rPr lang="en-GB" altLang="en-US" sz="2100"/>
                <a:t>party(ies)</a:t>
              </a:r>
            </a:p>
            <a:p>
              <a:pPr algn="ctr"/>
              <a:r>
                <a:rPr lang="en-GB" altLang="en-US" sz="2100"/>
                <a:t>(bank)</a:t>
              </a:r>
            </a:p>
          </p:txBody>
        </p:sp>
        <p:sp>
          <p:nvSpPr>
            <p:cNvPr id="130077" name="Oval 29">
              <a:extLst>
                <a:ext uri="{FF2B5EF4-FFF2-40B4-BE49-F238E27FC236}">
                  <a16:creationId xmlns:a16="http://schemas.microsoft.com/office/drawing/2014/main" id="{CCB55D42-84AA-4E2C-9D5C-7FFC3BF605D8}"/>
                </a:ext>
              </a:extLst>
            </p:cNvPr>
            <p:cNvSpPr>
              <a:spLocks noChangeArrowheads="1"/>
            </p:cNvSpPr>
            <p:nvPr/>
          </p:nvSpPr>
          <p:spPr bwMode="auto">
            <a:xfrm>
              <a:off x="2281" y="3339"/>
              <a:ext cx="942" cy="327"/>
            </a:xfrm>
            <a:prstGeom prst="ellipse">
              <a:avLst/>
            </a:prstGeom>
            <a:noFill/>
            <a:ln w="12700" cap="sq">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130078" name="Text Box 30">
            <a:extLst>
              <a:ext uri="{FF2B5EF4-FFF2-40B4-BE49-F238E27FC236}">
                <a16:creationId xmlns:a16="http://schemas.microsoft.com/office/drawing/2014/main" id="{181CEB87-8D97-4C06-8468-12ECF4D9D290}"/>
              </a:ext>
            </a:extLst>
          </p:cNvPr>
          <p:cNvSpPr txBox="1">
            <a:spLocks noChangeArrowheads="1"/>
          </p:cNvSpPr>
          <p:nvPr/>
        </p:nvSpPr>
        <p:spPr bwMode="auto">
          <a:xfrm>
            <a:off x="4071956" y="2743200"/>
            <a:ext cx="1217577"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solidFill>
                  <a:schemeClr val="hlink"/>
                </a:solidFill>
              </a:rPr>
              <a:t>fixed payments</a:t>
            </a:r>
          </a:p>
        </p:txBody>
      </p:sp>
      <p:sp>
        <p:nvSpPr>
          <p:cNvPr id="130079" name="Line 31">
            <a:extLst>
              <a:ext uri="{FF2B5EF4-FFF2-40B4-BE49-F238E27FC236}">
                <a16:creationId xmlns:a16="http://schemas.microsoft.com/office/drawing/2014/main" id="{996A7D57-2A9F-4F25-A7C8-EF2362C6E51E}"/>
              </a:ext>
            </a:extLst>
          </p:cNvPr>
          <p:cNvSpPr>
            <a:spLocks noChangeShapeType="1"/>
          </p:cNvSpPr>
          <p:nvPr/>
        </p:nvSpPr>
        <p:spPr bwMode="auto">
          <a:xfrm flipH="1">
            <a:off x="3987801" y="3005138"/>
            <a:ext cx="1262063" cy="0"/>
          </a:xfrm>
          <a:prstGeom prst="line">
            <a:avLst/>
          </a:prstGeom>
          <a:noFill/>
          <a:ln w="12700" cap="sq">
            <a:solidFill>
              <a:schemeClr val="hlink"/>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30080" name="Text Box 32">
            <a:extLst>
              <a:ext uri="{FF2B5EF4-FFF2-40B4-BE49-F238E27FC236}">
                <a16:creationId xmlns:a16="http://schemas.microsoft.com/office/drawing/2014/main" id="{F7F139CE-D23C-43D3-AB5A-3D5AFFACC99A}"/>
              </a:ext>
            </a:extLst>
          </p:cNvPr>
          <p:cNvSpPr txBox="1">
            <a:spLocks noChangeArrowheads="1"/>
          </p:cNvSpPr>
          <p:nvPr/>
        </p:nvSpPr>
        <p:spPr bwMode="auto">
          <a:xfrm>
            <a:off x="3956447" y="3036888"/>
            <a:ext cx="1618456"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solidFill>
                  <a:schemeClr val="hlink"/>
                </a:solidFill>
              </a:rPr>
              <a:t>contingent payments</a:t>
            </a:r>
          </a:p>
        </p:txBody>
      </p:sp>
      <p:sp>
        <p:nvSpPr>
          <p:cNvPr id="130081" name="Line 33">
            <a:extLst>
              <a:ext uri="{FF2B5EF4-FFF2-40B4-BE49-F238E27FC236}">
                <a16:creationId xmlns:a16="http://schemas.microsoft.com/office/drawing/2014/main" id="{3A2BA1DD-344B-464E-9CC9-770FB3A8ACD5}"/>
              </a:ext>
            </a:extLst>
          </p:cNvPr>
          <p:cNvSpPr>
            <a:spLocks noChangeShapeType="1"/>
          </p:cNvSpPr>
          <p:nvPr/>
        </p:nvSpPr>
        <p:spPr bwMode="auto">
          <a:xfrm flipH="1">
            <a:off x="3871913" y="3295650"/>
            <a:ext cx="1663700" cy="0"/>
          </a:xfrm>
          <a:prstGeom prst="line">
            <a:avLst/>
          </a:prstGeom>
          <a:noFill/>
          <a:ln w="12700" cap="sq">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30082" name="Text Box 34">
            <a:extLst>
              <a:ext uri="{FF2B5EF4-FFF2-40B4-BE49-F238E27FC236}">
                <a16:creationId xmlns:a16="http://schemas.microsoft.com/office/drawing/2014/main" id="{7E5AE6C4-A0A0-4CDD-AF07-42D86E5F2EE6}"/>
              </a:ext>
            </a:extLst>
          </p:cNvPr>
          <p:cNvSpPr txBox="1">
            <a:spLocks noChangeArrowheads="1"/>
          </p:cNvSpPr>
          <p:nvPr/>
        </p:nvSpPr>
        <p:spPr bwMode="auto">
          <a:xfrm>
            <a:off x="8210163" y="1133476"/>
            <a:ext cx="704039"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t>issue of</a:t>
            </a:r>
          </a:p>
          <a:p>
            <a:pPr algn="ctr"/>
            <a:r>
              <a:rPr lang="en-GB" altLang="en-US" sz="1300"/>
              <a:t>CLN</a:t>
            </a:r>
          </a:p>
        </p:txBody>
      </p:sp>
      <p:sp>
        <p:nvSpPr>
          <p:cNvPr id="130083" name="Text Box 35">
            <a:extLst>
              <a:ext uri="{FF2B5EF4-FFF2-40B4-BE49-F238E27FC236}">
                <a16:creationId xmlns:a16="http://schemas.microsoft.com/office/drawing/2014/main" id="{C1B790A9-F398-4D1B-97E5-C94D61AE90F9}"/>
              </a:ext>
            </a:extLst>
          </p:cNvPr>
          <p:cNvSpPr txBox="1">
            <a:spLocks noChangeArrowheads="1"/>
          </p:cNvSpPr>
          <p:nvPr/>
        </p:nvSpPr>
        <p:spPr bwMode="auto">
          <a:xfrm>
            <a:off x="3745888" y="3367088"/>
            <a:ext cx="1426801" cy="292388"/>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solidFill>
                  <a:schemeClr val="hlink"/>
                </a:solidFill>
              </a:rPr>
              <a:t>servicing mandate</a:t>
            </a:r>
          </a:p>
        </p:txBody>
      </p:sp>
      <p:sp>
        <p:nvSpPr>
          <p:cNvPr id="130084" name="Line 36">
            <a:extLst>
              <a:ext uri="{FF2B5EF4-FFF2-40B4-BE49-F238E27FC236}">
                <a16:creationId xmlns:a16="http://schemas.microsoft.com/office/drawing/2014/main" id="{57980666-3625-4E3D-86B3-A68A813EFBD6}"/>
              </a:ext>
            </a:extLst>
          </p:cNvPr>
          <p:cNvSpPr>
            <a:spLocks noChangeShapeType="1"/>
          </p:cNvSpPr>
          <p:nvPr/>
        </p:nvSpPr>
        <p:spPr bwMode="auto">
          <a:xfrm flipH="1">
            <a:off x="3619500" y="3625850"/>
            <a:ext cx="1550988" cy="0"/>
          </a:xfrm>
          <a:prstGeom prst="line">
            <a:avLst/>
          </a:prstGeom>
          <a:noFill/>
          <a:ln w="12700" cap="sq">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30085" name="Text Box 37">
            <a:extLst>
              <a:ext uri="{FF2B5EF4-FFF2-40B4-BE49-F238E27FC236}">
                <a16:creationId xmlns:a16="http://schemas.microsoft.com/office/drawing/2014/main" id="{6C240B92-A2D0-4232-AC3B-A2075D18145F}"/>
              </a:ext>
            </a:extLst>
          </p:cNvPr>
          <p:cNvSpPr txBox="1">
            <a:spLocks noChangeArrowheads="1"/>
          </p:cNvSpPr>
          <p:nvPr/>
        </p:nvSpPr>
        <p:spPr bwMode="auto">
          <a:xfrm>
            <a:off x="3224116" y="3778250"/>
            <a:ext cx="479618"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t>RISK</a:t>
            </a:r>
          </a:p>
        </p:txBody>
      </p:sp>
      <p:sp>
        <p:nvSpPr>
          <p:cNvPr id="130086" name="Rectangle 38">
            <a:extLst>
              <a:ext uri="{FF2B5EF4-FFF2-40B4-BE49-F238E27FC236}">
                <a16:creationId xmlns:a16="http://schemas.microsoft.com/office/drawing/2014/main" id="{E90376A5-85A3-4842-95F4-39893B464204}"/>
              </a:ext>
            </a:extLst>
          </p:cNvPr>
          <p:cNvSpPr>
            <a:spLocks noChangeArrowheads="1"/>
          </p:cNvSpPr>
          <p:nvPr/>
        </p:nvSpPr>
        <p:spPr bwMode="auto">
          <a:xfrm>
            <a:off x="3902075" y="2269610"/>
            <a:ext cx="2603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30087" name="Rectangle 39">
            <a:extLst>
              <a:ext uri="{FF2B5EF4-FFF2-40B4-BE49-F238E27FC236}">
                <a16:creationId xmlns:a16="http://schemas.microsoft.com/office/drawing/2014/main" id="{7984AD94-AE69-472F-9B51-362F72CF8353}"/>
              </a:ext>
            </a:extLst>
          </p:cNvPr>
          <p:cNvSpPr>
            <a:spLocks noChangeArrowheads="1"/>
          </p:cNvSpPr>
          <p:nvPr/>
        </p:nvSpPr>
        <p:spPr bwMode="auto">
          <a:xfrm>
            <a:off x="2752725" y="3734872"/>
            <a:ext cx="1651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30088" name="Text Box 40">
            <a:extLst>
              <a:ext uri="{FF2B5EF4-FFF2-40B4-BE49-F238E27FC236}">
                <a16:creationId xmlns:a16="http://schemas.microsoft.com/office/drawing/2014/main" id="{988C6B67-DA3F-45B7-A830-639849C17AAA}"/>
              </a:ext>
            </a:extLst>
          </p:cNvPr>
          <p:cNvSpPr txBox="1">
            <a:spLocks noChangeArrowheads="1"/>
          </p:cNvSpPr>
          <p:nvPr/>
        </p:nvSpPr>
        <p:spPr bwMode="auto">
          <a:xfrm rot="16200000">
            <a:off x="5241926" y="3735388"/>
            <a:ext cx="17113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altLang="en-US" sz="1300"/>
              <a:t>investment of funds</a:t>
            </a:r>
          </a:p>
          <a:p>
            <a:pPr algn="ctr"/>
            <a:r>
              <a:rPr lang="en-GB" altLang="en-US" sz="1300"/>
              <a:t>in cash or securities</a:t>
            </a:r>
          </a:p>
        </p:txBody>
      </p:sp>
      <p:sp>
        <p:nvSpPr>
          <p:cNvPr id="130089" name="Line 41">
            <a:extLst>
              <a:ext uri="{FF2B5EF4-FFF2-40B4-BE49-F238E27FC236}">
                <a16:creationId xmlns:a16="http://schemas.microsoft.com/office/drawing/2014/main" id="{D72A732F-6448-44A4-B877-D4D743A5C130}"/>
              </a:ext>
            </a:extLst>
          </p:cNvPr>
          <p:cNvSpPr>
            <a:spLocks noChangeShapeType="1"/>
          </p:cNvSpPr>
          <p:nvPr/>
        </p:nvSpPr>
        <p:spPr bwMode="auto">
          <a:xfrm>
            <a:off x="6111875" y="3040064"/>
            <a:ext cx="0" cy="2001837"/>
          </a:xfrm>
          <a:prstGeom prst="line">
            <a:avLst/>
          </a:prstGeom>
          <a:noFill/>
          <a:ln w="1270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30090" name="Line 42">
            <a:extLst>
              <a:ext uri="{FF2B5EF4-FFF2-40B4-BE49-F238E27FC236}">
                <a16:creationId xmlns:a16="http://schemas.microsoft.com/office/drawing/2014/main" id="{E9364DC7-E07C-4B18-9998-6792DAF59631}"/>
              </a:ext>
            </a:extLst>
          </p:cNvPr>
          <p:cNvSpPr>
            <a:spLocks noChangeShapeType="1"/>
          </p:cNvSpPr>
          <p:nvPr/>
        </p:nvSpPr>
        <p:spPr bwMode="auto">
          <a:xfrm>
            <a:off x="6305550" y="4171950"/>
            <a:ext cx="844550" cy="0"/>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grpSp>
        <p:nvGrpSpPr>
          <p:cNvPr id="130091" name="Group 43">
            <a:extLst>
              <a:ext uri="{FF2B5EF4-FFF2-40B4-BE49-F238E27FC236}">
                <a16:creationId xmlns:a16="http://schemas.microsoft.com/office/drawing/2014/main" id="{A6433490-F680-42C6-B2D6-2549F18A3C85}"/>
              </a:ext>
            </a:extLst>
          </p:cNvPr>
          <p:cNvGrpSpPr>
            <a:grpSpLocks/>
          </p:cNvGrpSpPr>
          <p:nvPr/>
        </p:nvGrpSpPr>
        <p:grpSpPr bwMode="auto">
          <a:xfrm>
            <a:off x="8405813" y="4132266"/>
            <a:ext cx="1568450" cy="738188"/>
            <a:chOff x="4405" y="3180"/>
            <a:chExt cx="988" cy="465"/>
          </a:xfrm>
        </p:grpSpPr>
        <p:sp>
          <p:nvSpPr>
            <p:cNvPr id="130092" name="Text Box 44">
              <a:extLst>
                <a:ext uri="{FF2B5EF4-FFF2-40B4-BE49-F238E27FC236}">
                  <a16:creationId xmlns:a16="http://schemas.microsoft.com/office/drawing/2014/main" id="{5C3E96D3-615B-4840-A6DB-A518C2BC8FBA}"/>
                </a:ext>
              </a:extLst>
            </p:cNvPr>
            <p:cNvSpPr txBox="1">
              <a:spLocks noChangeArrowheads="1"/>
            </p:cNvSpPr>
            <p:nvPr/>
          </p:nvSpPr>
          <p:spPr bwMode="auto">
            <a:xfrm>
              <a:off x="4554" y="3180"/>
              <a:ext cx="712" cy="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2100"/>
                <a:t>rating</a:t>
              </a:r>
            </a:p>
            <a:p>
              <a:pPr algn="ctr"/>
              <a:r>
                <a:rPr lang="en-GB" altLang="en-US" sz="2100"/>
                <a:t>agencies</a:t>
              </a:r>
            </a:p>
          </p:txBody>
        </p:sp>
        <p:sp>
          <p:nvSpPr>
            <p:cNvPr id="130093" name="Oval 45">
              <a:extLst>
                <a:ext uri="{FF2B5EF4-FFF2-40B4-BE49-F238E27FC236}">
                  <a16:creationId xmlns:a16="http://schemas.microsoft.com/office/drawing/2014/main" id="{6EA70C33-F5DF-494C-BA02-5C4BB9CE12EA}"/>
                </a:ext>
              </a:extLst>
            </p:cNvPr>
            <p:cNvSpPr>
              <a:spLocks noChangeArrowheads="1"/>
            </p:cNvSpPr>
            <p:nvPr/>
          </p:nvSpPr>
          <p:spPr bwMode="auto">
            <a:xfrm>
              <a:off x="4405" y="3276"/>
              <a:ext cx="988" cy="327"/>
            </a:xfrm>
            <a:prstGeom prst="ellipse">
              <a:avLst/>
            </a:prstGeom>
            <a:noFill/>
            <a:ln w="12700" cap="sq">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grpSp>
      <p:sp>
        <p:nvSpPr>
          <p:cNvPr id="130094" name="Text Box 46">
            <a:extLst>
              <a:ext uri="{FF2B5EF4-FFF2-40B4-BE49-F238E27FC236}">
                <a16:creationId xmlns:a16="http://schemas.microsoft.com/office/drawing/2014/main" id="{97F6E03E-D14C-45A8-B9DD-DDC5B2F12C88}"/>
              </a:ext>
            </a:extLst>
          </p:cNvPr>
          <p:cNvSpPr txBox="1">
            <a:spLocks noChangeArrowheads="1"/>
          </p:cNvSpPr>
          <p:nvPr/>
        </p:nvSpPr>
        <p:spPr bwMode="auto">
          <a:xfrm>
            <a:off x="8826500" y="3633788"/>
            <a:ext cx="598488"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300">
                <a:solidFill>
                  <a:schemeClr val="hlink"/>
                </a:solidFill>
              </a:rPr>
              <a:t>rating</a:t>
            </a:r>
          </a:p>
        </p:txBody>
      </p:sp>
      <p:sp>
        <p:nvSpPr>
          <p:cNvPr id="130095" name="Line 47">
            <a:extLst>
              <a:ext uri="{FF2B5EF4-FFF2-40B4-BE49-F238E27FC236}">
                <a16:creationId xmlns:a16="http://schemas.microsoft.com/office/drawing/2014/main" id="{33BFF686-6538-4472-90D8-E339FF3FF800}"/>
              </a:ext>
            </a:extLst>
          </p:cNvPr>
          <p:cNvSpPr>
            <a:spLocks noChangeShapeType="1"/>
          </p:cNvSpPr>
          <p:nvPr/>
        </p:nvSpPr>
        <p:spPr bwMode="auto">
          <a:xfrm flipH="1" flipV="1">
            <a:off x="8499476" y="3430588"/>
            <a:ext cx="696913" cy="741362"/>
          </a:xfrm>
          <a:prstGeom prst="line">
            <a:avLst/>
          </a:prstGeom>
          <a:noFill/>
          <a:ln w="12700" cap="sq">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FC979450-8B91-45B5-A3A6-E743598129E9}"/>
              </a:ext>
            </a:extLst>
          </p:cNvPr>
          <p:cNvSpPr>
            <a:spLocks noGrp="1" noChangeArrowheads="1"/>
          </p:cNvSpPr>
          <p:nvPr>
            <p:ph type="title"/>
          </p:nvPr>
        </p:nvSpPr>
        <p:spPr/>
        <p:txBody>
          <a:bodyPr/>
          <a:lstStyle/>
          <a:p>
            <a:r>
              <a:rPr lang="en-GB" altLang="en-US" dirty="0"/>
              <a:t>Introduction </a:t>
            </a:r>
          </a:p>
        </p:txBody>
      </p:sp>
      <p:sp>
        <p:nvSpPr>
          <p:cNvPr id="115715" name="Rectangle 3">
            <a:extLst>
              <a:ext uri="{FF2B5EF4-FFF2-40B4-BE49-F238E27FC236}">
                <a16:creationId xmlns:a16="http://schemas.microsoft.com/office/drawing/2014/main" id="{12FA0321-1878-460C-8701-0E4A2C4FFB86}"/>
              </a:ext>
            </a:extLst>
          </p:cNvPr>
          <p:cNvSpPr>
            <a:spLocks noGrp="1" noChangeArrowheads="1"/>
          </p:cNvSpPr>
          <p:nvPr>
            <p:ph sz="quarter" idx="1"/>
          </p:nvPr>
        </p:nvSpPr>
        <p:spPr/>
        <p:txBody>
          <a:bodyPr/>
          <a:lstStyle/>
          <a:p>
            <a:pPr>
              <a:spcAft>
                <a:spcPct val="40000"/>
              </a:spcAft>
              <a:buFont typeface="Wingdings" panose="05000000000000000000" pitchFamily="2" charset="2"/>
              <a:buNone/>
            </a:pPr>
            <a:r>
              <a:rPr lang="de-DE" altLang="en-US" sz="2200"/>
              <a:t>MARKET PLAYERS (i)</a:t>
            </a:r>
          </a:p>
          <a:p>
            <a:r>
              <a:rPr lang="de-DE" altLang="en-US" sz="1600" b="1"/>
              <a:t>Barclays Capital</a:t>
            </a:r>
            <a:r>
              <a:rPr lang="de-DE" altLang="en-US" sz="1600"/>
              <a:t> </a:t>
            </a:r>
            <a:r>
              <a:rPr lang="en-GB" altLang="en-US" sz="1600"/>
              <a:t>–</a:t>
            </a:r>
            <a:r>
              <a:rPr lang="de-DE" altLang="en-US" sz="1600"/>
              <a:t> </a:t>
            </a:r>
            <a:r>
              <a:rPr lang="en-GB" altLang="en-US" sz="1600"/>
              <a:t>Securitisation firm of the year. In addition to its traditional CMBS deals, Barclays Capital completed a number of unique transactions in 2006 including Terra LNR I</a:t>
            </a:r>
          </a:p>
          <a:p>
            <a:r>
              <a:rPr lang="en-GB" altLang="en-US" sz="1600" b="1"/>
              <a:t>Wachovia</a:t>
            </a:r>
            <a:r>
              <a:rPr lang="en-GB" altLang="en-US" sz="1600"/>
              <a:t> – Securitisation firm of the year. A leader in the commercial mortgage-backed securities and commercial real estate collaterised debt obligations sector, Wachovia was one of the most active lenders in 2006</a:t>
            </a:r>
            <a:endParaRPr lang="en-GB" altLang="en-US" sz="1600" b="1"/>
          </a:p>
          <a:p>
            <a:r>
              <a:rPr lang="en-GB" altLang="en-US" sz="1600" b="1"/>
              <a:t>Morgan Stanley</a:t>
            </a:r>
            <a:r>
              <a:rPr lang="en-GB" altLang="en-US" sz="1600"/>
              <a:t> – Securitisation firm of the year. Morgan Stanley generated rave reviews for having perhaps the ‘ the top notch execution team on the street’. The bank was also cited for its ability to continuously innovate and its solid track record</a:t>
            </a:r>
          </a:p>
          <a:p>
            <a:r>
              <a:rPr lang="en-GB" altLang="en-US" sz="1600" b="1"/>
              <a:t>Calyon</a:t>
            </a:r>
            <a:r>
              <a:rPr lang="en-GB" altLang="en-US" sz="1600"/>
              <a:t> – Calyon was the lead underwriter for the deal of the year – CDO. The firm was involved in Sheffield II CDO $325 million deal, the first hybrid cash CDO</a:t>
            </a:r>
          </a:p>
          <a:p>
            <a:r>
              <a:rPr lang="en-GB" altLang="en-US" sz="1600" b="1"/>
              <a:t>JP Morgan Chase</a:t>
            </a:r>
            <a:r>
              <a:rPr lang="en-GB" altLang="en-US" sz="1600"/>
              <a:t> – On a volume basis, JP Morgan Chase was one of the most active lenders in 2006. But the firm is also notable for the type of transactions that it completed for its CMBS deals</a:t>
            </a:r>
          </a:p>
          <a:p>
            <a:r>
              <a:rPr lang="en-GB" altLang="en-US" sz="1600" b="1"/>
              <a:t>Merrill Lynch</a:t>
            </a:r>
            <a:r>
              <a:rPr lang="en-GB" altLang="en-US" sz="1600"/>
              <a:t> – On a volume basis, Merrill Lynch was the most active under writer in 2006. But the firm is also notable for the transactions it participated 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437AFDF8-6440-454F-AACA-6C6A8C63A7D7}"/>
              </a:ext>
            </a:extLst>
          </p:cNvPr>
          <p:cNvSpPr>
            <a:spLocks noGrp="1" noChangeArrowheads="1"/>
          </p:cNvSpPr>
          <p:nvPr>
            <p:ph type="title"/>
          </p:nvPr>
        </p:nvSpPr>
        <p:spPr/>
        <p:txBody>
          <a:bodyPr/>
          <a:lstStyle/>
          <a:p>
            <a:r>
              <a:rPr lang="en-GB" altLang="en-US" dirty="0"/>
              <a:t>Introduction</a:t>
            </a:r>
          </a:p>
        </p:txBody>
      </p:sp>
      <p:sp>
        <p:nvSpPr>
          <p:cNvPr id="117763" name="Rectangle 3">
            <a:extLst>
              <a:ext uri="{FF2B5EF4-FFF2-40B4-BE49-F238E27FC236}">
                <a16:creationId xmlns:a16="http://schemas.microsoft.com/office/drawing/2014/main" id="{77837461-A4C9-46A8-95E1-630511C0CF74}"/>
              </a:ext>
            </a:extLst>
          </p:cNvPr>
          <p:cNvSpPr>
            <a:spLocks noGrp="1" noChangeArrowheads="1"/>
          </p:cNvSpPr>
          <p:nvPr>
            <p:ph sz="quarter" idx="1"/>
          </p:nvPr>
        </p:nvSpPr>
        <p:spPr/>
        <p:txBody>
          <a:bodyPr/>
          <a:lstStyle/>
          <a:p>
            <a:pPr>
              <a:lnSpc>
                <a:spcPct val="90000"/>
              </a:lnSpc>
              <a:spcAft>
                <a:spcPct val="40000"/>
              </a:spcAft>
              <a:buFont typeface="Wingdings" panose="05000000000000000000" pitchFamily="2" charset="2"/>
              <a:buNone/>
            </a:pPr>
            <a:r>
              <a:rPr lang="de-DE" altLang="en-US" sz="2200"/>
              <a:t>MARKET PLAYERS (ii)</a:t>
            </a:r>
            <a:endParaRPr lang="en-GB" altLang="en-US" sz="1600" b="1"/>
          </a:p>
          <a:p>
            <a:pPr>
              <a:lnSpc>
                <a:spcPct val="90000"/>
              </a:lnSpc>
            </a:pPr>
            <a:r>
              <a:rPr lang="en-GB" altLang="en-US" sz="1600" b="1"/>
              <a:t>UBS</a:t>
            </a:r>
            <a:r>
              <a:rPr lang="en-GB" altLang="en-US" sz="1600"/>
              <a:t> – The firm was involved in $4.9 billion 2006 – LPD9 deal of the year , the largest ever CMBS at the time, it featured an innovative structure </a:t>
            </a:r>
          </a:p>
          <a:p>
            <a:pPr>
              <a:lnSpc>
                <a:spcPct val="90000"/>
              </a:lnSpc>
            </a:pPr>
            <a:r>
              <a:rPr lang="en-GB" altLang="en-US" sz="1600" b="1"/>
              <a:t>Deutsche Bank</a:t>
            </a:r>
            <a:r>
              <a:rPr lang="en-GB" altLang="en-US" sz="1600"/>
              <a:t> – The firm is recognised as a ‘true global provider’ in asset- backed and mortgage-backed securities, as well as collaterised debt obligations</a:t>
            </a:r>
            <a:endParaRPr lang="en-GB" altLang="en-US" sz="1600" b="1"/>
          </a:p>
          <a:p>
            <a:pPr>
              <a:lnSpc>
                <a:spcPct val="90000"/>
              </a:lnSpc>
            </a:pPr>
            <a:r>
              <a:rPr lang="en-GB" altLang="en-US" sz="1600" b="1"/>
              <a:t>Lehman Brothers</a:t>
            </a:r>
            <a:r>
              <a:rPr lang="en-GB" altLang="en-US" sz="1600"/>
              <a:t> – It’s $598 million Reverse Mortgage Loan Trust 2006 – RMI was the fifth securitisation of reverse mortgages in the US. It was the first time that reverse mortgage excess cash flow has been securitised</a:t>
            </a:r>
          </a:p>
          <a:p>
            <a:pPr>
              <a:lnSpc>
                <a:spcPct val="90000"/>
              </a:lnSpc>
            </a:pPr>
            <a:r>
              <a:rPr lang="en-GB" altLang="en-US" sz="1600" b="1"/>
              <a:t>RBC Capital Markets Corp.</a:t>
            </a:r>
            <a:r>
              <a:rPr lang="en-GB" altLang="en-US" sz="1600"/>
              <a:t> – The firm was lead underwriter for  C$280 million GCO Education Loan funding Corp, the first ABS deal to securitise US based assets in Canada</a:t>
            </a:r>
          </a:p>
          <a:p>
            <a:pPr>
              <a:lnSpc>
                <a:spcPct val="90000"/>
              </a:lnSpc>
            </a:pPr>
            <a:r>
              <a:rPr lang="en-GB" altLang="en-US" sz="1600" b="1"/>
              <a:t>Citigroup</a:t>
            </a:r>
            <a:r>
              <a:rPr lang="en-GB" altLang="en-US" sz="1600"/>
              <a:t> – The firm is recognised for any deal , across the board – asset backed securities, mortgage-backed securities and going forward, collateralised debt obligations</a:t>
            </a:r>
          </a:p>
          <a:p>
            <a:pPr>
              <a:lnSpc>
                <a:spcPct val="90000"/>
              </a:lnSpc>
            </a:pPr>
            <a:r>
              <a:rPr lang="en-GB" altLang="en-US" sz="1600" b="1"/>
              <a:t>Credit Suisse</a:t>
            </a:r>
            <a:r>
              <a:rPr lang="en-GB" altLang="en-US" sz="1600"/>
              <a:t> – The firm was the structuring and placement agent for the First Mexican residential mortgage-backed securities</a:t>
            </a:r>
          </a:p>
          <a:p>
            <a:pPr>
              <a:lnSpc>
                <a:spcPct val="90000"/>
              </a:lnSpc>
            </a:pPr>
            <a:r>
              <a:rPr lang="en-GB" altLang="en-US" sz="1600" b="1"/>
              <a:t>Bank of New York</a:t>
            </a:r>
            <a:r>
              <a:rPr lang="en-GB" altLang="en-US" sz="1600"/>
              <a:t> – The firm is highly ranked in the asset backed securities, collateralised debt, mortgage-backed securities and international structured finance sectors worldwide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F841E22C-5295-46BB-9575-C57E5618D3EA}"/>
              </a:ext>
            </a:extLst>
          </p:cNvPr>
          <p:cNvSpPr>
            <a:spLocks noGrp="1" noChangeArrowheads="1"/>
          </p:cNvSpPr>
          <p:nvPr>
            <p:ph type="title"/>
          </p:nvPr>
        </p:nvSpPr>
        <p:spPr/>
        <p:txBody>
          <a:bodyPr/>
          <a:lstStyle/>
          <a:p>
            <a:r>
              <a:rPr lang="de-DE" altLang="en-US"/>
              <a:t>Securitisation – overview – SUMMARY </a:t>
            </a:r>
            <a:endParaRPr lang="en-GB" altLang="en-US" dirty="0"/>
          </a:p>
        </p:txBody>
      </p:sp>
      <p:sp>
        <p:nvSpPr>
          <p:cNvPr id="132099" name="Rectangle 3">
            <a:extLst>
              <a:ext uri="{FF2B5EF4-FFF2-40B4-BE49-F238E27FC236}">
                <a16:creationId xmlns:a16="http://schemas.microsoft.com/office/drawing/2014/main" id="{68378BFB-9420-44A0-9598-3FB3237EF746}"/>
              </a:ext>
            </a:extLst>
          </p:cNvPr>
          <p:cNvSpPr>
            <a:spLocks noGrp="1" noChangeArrowheads="1"/>
          </p:cNvSpPr>
          <p:nvPr>
            <p:ph sz="quarter" idx="1"/>
          </p:nvPr>
        </p:nvSpPr>
        <p:spPr/>
        <p:txBody>
          <a:bodyPr/>
          <a:lstStyle/>
          <a:p>
            <a:pPr>
              <a:lnSpc>
                <a:spcPct val="90000"/>
              </a:lnSpc>
              <a:spcAft>
                <a:spcPct val="40000"/>
              </a:spcAft>
              <a:buFont typeface="Wingdings" panose="05000000000000000000" pitchFamily="2" charset="2"/>
              <a:buNone/>
            </a:pPr>
            <a:r>
              <a:rPr lang="en-GB" altLang="en-US" sz="2000" b="1" dirty="0"/>
              <a:t>true sale market</a:t>
            </a:r>
          </a:p>
          <a:p>
            <a:pPr>
              <a:lnSpc>
                <a:spcPct val="90000"/>
              </a:lnSpc>
            </a:pPr>
            <a:r>
              <a:rPr lang="en-GB" altLang="en-US" sz="2000" dirty="0"/>
              <a:t>merchandise receivables</a:t>
            </a:r>
          </a:p>
          <a:p>
            <a:pPr>
              <a:lnSpc>
                <a:spcPct val="90000"/>
              </a:lnSpc>
            </a:pPr>
            <a:r>
              <a:rPr lang="en-GB" altLang="en-US" sz="2000" dirty="0"/>
              <a:t>leasing receivables</a:t>
            </a:r>
          </a:p>
          <a:p>
            <a:pPr>
              <a:lnSpc>
                <a:spcPct val="90000"/>
              </a:lnSpc>
            </a:pPr>
            <a:r>
              <a:rPr lang="en-GB" altLang="en-US" sz="2000" dirty="0"/>
              <a:t>export receivables</a:t>
            </a:r>
          </a:p>
          <a:p>
            <a:pPr>
              <a:lnSpc>
                <a:spcPct val="90000"/>
              </a:lnSpc>
            </a:pPr>
            <a:r>
              <a:rPr lang="en-GB" altLang="en-US" sz="2000" dirty="0"/>
              <a:t>project receivables</a:t>
            </a:r>
          </a:p>
          <a:p>
            <a:pPr>
              <a:lnSpc>
                <a:spcPct val="90000"/>
              </a:lnSpc>
            </a:pPr>
            <a:r>
              <a:rPr lang="en-GB" altLang="en-US" sz="2000" dirty="0"/>
              <a:t>credit transfer receivables</a:t>
            </a:r>
          </a:p>
          <a:p>
            <a:pPr>
              <a:lnSpc>
                <a:spcPct val="90000"/>
              </a:lnSpc>
            </a:pPr>
            <a:r>
              <a:rPr lang="en-GB" altLang="en-US" sz="2000" dirty="0"/>
              <a:t>loan/bond receivables (incl. CLO, CBO)</a:t>
            </a:r>
          </a:p>
          <a:p>
            <a:pPr>
              <a:lnSpc>
                <a:spcPct val="90000"/>
              </a:lnSpc>
            </a:pPr>
            <a:r>
              <a:rPr lang="en-GB" altLang="en-US" sz="2000" dirty="0"/>
              <a:t>mortgage loan receivables (RMBS, CMBS)</a:t>
            </a:r>
          </a:p>
          <a:p>
            <a:pPr>
              <a:lnSpc>
                <a:spcPct val="90000"/>
              </a:lnSpc>
            </a:pPr>
            <a:r>
              <a:rPr lang="en-GB" altLang="en-US" sz="2000" dirty="0"/>
              <a:t>credit card receivables</a:t>
            </a:r>
          </a:p>
          <a:p>
            <a:pPr>
              <a:lnSpc>
                <a:spcPct val="90000"/>
              </a:lnSpc>
            </a:pPr>
            <a:r>
              <a:rPr lang="en-GB" altLang="en-US" sz="2000" dirty="0"/>
              <a:t>insurance receivables</a:t>
            </a:r>
          </a:p>
          <a:p>
            <a:pPr>
              <a:lnSpc>
                <a:spcPct val="90000"/>
              </a:lnSpc>
            </a:pPr>
            <a:r>
              <a:rPr lang="en-GB" altLang="en-US" sz="2000" dirty="0"/>
              <a:t>whole business securitisation</a:t>
            </a:r>
          </a:p>
        </p:txBody>
      </p:sp>
      <p:sp>
        <p:nvSpPr>
          <p:cNvPr id="132100" name="Rectangle 4">
            <a:extLst>
              <a:ext uri="{FF2B5EF4-FFF2-40B4-BE49-F238E27FC236}">
                <a16:creationId xmlns:a16="http://schemas.microsoft.com/office/drawing/2014/main" id="{665E54EA-B475-424F-BE6D-F0AF3E6DEAFC}"/>
              </a:ext>
            </a:extLst>
          </p:cNvPr>
          <p:cNvSpPr>
            <a:spLocks noGrp="1" noChangeArrowheads="1"/>
          </p:cNvSpPr>
          <p:nvPr>
            <p:ph sz="quarter" idx="2"/>
          </p:nvPr>
        </p:nvSpPr>
        <p:spPr/>
        <p:txBody>
          <a:bodyPr/>
          <a:lstStyle/>
          <a:p>
            <a:pPr>
              <a:spcAft>
                <a:spcPct val="40000"/>
              </a:spcAft>
              <a:buNone/>
              <a:tabLst>
                <a:tab pos="568325" algn="l"/>
              </a:tabLst>
            </a:pPr>
            <a:r>
              <a:rPr lang="en-GB" altLang="en-US" sz="2000" b="1" dirty="0"/>
              <a:t>synthetic market</a:t>
            </a:r>
          </a:p>
          <a:p>
            <a:pPr>
              <a:tabLst>
                <a:tab pos="568325" algn="l"/>
              </a:tabLst>
            </a:pPr>
            <a:r>
              <a:rPr lang="en-GB" altLang="en-US" sz="2000" dirty="0"/>
              <a:t>loan/bond receivables (incl. CLO, CBO)</a:t>
            </a:r>
          </a:p>
          <a:p>
            <a:pPr>
              <a:tabLst>
                <a:tab pos="568325" algn="l"/>
              </a:tabLst>
            </a:pPr>
            <a:r>
              <a:rPr lang="en-GB" altLang="en-US" sz="2000" dirty="0"/>
              <a:t>mortgage loan receivables (RMBS, CMBS)</a:t>
            </a:r>
          </a:p>
          <a:p>
            <a:pPr>
              <a:tabLst>
                <a:tab pos="568325" algn="l"/>
              </a:tabLst>
            </a:pPr>
            <a:r>
              <a:rPr lang="en-GB" altLang="en-US" sz="2000" dirty="0"/>
              <a:t>credit card receivables</a:t>
            </a:r>
          </a:p>
          <a:p>
            <a:pPr lvl="1">
              <a:tabLst>
                <a:tab pos="568325" algn="l"/>
              </a:tabLst>
            </a:pPr>
            <a:r>
              <a:rPr lang="en-GB" altLang="en-US" sz="1700" dirty="0"/>
              <a:t>fully funded transactions</a:t>
            </a:r>
          </a:p>
          <a:p>
            <a:pPr lvl="1">
              <a:tabLst>
                <a:tab pos="568325" algn="l"/>
              </a:tabLst>
            </a:pPr>
            <a:r>
              <a:rPr lang="en-GB" altLang="en-US" sz="1700" dirty="0"/>
              <a:t>partially funded transactions</a:t>
            </a:r>
          </a:p>
          <a:p>
            <a:pPr lvl="1">
              <a:tabLst>
                <a:tab pos="568325" algn="l"/>
              </a:tabLst>
            </a:pPr>
            <a:r>
              <a:rPr lang="en-GB" altLang="en-US" sz="1700" dirty="0"/>
              <a:t>unfunded transactions</a:t>
            </a:r>
          </a:p>
          <a:p>
            <a:pPr>
              <a:spcBef>
                <a:spcPct val="40000"/>
              </a:spcBef>
              <a:spcAft>
                <a:spcPct val="40000"/>
              </a:spcAft>
              <a:buNone/>
              <a:tabLst>
                <a:tab pos="568325" algn="l"/>
              </a:tabLst>
            </a:pPr>
            <a:r>
              <a:rPr lang="en-GB" altLang="en-US" sz="1700" dirty="0"/>
              <a:t>		(with or without </a:t>
            </a:r>
            <a:r>
              <a:rPr lang="en-GB" altLang="en-US" sz="1700" dirty="0" err="1"/>
              <a:t>KfW</a:t>
            </a:r>
            <a:r>
              <a:rPr lang="en-GB" altLang="en-US" sz="1700" dirty="0"/>
              <a:t>)</a:t>
            </a:r>
          </a:p>
        </p:txBody>
      </p:sp>
      <p:sp>
        <p:nvSpPr>
          <p:cNvPr id="132101" name="Oval 5">
            <a:extLst>
              <a:ext uri="{FF2B5EF4-FFF2-40B4-BE49-F238E27FC236}">
                <a16:creationId xmlns:a16="http://schemas.microsoft.com/office/drawing/2014/main" id="{F36123E4-68E6-4DC0-B906-69A4011D8590}"/>
              </a:ext>
            </a:extLst>
          </p:cNvPr>
          <p:cNvSpPr>
            <a:spLocks noChangeArrowheads="1"/>
          </p:cNvSpPr>
          <p:nvPr/>
        </p:nvSpPr>
        <p:spPr bwMode="auto">
          <a:xfrm>
            <a:off x="803276" y="1516064"/>
            <a:ext cx="2295525" cy="533400"/>
          </a:xfrm>
          <a:prstGeom prst="ellipse">
            <a:avLst/>
          </a:prstGeom>
          <a:noFill/>
          <a:ln w="12700" cap="sq">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32102" name="Oval 6">
            <a:extLst>
              <a:ext uri="{FF2B5EF4-FFF2-40B4-BE49-F238E27FC236}">
                <a16:creationId xmlns:a16="http://schemas.microsoft.com/office/drawing/2014/main" id="{B6F6ECCF-C7B3-430C-8180-D1CACF0AB0D2}"/>
              </a:ext>
            </a:extLst>
          </p:cNvPr>
          <p:cNvSpPr>
            <a:spLocks noChangeArrowheads="1"/>
          </p:cNvSpPr>
          <p:nvPr/>
        </p:nvSpPr>
        <p:spPr bwMode="auto">
          <a:xfrm>
            <a:off x="6205537" y="1581891"/>
            <a:ext cx="2295525" cy="523875"/>
          </a:xfrm>
          <a:prstGeom prst="ellipse">
            <a:avLst/>
          </a:prstGeom>
          <a:noFill/>
          <a:ln w="12700" cap="sq">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215</TotalTime>
  <Words>1814</Words>
  <Application>Microsoft Office PowerPoint</Application>
  <PresentationFormat>Widescreen</PresentationFormat>
  <Paragraphs>405</Paragraphs>
  <Slides>33</Slides>
  <Notes>1</Notes>
  <HiddenSlides>4</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Arial</vt:lpstr>
      <vt:lpstr>Calibri</vt:lpstr>
      <vt:lpstr>Courier (W1)</vt:lpstr>
      <vt:lpstr>Monotype Sorts</vt:lpstr>
      <vt:lpstr>Times</vt:lpstr>
      <vt:lpstr>Times New Roman</vt:lpstr>
      <vt:lpstr>Wingdings</vt:lpstr>
      <vt:lpstr>Wingdings 2</vt:lpstr>
      <vt:lpstr>Basic</vt:lpstr>
      <vt:lpstr>Asset based securities</vt:lpstr>
      <vt:lpstr>Learning Objectives</vt:lpstr>
      <vt:lpstr>Securitization of Assets</vt:lpstr>
      <vt:lpstr>What is the Technique for Creating Asset-Backed Securities?</vt:lpstr>
      <vt:lpstr>Anatomy of Securitization</vt:lpstr>
      <vt:lpstr>PowerPoint Presentation</vt:lpstr>
      <vt:lpstr>Anatomy of Securitization</vt:lpstr>
      <vt:lpstr>Anatomy of Securitization</vt:lpstr>
      <vt:lpstr>Anatomy of Securitization</vt:lpstr>
      <vt:lpstr>Securitization Benefits to Borrowers, Issuers, and Investors</vt:lpstr>
      <vt:lpstr>Securitization Benefits to Borrowers, Issuers, and Investors</vt:lpstr>
      <vt:lpstr>Trends in Common Types of Asset-Backed Securities</vt:lpstr>
      <vt:lpstr>Securitization: The Basic Structure</vt:lpstr>
      <vt:lpstr>The Process</vt:lpstr>
      <vt:lpstr>PowerPoint Presentation</vt:lpstr>
      <vt:lpstr>Case Study: The Company (Finance Company Limited)</vt:lpstr>
      <vt:lpstr>Key Decisions</vt:lpstr>
      <vt:lpstr>Case Study: Initial Exchanges</vt:lpstr>
      <vt:lpstr>Case Study: Initial Exchanges</vt:lpstr>
      <vt:lpstr>Case Study: Initial Exchanges</vt:lpstr>
      <vt:lpstr>Case Study: Initial Exchanges</vt:lpstr>
      <vt:lpstr>Case Study: Initial Exchanges</vt:lpstr>
      <vt:lpstr>Case Study: Ongoing Payments</vt:lpstr>
      <vt:lpstr>Getting a Rating: The Risks</vt:lpstr>
      <vt:lpstr>Risk-Management Techniques in ABS</vt:lpstr>
      <vt:lpstr>Credit Enhancement: An Alternative Approach</vt:lpstr>
      <vt:lpstr>Introduction </vt:lpstr>
      <vt:lpstr>Introduction </vt:lpstr>
      <vt:lpstr>Introduction </vt:lpstr>
      <vt:lpstr>Introduction </vt:lpstr>
      <vt:lpstr>Introduction </vt:lpstr>
      <vt:lpstr>Introduction</vt:lpstr>
      <vt:lpstr>Securitisation – overview – SUMMARY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Asset based securities</dc:title>
  <dc:creator>Prof. Vinay Goyal</dc:creator>
  <cp:lastModifiedBy>TRIPTI GOYAL</cp:lastModifiedBy>
  <cp:revision>3</cp:revision>
  <dcterms:created xsi:type="dcterms:W3CDTF">2019-09-08T04:56:05Z</dcterms:created>
  <dcterms:modified xsi:type="dcterms:W3CDTF">2020-02-23T07:43:19Z</dcterms:modified>
</cp:coreProperties>
</file>