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2" r:id="rId6"/>
    <p:sldId id="261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20"/>
  </p:normalViewPr>
  <p:slideViewPr>
    <p:cSldViewPr snapToGrid="0" snapToObjects="1">
      <p:cViewPr varScale="1">
        <p:scale>
          <a:sx n="90" d="100"/>
          <a:sy n="90" d="100"/>
        </p:scale>
        <p:origin x="232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B1EC1-96B4-4B49-A828-05ACB30E7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77576-4B3D-7647-A574-BDB7B192A2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BB1F9-0D6E-A84D-8C53-F353F0451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FF55-72DD-E743-93CE-65B02CFA98F1}" type="datetimeFigureOut">
              <a:rPr lang="en-US" smtClean="0"/>
              <a:t>5/28/23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87A44-3C15-1847-BB8D-06ED290D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FA4F7-DA98-C046-BD56-B3F822E2D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026D1-7ED1-5E4B-8019-6D8C617F3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185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FC954-3E6E-FB44-9B73-60B37CD3C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B17FC-AF64-1D48-9FE9-3A77B70CA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61C7F-EFB0-6F4A-ABB2-44E352B6C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FF55-72DD-E743-93CE-65B02CFA98F1}" type="datetimeFigureOut">
              <a:rPr lang="en-US" smtClean="0"/>
              <a:t>5/28/23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7C165-6DD6-F548-961C-2979A1508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3EF1D-61FF-CA43-875B-ED5885147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026D1-7ED1-5E4B-8019-6D8C617F3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333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EDD4-BD41-F646-8578-DD8452980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1FA19-BFA3-694C-8DB9-E0CFC0E4F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95A3A-06EB-6A47-BA30-4B806F48F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FF55-72DD-E743-93CE-65B02CFA98F1}" type="datetimeFigureOut">
              <a:rPr lang="en-US" smtClean="0"/>
              <a:t>5/28/23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95F4D-BFBC-3444-AD97-9C248D6DA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0502A-6237-F54A-83DC-0FE4988A6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026D1-7ED1-5E4B-8019-6D8C617F3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133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036A4-BB6E-4843-953E-25B225316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D10AA-8BC9-374C-8FFD-585270BCFF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1D38DC-FCBF-1F4A-88EB-EBA1CA901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97E255-9828-B041-83B8-2770A0FCB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FF55-72DD-E743-93CE-65B02CFA98F1}" type="datetimeFigureOut">
              <a:rPr lang="en-US" smtClean="0"/>
              <a:t>5/28/23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04C6E4-A0A7-2444-9767-FFAA25192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DEA9F2-CEBC-AF43-829D-9A4F150AB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026D1-7ED1-5E4B-8019-6D8C617F3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029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5B36A-BC68-D643-B2BC-C546C95BB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66E8CE-F9F1-C949-8C34-3C9CF3A46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DD76F-194C-394E-875A-DFFA4CC71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75A0F9-0309-0D4C-9CF5-9C112F28E2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F76D41-DFAF-F74D-8A65-183CF9A92F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3E3854-747F-3E45-B4C1-5658064C8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FF55-72DD-E743-93CE-65B02CFA98F1}" type="datetimeFigureOut">
              <a:rPr lang="en-US" smtClean="0"/>
              <a:t>5/28/23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4A4A2A-0419-AA4E-A5DD-9439E8051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829404-D1F6-E640-9CCC-696CEA1DE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026D1-7ED1-5E4B-8019-6D8C617F3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81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42B9-3FA1-9B41-B78A-76546B518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25F252-FBC5-A044-8883-1DA5B5726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FF55-72DD-E743-93CE-65B02CFA98F1}" type="datetimeFigureOut">
              <a:rPr lang="en-US" smtClean="0"/>
              <a:t>5/28/23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40E98C-C1EE-6B4F-8F88-BEED4D2D8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172F0B-A6A5-E742-BACF-17F284ACC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026D1-7ED1-5E4B-8019-6D8C617F3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378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EC6EFF-119A-694A-AF0B-B8DCA0DF7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FF55-72DD-E743-93CE-65B02CFA98F1}" type="datetimeFigureOut">
              <a:rPr lang="en-US" smtClean="0"/>
              <a:t>5/28/23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C6E46-4357-5043-B9AB-CA34B5DE4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B9E04-02B1-F647-B78C-AD477723F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026D1-7ED1-5E4B-8019-6D8C617F3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904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72348-0C26-584F-851D-A7C41CB09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CEFF1-41D3-1B44-9DCC-CFB6532E7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BE1E4-F744-2B41-B0FD-D6C2E6E6B0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C8FF9-68CF-F647-88B6-97F256F8A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FF55-72DD-E743-93CE-65B02CFA98F1}" type="datetimeFigureOut">
              <a:rPr lang="en-US" smtClean="0"/>
              <a:t>5/28/23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60BE9-ACFA-A446-9283-AFAA820F4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98F6A9-DBDD-C043-A1EE-EA3CFCD8C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026D1-7ED1-5E4B-8019-6D8C617F3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79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57CF1-5173-AD4C-A40B-8146AF042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2AC7E3-9430-BA4D-9979-7EEC04D6E6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14D0D7-A11F-DB4F-B45F-602CA87E9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8E5817-3D2A-0A41-8BC0-A99858B37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FF55-72DD-E743-93CE-65B02CFA98F1}" type="datetimeFigureOut">
              <a:rPr lang="en-US" smtClean="0"/>
              <a:t>5/28/23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215195-369B-7E49-A38B-57B20E5D8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4A29C-CD04-8547-9FF4-61D0B52EC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026D1-7ED1-5E4B-8019-6D8C617F3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4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56294-B027-7544-AD53-4FA59483A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6D9EB-219E-6549-A262-54D7E1195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5A4F7-33B3-C843-9271-8B7175E5E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FF55-72DD-E743-93CE-65B02CFA98F1}" type="datetimeFigureOut">
              <a:rPr lang="en-US" smtClean="0"/>
              <a:t>5/28/23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7D61E-3BE5-F445-9222-DAD2F1644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44204-0872-1840-BC52-7FAA332F4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026D1-7ED1-5E4B-8019-6D8C617F3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559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25699F-DBED-2644-982E-AFD961657A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FB25F4-1559-A142-8D97-8F2FB28126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CE997-062A-C246-9E99-53678E53D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FF55-72DD-E743-93CE-65B02CFA98F1}" type="datetimeFigureOut">
              <a:rPr lang="en-US" smtClean="0"/>
              <a:t>5/28/23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9E787-BEC6-764D-9990-0CA002483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7FA66-AE23-7A42-8058-ECB4036EA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026D1-7ED1-5E4B-8019-6D8C617F3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73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0B9BE9-BA7A-C24D-83C8-E86CEED61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071E5-7904-6947-810F-4B30FD8E0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AB96A-C799-F048-94B3-27F060BD6F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DFF55-72DD-E743-93CE-65B02CFA98F1}" type="datetimeFigureOut">
              <a:rPr lang="en-US" smtClean="0"/>
              <a:t>5/28/23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BCE30-5A52-094B-BC83-E2001D74D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6147D-98FE-C94F-ADE0-0F1980D03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026D1-7ED1-5E4B-8019-6D8C617F3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03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ma.or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6C3C7-3904-6548-9482-68143FCFAE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Integrated Marketing Communication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03000-8353-A444-85FE-61DDF8F2FE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162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7728E-EA18-294B-A739-D8AD3DCFB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Model</a:t>
            </a:r>
          </a:p>
        </p:txBody>
      </p:sp>
      <p:pic>
        <p:nvPicPr>
          <p:cNvPr id="2050" name="Picture 2" descr="Marketing Communications - Introduction">
            <a:extLst>
              <a:ext uri="{FF2B5EF4-FFF2-40B4-BE49-F238E27FC236}">
                <a16:creationId xmlns:a16="http://schemas.microsoft.com/office/drawing/2014/main" id="{F63DA8AB-6721-0344-B062-08BADD834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10544377" cy="480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269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2B19E-5868-4C4E-9847-D44AC9233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marketing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87515-DDD0-C64B-BAA2-BB4E22DC6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Integrated marketing communication (IMC) refers to integrating all the methods of brand promotion to promote a particular product or service among target customers.</a:t>
            </a:r>
          </a:p>
          <a:p>
            <a:endParaRPr lang="en-US" dirty="0"/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acumin-pro"/>
              </a:rPr>
              <a:t>The </a:t>
            </a:r>
            <a:r>
              <a:rPr lang="en-IN" b="1" i="0" u="sng" dirty="0">
                <a:solidFill>
                  <a:srgbClr val="333333"/>
                </a:solidFill>
                <a:effectLst/>
                <a:latin typeface="acumin-pro"/>
                <a:hlinkClick r:id="rId2"/>
              </a:rPr>
              <a:t>American Marketing Association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acumin-pro"/>
              </a:rPr>
              <a:t> defines IMC as “a planning process designed to assure that all brand contacts received by a customer or prospect for a product, service, or organization are relevant to that person and consistent over time.”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332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641B7-99F6-164E-8809-ADE0EE976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 Communication Model</a:t>
            </a:r>
          </a:p>
        </p:txBody>
      </p:sp>
      <p:pic>
        <p:nvPicPr>
          <p:cNvPr id="1026" name="Picture 2" descr="Brand Communication PowerPoint Template">
            <a:extLst>
              <a:ext uri="{FF2B5EF4-FFF2-40B4-BE49-F238E27FC236}">
                <a16:creationId xmlns:a16="http://schemas.microsoft.com/office/drawing/2014/main" id="{8D1B784B-0ABA-5544-80F3-99E607639B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0" b="13789"/>
          <a:stretch/>
        </p:blipFill>
        <p:spPr bwMode="auto">
          <a:xfrm>
            <a:off x="1410878" y="1676403"/>
            <a:ext cx="9370243" cy="509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651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o alt text provided for this image">
            <a:extLst>
              <a:ext uri="{FF2B5EF4-FFF2-40B4-BE49-F238E27FC236}">
                <a16:creationId xmlns:a16="http://schemas.microsoft.com/office/drawing/2014/main" id="{B55865E8-46E0-004F-8CC6-0AFC8E33F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546" y="60278"/>
            <a:ext cx="8754907" cy="679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931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rand Resonance Model Application | 360°marketing">
            <a:extLst>
              <a:ext uri="{FF2B5EF4-FFF2-40B4-BE49-F238E27FC236}">
                <a16:creationId xmlns:a16="http://schemas.microsoft.com/office/drawing/2014/main" id="{DB961C25-37F9-3B41-898B-3D178045D73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88" y="944074"/>
            <a:ext cx="11816024" cy="591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riel | BrandStruck: Brand Strategy / Positioning Case Studies">
            <a:extLst>
              <a:ext uri="{FF2B5EF4-FFF2-40B4-BE49-F238E27FC236}">
                <a16:creationId xmlns:a16="http://schemas.microsoft.com/office/drawing/2014/main" id="{D82901CF-66CF-1C49-9709-F48423FD0A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0" t="9999" r="16120" b="16250"/>
          <a:stretch/>
        </p:blipFill>
        <p:spPr bwMode="auto">
          <a:xfrm>
            <a:off x="10596563" y="4763"/>
            <a:ext cx="1514476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778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C13F5E-D360-964E-BD89-7BBE3C061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IMC Framework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1A0C5B-4D49-144B-A9BF-A83E148EDF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914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04509-F1B3-1540-A03E-401EE7637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6M Framework of IMC </a:t>
            </a:r>
          </a:p>
        </p:txBody>
      </p:sp>
      <p:pic>
        <p:nvPicPr>
          <p:cNvPr id="6150" name="Picture 6" descr="Marketing Final 2.0 Diagram | Quizlet">
            <a:extLst>
              <a:ext uri="{FF2B5EF4-FFF2-40B4-BE49-F238E27FC236}">
                <a16:creationId xmlns:a16="http://schemas.microsoft.com/office/drawing/2014/main" id="{8B6DA26E-BCAE-A746-A2CC-9E2B4D9CB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374" y="1414463"/>
            <a:ext cx="10043426" cy="544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964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85</Words>
  <Application>Microsoft Macintosh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acumin-pro</vt:lpstr>
      <vt:lpstr>Arial</vt:lpstr>
      <vt:lpstr>Calibri</vt:lpstr>
      <vt:lpstr>Calibri Light</vt:lpstr>
      <vt:lpstr>Office Theme</vt:lpstr>
      <vt:lpstr>Integrated Marketing Communication</vt:lpstr>
      <vt:lpstr>Communication Model</vt:lpstr>
      <vt:lpstr>Integrated marketing communication</vt:lpstr>
      <vt:lpstr>Brand Communication Model</vt:lpstr>
      <vt:lpstr>PowerPoint Presentation</vt:lpstr>
      <vt:lpstr>PowerPoint Presentation</vt:lpstr>
      <vt:lpstr>IMC Framework</vt:lpstr>
      <vt:lpstr>6M Framework of IMC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Integrated Marketing Communication</dc:title>
  <dc:creator>archit0029@gmail.com</dc:creator>
  <cp:lastModifiedBy>archit0029@gmail.com</cp:lastModifiedBy>
  <cp:revision>1</cp:revision>
  <dcterms:created xsi:type="dcterms:W3CDTF">2023-05-28T00:59:16Z</dcterms:created>
  <dcterms:modified xsi:type="dcterms:W3CDTF">2023-05-28T02:21:21Z</dcterms:modified>
</cp:coreProperties>
</file>