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F883D-6E61-85F9-63F2-F7E8616AA2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0A8AB0-5537-9989-C2A0-FFB5499D6A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714C86-7D06-C901-23D3-6804B15BB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CBCFF-D96B-4712-826F-81A4F08E5ECB}" type="datetimeFigureOut">
              <a:rPr lang="en-IN" smtClean="0"/>
              <a:t>03-03-2024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84FEE8-578B-19F1-79ED-C80A17002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60030C-62FE-99E6-2F29-246BC2E9D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8478-D189-48C6-9F7D-8023D34BE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744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D0DC5-BE2F-0BC9-B137-27E3AAA4A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C9F7C-E621-E1EC-5954-44C208BE1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62EC5A-D88F-85FE-B2BC-E2B0BC37C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CBCFF-D96B-4712-826F-81A4F08E5ECB}" type="datetimeFigureOut">
              <a:rPr lang="en-IN" smtClean="0"/>
              <a:t>03-03-2024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CA5AC-A0F6-621B-C7AE-380218E9F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78B46D-F782-3865-F45A-CC32F4224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8478-D189-48C6-9F7D-8023D34BE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1524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BE050-19A1-E77B-8347-517E2205E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D08E1C-5128-6AB8-4E62-CF6E688342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27B4D-FCF9-87AC-B024-141C94820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CBCFF-D96B-4712-826F-81A4F08E5ECB}" type="datetimeFigureOut">
              <a:rPr lang="en-IN" smtClean="0"/>
              <a:t>03-03-2024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35A1C9-A93B-F4B3-F955-1D0F109A1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0A452B-898E-6846-0428-B1F3D3B42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8478-D189-48C6-9F7D-8023D34BE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9971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09762-F308-C29D-873A-243575A73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68D9D5-35F2-95C7-F0D9-85057957B3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644ABC-1CD3-856E-AC4B-A47AFF6219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0C24C9-64BD-E49C-BE49-A0F8854AC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CBCFF-D96B-4712-826F-81A4F08E5ECB}" type="datetimeFigureOut">
              <a:rPr lang="en-IN" smtClean="0"/>
              <a:t>03-03-2024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A0E579-D7E5-C8C8-CA80-8394CD300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47888E-708B-BC89-F49C-7E5C3A3C6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8478-D189-48C6-9F7D-8023D34BE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4150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9C0BE-BF91-92F0-A15F-6A53EC76D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C2D866-3407-AF78-AD58-22A1E1A494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D818E-E241-9A77-DD24-D265D3BF00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CCA669-CF83-3D1E-47DC-C0D26C4A43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25285B-2C66-63DA-6B89-195D70F100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C94E5E-49C1-3B94-F809-F4B44DF6E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CBCFF-D96B-4712-826F-81A4F08E5ECB}" type="datetimeFigureOut">
              <a:rPr lang="en-IN" smtClean="0"/>
              <a:t>03-03-2024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8D892E-04D4-F92B-F6A4-3D3AFCBB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D179D9-0608-83D9-E9D1-7BC90601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8478-D189-48C6-9F7D-8023D34BE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5906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A775C-4EF9-6ED5-32CD-481A6E88F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89EFD9-545F-2900-94CB-891D70B0A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CBCFF-D96B-4712-826F-81A4F08E5ECB}" type="datetimeFigureOut">
              <a:rPr lang="en-IN" smtClean="0"/>
              <a:t>03-03-2024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6C42ED-534B-C6BB-11EA-EA36DD4BC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0AF562-873E-5B46-CD5A-7EA210FED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8478-D189-48C6-9F7D-8023D34BE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6418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79B002-85B8-17A5-D7EB-EE4478A19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CBCFF-D96B-4712-826F-81A4F08E5ECB}" type="datetimeFigureOut">
              <a:rPr lang="en-IN" smtClean="0"/>
              <a:t>03-03-2024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124507-1062-F40B-B6A6-01E11CD9F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0ADF9F-002E-A12A-EAA6-56E74DCA2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8478-D189-48C6-9F7D-8023D34BE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7881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24FDE-2C77-F0BE-9DC2-03076AA18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800424-E96C-CF04-39E8-094EB1381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0BB45-F8A8-FB31-6BA4-6598352770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D95D74-6B68-DD3E-A2F2-D205347D0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CBCFF-D96B-4712-826F-81A4F08E5ECB}" type="datetimeFigureOut">
              <a:rPr lang="en-IN" smtClean="0"/>
              <a:t>03-03-2024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C4A124-A168-DDCF-17EB-500B41911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568838-7F3F-B63E-02D1-43FE95399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8478-D189-48C6-9F7D-8023D34BE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8092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EBD4B-FCE5-9F82-5EF1-9B1E4D726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5D53D3-FC45-001C-8CB5-A9483568BE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1D3A71-3B7B-43B3-1E84-BD11366B18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E17629-0570-4372-BF30-0DBCC7264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CBCFF-D96B-4712-826F-81A4F08E5ECB}" type="datetimeFigureOut">
              <a:rPr lang="en-IN" smtClean="0"/>
              <a:t>03-03-2024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91A17A-0527-F45B-7D82-EBDDB3B9C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8C53C6-CB5A-79B4-9B77-3F3B48969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8478-D189-48C6-9F7D-8023D34BE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3334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6C98F-E6B1-4DE3-DB8D-246F8C778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60222D-5C8A-8408-A3BC-96215E7CDE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3A923B-9DFE-26F8-DFA5-C2015E75A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CBCFF-D96B-4712-826F-81A4F08E5ECB}" type="datetimeFigureOut">
              <a:rPr lang="en-IN" smtClean="0"/>
              <a:t>03-03-2024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EB0C28-CF64-E46D-4264-7FE4A66D2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C6E2B-7C7B-3D43-4C5D-EC1FA3B91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8478-D189-48C6-9F7D-8023D34BE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1617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E700AE-4C5E-5FEA-3969-7D0B4B6F17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1A02C4-E1FB-BD93-0D25-BEB0F09DE8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6F3ABA-F950-959D-5439-E21BEFB9B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CBCFF-D96B-4712-826F-81A4F08E5ECB}" type="datetimeFigureOut">
              <a:rPr lang="en-IN" smtClean="0"/>
              <a:t>03-03-2024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84C12-EBA3-F870-15B4-6FAC1BAC5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BAEFF7-9A3B-9F4E-B471-6BCF0161D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8478-D189-48C6-9F7D-8023D34BE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782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0BAAF3-782E-1737-44FD-39803F896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027994-92F8-8D14-F862-BD00FFA8F2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80C909-C9DD-1F2C-10EA-4E06662224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ACBCFF-D96B-4712-826F-81A4F08E5ECB}" type="datetimeFigureOut">
              <a:rPr lang="en-IN" smtClean="0"/>
              <a:t>03-03-2024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80E07E-FC2C-3CA9-2C72-4E2CFBDFD9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B804C-B365-D49E-6D5E-48EAC778B7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DA8478-D189-48C6-9F7D-8023D34BE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3580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4D17E-AFA7-A7E9-9FC5-90976C269B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AUC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BA3C9A-B364-D5BD-315C-4B82849DE3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2315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A76D0-DEBD-FB89-03EE-0EE152C84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0" i="0" dirty="0">
                <a:solidFill>
                  <a:srgbClr val="734126"/>
                </a:solidFill>
                <a:effectLst/>
                <a:latin typeface="Cambria" panose="02040503050406030204" pitchFamily="18" charset="0"/>
              </a:rPr>
              <a:t>The area under the curve (AUC)</a:t>
            </a:r>
            <a:br>
              <a:rPr lang="en-US" sz="4400" b="0" i="0" dirty="0">
                <a:solidFill>
                  <a:srgbClr val="734126"/>
                </a:solidFill>
                <a:effectLst/>
                <a:latin typeface="Cambria" panose="02040503050406030204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76F70F-3BC7-2448-8C1E-17F945293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The AUC is widely used to measure the accuracy of diagnostic tests. </a:t>
            </a:r>
          </a:p>
          <a:p>
            <a:r>
              <a:rPr lang="en-US" b="0" i="0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The closer the ROC curve is to the upper left corner of the graph, the higher the accuracy of the test because in the upper left corner, the sensitivity = 1 and the false positive rate = 0 (specificity = 1).</a:t>
            </a:r>
          </a:p>
          <a:p>
            <a:r>
              <a:rPr lang="en-US" b="0" i="0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 The ideal ROC curve thus has an AUC = 1.0. </a:t>
            </a:r>
          </a:p>
          <a:p>
            <a:r>
              <a:rPr lang="en-US" dirty="0">
                <a:solidFill>
                  <a:srgbClr val="212121"/>
                </a:solidFill>
                <a:latin typeface="Cambria" panose="02040503050406030204" pitchFamily="18" charset="0"/>
              </a:rPr>
              <a:t>Diagonal line represents total random scenario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13272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036F71F8-E1BF-42DC-27CC-AC587FC3C87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6375418"/>
              </p:ext>
            </p:extLst>
          </p:nvPr>
        </p:nvGraphicFramePr>
        <p:xfrm>
          <a:off x="1100138" y="1577882"/>
          <a:ext cx="8162925" cy="329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8163000" imgH="3295800" progId="Paint.Picture.1">
                  <p:embed/>
                </p:oleObj>
              </mc:Choice>
              <mc:Fallback>
                <p:oleObj name="Bitmap Image" r:id="rId2" imgW="8163000" imgH="3295800" progId="Paint.Picture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00138" y="1577882"/>
                        <a:ext cx="8162925" cy="3295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21D004C-9EAB-D79F-7307-7C4717A3B5C2}"/>
              </a:ext>
            </a:extLst>
          </p:cNvPr>
          <p:cNvSpPr txBox="1"/>
          <p:nvPr/>
        </p:nvSpPr>
        <p:spPr>
          <a:xfrm>
            <a:off x="268941" y="6091518"/>
            <a:ext cx="11147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0" i="0" dirty="0">
                <a:solidFill>
                  <a:srgbClr val="212121"/>
                </a:solidFill>
                <a:effectLst/>
                <a:latin typeface="Roboto" panose="02000000000000000000" pitchFamily="2" charset="0"/>
              </a:rPr>
              <a:t>Nahm FS. Receiver operating characteristic curve: overview and practical use for clinicians. Korean J </a:t>
            </a:r>
            <a:r>
              <a:rPr lang="en-IN" sz="1200" b="0" i="0" dirty="0" err="1">
                <a:solidFill>
                  <a:srgbClr val="212121"/>
                </a:solidFill>
                <a:effectLst/>
                <a:latin typeface="Roboto" panose="02000000000000000000" pitchFamily="2" charset="0"/>
              </a:rPr>
              <a:t>Anesthesiol</a:t>
            </a:r>
            <a:r>
              <a:rPr lang="en-IN" sz="1200" b="0" i="0" dirty="0">
                <a:solidFill>
                  <a:srgbClr val="212121"/>
                </a:solidFill>
                <a:effectLst/>
                <a:latin typeface="Roboto" panose="02000000000000000000" pitchFamily="2" charset="0"/>
              </a:rPr>
              <a:t>. 2022 Feb;75(1):25-36. </a:t>
            </a:r>
            <a:r>
              <a:rPr lang="en-IN" sz="1200" b="0" i="0" dirty="0" err="1">
                <a:solidFill>
                  <a:srgbClr val="212121"/>
                </a:solidFill>
                <a:effectLst/>
                <a:latin typeface="Roboto" panose="02000000000000000000" pitchFamily="2" charset="0"/>
              </a:rPr>
              <a:t>doi</a:t>
            </a:r>
            <a:r>
              <a:rPr lang="en-IN" sz="1200" b="0" i="0" dirty="0">
                <a:solidFill>
                  <a:srgbClr val="212121"/>
                </a:solidFill>
                <a:effectLst/>
                <a:latin typeface="Roboto" panose="02000000000000000000" pitchFamily="2" charset="0"/>
              </a:rPr>
              <a:t>: 10.4097/kja.21209. </a:t>
            </a:r>
            <a:r>
              <a:rPr lang="en-IN" sz="1200" b="0" i="0" dirty="0" err="1">
                <a:solidFill>
                  <a:srgbClr val="212121"/>
                </a:solidFill>
                <a:effectLst/>
                <a:latin typeface="Roboto" panose="02000000000000000000" pitchFamily="2" charset="0"/>
              </a:rPr>
              <a:t>Epub</a:t>
            </a:r>
            <a:r>
              <a:rPr lang="en-IN" sz="1200" b="0" i="0" dirty="0">
                <a:solidFill>
                  <a:srgbClr val="212121"/>
                </a:solidFill>
                <a:effectLst/>
                <a:latin typeface="Roboto" panose="02000000000000000000" pitchFamily="2" charset="0"/>
              </a:rPr>
              <a:t> 2022 Jan 18. PMID: 35124947; PMCID: PMC8831439.</a:t>
            </a:r>
            <a:endParaRPr lang="en-IN" sz="1200" dirty="0"/>
          </a:p>
        </p:txBody>
      </p:sp>
    </p:spTree>
    <p:extLst>
      <p:ext uri="{BB962C8B-B14F-4D97-AF65-F5344CB8AC3E}">
        <p14:creationId xmlns:p14="http://schemas.microsoft.com/office/powerpoint/2010/main" val="712117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133</Words>
  <Application>Microsoft Office PowerPoint</Application>
  <PresentationFormat>Widescreen</PresentationFormat>
  <Paragraphs>7</Paragraphs>
  <Slides>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Aptos</vt:lpstr>
      <vt:lpstr>Aptos Display</vt:lpstr>
      <vt:lpstr>Arial</vt:lpstr>
      <vt:lpstr>Cambria</vt:lpstr>
      <vt:lpstr>Roboto</vt:lpstr>
      <vt:lpstr>Office Theme</vt:lpstr>
      <vt:lpstr>Paintbrush Picture</vt:lpstr>
      <vt:lpstr>AUC</vt:lpstr>
      <vt:lpstr>The area under the curve (AUC)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AUC</dc:title>
  <dc:creator>Abhishek Srivastava</dc:creator>
  <cp:lastModifiedBy>Abhishek Srivastava</cp:lastModifiedBy>
  <cp:revision>1</cp:revision>
  <dcterms:created xsi:type="dcterms:W3CDTF">2024-03-03T06:11:43Z</dcterms:created>
  <dcterms:modified xsi:type="dcterms:W3CDTF">2024-03-03T06:15:24Z</dcterms:modified>
</cp:coreProperties>
</file>