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1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344" r:id="rId2"/>
    <p:sldId id="345" r:id="rId3"/>
    <p:sldId id="257" r:id="rId4"/>
    <p:sldId id="343" r:id="rId5"/>
    <p:sldId id="258" r:id="rId6"/>
    <p:sldId id="277" r:id="rId7"/>
    <p:sldId id="259" r:id="rId8"/>
    <p:sldId id="262" r:id="rId9"/>
    <p:sldId id="293" r:id="rId10"/>
    <p:sldId id="260" r:id="rId11"/>
    <p:sldId id="261" r:id="rId12"/>
    <p:sldId id="263" r:id="rId13"/>
    <p:sldId id="264" r:id="rId14"/>
    <p:sldId id="278" r:id="rId15"/>
    <p:sldId id="294" r:id="rId16"/>
    <p:sldId id="291" r:id="rId17"/>
    <p:sldId id="295" r:id="rId18"/>
    <p:sldId id="296" r:id="rId19"/>
    <p:sldId id="297" r:id="rId20"/>
    <p:sldId id="298" r:id="rId21"/>
    <p:sldId id="299" r:id="rId22"/>
    <p:sldId id="276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92" autoAdjust="0"/>
    <p:restoredTop sz="94796" autoAdjust="0"/>
  </p:normalViewPr>
  <p:slideViewPr>
    <p:cSldViewPr>
      <p:cViewPr varScale="1">
        <p:scale>
          <a:sx n="64" d="100"/>
          <a:sy n="64" d="100"/>
        </p:scale>
        <p:origin x="19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58.8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6457 0 0,'0'0'0'0'0,"0"0"0"0"0,0 0 12 0 0,0 0-12 0 0,0 0-64 0 0,0 0-1017 0 0,0 0-1723 0 0,0 0 744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59.09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62 3812 0 0,'0'0'0'0'0,"84"-54"-756"0"0,-36 46-1616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59.3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8989 0 0,'0'0'816'0'0,"0"0"-816"0"0,0 0-812 0 0,0 0-2372 0 0,81 9 199 0 0,-40 18 161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37.40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96 8 0 0,'0'0'3412'0'0,"0"0"-3090"0"0,18 1-564 0 0,123 5 372 0 0,1-4 3313 0 0,-1-5 0 0 0,131-21-3443 0 0,806-53 1452 0 0,-1002 77-2208 0 0,-76 0 684 0 0,0 0 0 0 0,0 0 0 0 0,-1 0 0 0 0,1 0 0 0 0,0 0 0 0 0,0 0 0 0 0,-1 1 0 0 0,1-1 0 0 0,0 0 0 0 0,0 0 0 0 0,0 0 0 0 0,-1 0 0 0 0,1 1 0 0 0,0-1 0 0 0,0 0 0 0 0,0 0 0 0 0,0 0 0 0 0,-1 1 0 0 0,1-1 0 0 0,0 0 0 0 0,0 0-1 0 0,0 1 1 0 0,0-1 0 0 0,0 0 0 0 0,0 0 0 0 0,0 1 0 0 0,0-1 0 0 0,0 0 0 0 0,0 0 0 0 0,0 1 0 0 0,0-1 0 0 0,0 0 0 0 0,0 0 0 0 0,0 1 0 0 0,0-1 0 0 0,0 0 0 0 0,0 0 0 0 0,0 1 0 0 0,0-1 0 0 0,0 0 0 0 0,0 0 0 0 0,0 1 0 0 0,0-1 0 0 0,1 0 0 0 0,-1 0-1 0 0,0 1 1 0 0,0-1 0 0 0,0 0 0 0 0,0 0 0 0 0,1 0 0 0 0,-1 0 0 0 0,0 1 0 0 0,0-1 0 0 0,0 0 0 0 0,1 0 0 0 0,-1 0 0 0 0,0 0 0 0 0,1 0 72 0 0,-60 23-4404 0 0,23-11 1774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16T11:30:41.1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44 66 2052 0 0,'0'0'804'0'0,"0"0"-1110"0"0,0 0-406 0 0,0 0 257 0 0,0 0 457 0 0,0 0 565 0 0,-9-3 451 0 0,-26-7 141 0 0,35 7 956 0 0,31 0-3046 0 0,298-12 4201 0 0,-68 0-3242 0 0,1390 4 90 0 0,-1090 6-50 0 0,-561 5 54 0 0,-28 0-2518 0 0,10 1-1035 0 0,0-1 339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8D2E22-6380-4F5C-A840-16DC36824B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6EDC5-CDC2-4C93-8711-A8DBDEE06F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1A1472-8A71-4FE6-98E5-C43CE1A4EB82}" type="datetimeFigureOut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20F35D4-1666-413F-98F7-B0CDE6A16F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FDC76C2-3B39-426C-BAD1-367FE9B3F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89AC2-2143-401C-95C5-903AB3C14A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9775F-0865-46E8-A2A3-CE91C1F79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54956FC-BF42-44B3-A6C4-AAB8A4EF92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8786C385-0B67-4194-8172-1DC843D5F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E61657C9-D7DD-4449-B8AE-6F5D39899C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9A8841BF-BFCD-48D2-A36D-5B831CB7DC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5D9291-A3BA-4047-BF3F-78EE22C19909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FED6A8D8-DFAE-469C-A399-64CE1AE14B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88E3B54F-9F4E-4AD1-AAA5-3D51C499F7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433600B6-F944-4E2D-90BC-6E24ECE25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701B2F-2043-43DA-97D5-EC73A63F450B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C4102B08-6142-4C40-9C39-55F4044AE3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0FC091A9-6F02-4E71-8B20-DB02D3590A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9A330F17-76CA-4B14-96E5-B3DB8742F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D50E19-36C7-4A8E-9517-FCEF5C4B26CA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03E5D979-B3F5-4FD6-8546-71EA22D8E1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69A5CBBC-9405-40C7-8D2B-71C40EA9B4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0DC4EF15-A854-4BA3-A55E-AB6C53493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0EE739-4F95-4961-9F58-08A9E25CE4A5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19862622-7C31-44D6-BEA8-97EA368644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672773B-ABB2-4113-8002-ABFAF9C13E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9CAB61E0-B067-4B27-A722-692D9092C2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D07BE0-E4C9-4F82-AD53-269FA3D9C142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5ED62FC-1EBF-48BD-86CD-18EC624964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111FAE-BE95-4E3D-A512-D4072ACA575C}" type="slidenum">
              <a:rPr lang="en-US" altLang="en-US" smtClean="0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B7FF09A3-737F-438A-BABA-883F145B4F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49C8F5B9-D4CF-4D12-B3C7-C41F972F4F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01E53D9-76F3-4116-884F-55B35897BB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03DE7B80-E9FC-4935-8793-7DA2871FB0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BEE78841-4364-4019-A6B1-36527F43B6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45A10F-1185-4600-9B6B-44FE163E8454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E50905FC-9835-40A1-AEDA-459CF5558C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A939874C-F89C-4A46-B988-E6A7881CA3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A0038F87-8786-4884-A281-11E83491B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D60499-B517-4E82-A603-286455B5B6EB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FB9794AB-255B-401F-B507-A2F7266837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A565CEA7-142C-4EF1-AB36-2C23CE155E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CFD228FC-D109-42DD-9A95-95B0D8623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E6F143-7ECD-4D48-97F8-8EF319CFA878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67720AA3-187E-4A8C-809E-E698DDF72B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C8A72473-86E6-4D23-9C66-FD691D788C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1B1DB779-C014-4B4F-8921-BFDF15D49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F743F9-9814-4384-8FDC-AD334E3BAF76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D278DF69-FEC1-4090-97CF-BDC4C1933D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51427B0-7890-4439-B354-215D8C76B119}" type="slidenum">
              <a:rPr lang="en-US" altLang="en-US" smtClean="0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1BABB255-A5BB-4852-B4CA-EA7FDDD652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3261E71A-278A-4C8F-8767-99B41D5EC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3A8034A5-A076-4499-8D1D-778A1404B6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618A7465-E8BE-492C-857D-8652550E85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1764767A-72F0-4CC2-9F1C-30143C5BB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C78B9C-DF30-44A3-80AB-76E65C418841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31F50609-91A5-4757-AE37-2C2D945C9B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12">
            <a:extLst>
              <a:ext uri="{FF2B5EF4-FFF2-40B4-BE49-F238E27FC236}">
                <a16:creationId xmlns:a16="http://schemas.microsoft.com/office/drawing/2014/main" id="{0659AF0A-61AF-49CC-8656-C6C09855546C}"/>
              </a:ext>
            </a:extLst>
          </p:cNvPr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0AA649-EE92-48C3-BE67-FD17F09A7207}"/>
              </a:ext>
            </a:extLst>
          </p:cNvPr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BE26B8-15D2-40C3-BADB-226765F92211}"/>
              </a:ext>
            </a:extLst>
          </p:cNvPr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337D362C-771A-4159-9329-44A84FFB3CCA}"/>
              </a:ext>
            </a:extLst>
          </p:cNvPr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7">
            <a:extLst>
              <a:ext uri="{FF2B5EF4-FFF2-40B4-BE49-F238E27FC236}">
                <a16:creationId xmlns:a16="http://schemas.microsoft.com/office/drawing/2014/main" id="{85E5BDA8-99F3-4641-A6E4-2FA167704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B393B-83A8-4CA3-8E0E-F44319832C37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12" name="Footer Placeholder 16">
            <a:extLst>
              <a:ext uri="{FF2B5EF4-FFF2-40B4-BE49-F238E27FC236}">
                <a16:creationId xmlns:a16="http://schemas.microsoft.com/office/drawing/2014/main" id="{07C2AFB8-47B3-40EC-A4DD-6C9D5922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13" name="Slide Number Placeholder 28">
            <a:extLst>
              <a:ext uri="{FF2B5EF4-FFF2-40B4-BE49-F238E27FC236}">
                <a16:creationId xmlns:a16="http://schemas.microsoft.com/office/drawing/2014/main" id="{770763BE-2CCD-422C-A864-279470A0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B5AC8-FC83-4AFC-920F-DE9341E82F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4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B497C793-32FD-406D-8E8B-297EC55C8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479E5-4AB5-4649-BD6D-77E6535242F4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9FC9705-22B8-4A44-899E-097C0C48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8FC6DAD8-41FC-4D43-9E16-E99267AC1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7C4A5-EB53-4ECF-AE45-389A015BE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36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21866A66-68A7-4909-9975-05B32673DDF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9">
            <a:extLst>
              <a:ext uri="{FF2B5EF4-FFF2-40B4-BE49-F238E27FC236}">
                <a16:creationId xmlns:a16="http://schemas.microsoft.com/office/drawing/2014/main" id="{23A96795-9557-4FD5-BEC4-55F9F20AC8B9}"/>
              </a:ext>
            </a:extLst>
          </p:cNvPr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6D75CC-5779-471F-A510-D1A5402F2621}"/>
              </a:ext>
            </a:extLst>
          </p:cNvPr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888CAA0-77DF-494F-9CBA-F962CD49603F}"/>
              </a:ext>
            </a:extLst>
          </p:cNvPr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2B1166F-6E49-4053-8AF2-483B738A6779}"/>
              </a:ext>
            </a:extLst>
          </p:cNvPr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AD1D74-C803-419E-9E75-1D3B1521A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50780-59EA-47FA-BA1D-46E5AA4FC080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B24B7EC-890C-4859-BAD1-31EE11C5D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728D24-2616-4645-8A1F-4565FC9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58352-C471-4F89-A287-3D8ED66A6E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976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97DAA2A4-5E0C-40AB-9576-BEF0EC770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C66E0-F433-402E-A071-6D3FF203E5CB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D3FCDE4-2402-45CA-AC36-4405C23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6B7B3558-2E0E-49C5-95AD-FB5E998A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970ED-4917-42D6-89E3-D527173838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44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86AF566F-7A21-4C84-84F9-583E0DAB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0E961-6B32-4556-BC19-39EE931E9879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CE37AD1-9E04-4DB4-9828-F53F3E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95FC4FB3-098C-4356-BCD1-D5C59134F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3C344-9ACD-4720-8E5E-6A2EE1E76D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73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1614E841-AB4A-42B1-BEAD-A4098020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2CF2A-230C-43B8-B799-D654670D2C2E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82A1034-0B83-4B15-BD7C-0E22BBBB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06087390-852A-4114-BE0B-3D6A5BB61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25EEB-191D-4D0F-A4E0-9C9203DDB5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16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B7176B43-6286-4D21-AAE2-AEBF347B4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039ED-16E0-495F-9C9A-76DFEDCDB78C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D22C1-DAC0-4930-9EAB-F16858923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E8DBF707-5ABD-4442-A8B4-CD06FE80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41B18-0534-4C09-8CBA-B544DB0A84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04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9F9320-91FD-47E4-946B-3B026E04538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>
            <a:extLst>
              <a:ext uri="{FF2B5EF4-FFF2-40B4-BE49-F238E27FC236}">
                <a16:creationId xmlns:a16="http://schemas.microsoft.com/office/drawing/2014/main" id="{04CB153A-7B0F-420B-A091-354D46729E35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1E3B2EF-1094-4C05-B5F5-B3CDA1A26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8DD39-3A3E-4645-A6B8-5903200A08EF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6B49275-8D89-45F4-A0B3-A79C14EC1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1334C6E7-F119-426A-ABE1-F5A9757A7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8FDFE-45A6-432F-9A2D-466E00D6FA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22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73110285-3124-402D-95D4-E8165438781A}"/>
              </a:ext>
            </a:extLst>
          </p:cNvPr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0786F4B-D803-4888-B1A2-64D14BD075F0}"/>
              </a:ext>
            </a:extLst>
          </p:cNvPr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CBBFBC2F-98E5-450F-94E7-4B7DE310518A}"/>
              </a:ext>
            </a:extLst>
          </p:cNvPr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C4256F19-0698-4FF8-A5FE-F8767E7B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D0632-B8D7-452D-B4C3-F02E97D19B86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77051242-816F-44F5-ADCD-5E7E546A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94DCF82-5BC0-47E2-849C-B30E727B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9E43C-83F3-4163-A813-DFFAD922F7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19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AF163F75-F070-4B35-8EA8-76CE208E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5D9FB-1DA8-44F8-B9EB-30CEF9376946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0DEA3EA-9BF2-46EC-B898-2E96F31A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F13E92C-0095-4127-9A8E-D0255CCB9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270FF-CE08-4165-9282-305E03ABEC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59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294E971-AD43-4551-B37C-95C7F547B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FF5F-4DDC-4CBA-B8DC-7E383E3CB48A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125B0D1-CA40-4D80-9EB3-C74F17FA7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6ED7096-7B50-47FA-A96B-9C9F25808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D03DD-1FCA-4C04-9F48-AEA38EE03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07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029424-82C3-42C0-9199-CD3DEDB8E7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ounded Rectangle 7">
            <a:extLst>
              <a:ext uri="{FF2B5EF4-FFF2-40B4-BE49-F238E27FC236}">
                <a16:creationId xmlns:a16="http://schemas.microsoft.com/office/drawing/2014/main" id="{543622BC-0172-498B-AAA7-2D9236BD1149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21">
            <a:extLst>
              <a:ext uri="{FF2B5EF4-FFF2-40B4-BE49-F238E27FC236}">
                <a16:creationId xmlns:a16="http://schemas.microsoft.com/office/drawing/2014/main" id="{186AF53C-A542-42BF-AFCC-27FC0B6797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12">
            <a:extLst>
              <a:ext uri="{FF2B5EF4-FFF2-40B4-BE49-F238E27FC236}">
                <a16:creationId xmlns:a16="http://schemas.microsoft.com/office/drawing/2014/main" id="{9AF9DA64-14FC-403C-AA55-ED0B1A9BEA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3A38560-00E0-468B-8D9E-E4318E47F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986947-2BAC-47E6-B9F8-207A1A12836D}" type="datetime1">
              <a:rPr lang="en-US"/>
              <a:pPr>
                <a:defRPr/>
              </a:pPr>
              <a:t>7/14/2024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4ABD15-E0B1-41B1-9BB0-DA9426438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IN"/>
              <a:t>© Galit Shmueli and Peter Bruce 2010</a:t>
            </a: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B96B854B-589A-48C4-A75F-86A596240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0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fld id="{1729A618-CDD7-49AC-A299-6EB13FD0F0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0" r:id="rId2"/>
    <p:sldLayoutId id="2147483778" r:id="rId3"/>
    <p:sldLayoutId id="2147483771" r:id="rId4"/>
    <p:sldLayoutId id="2147483772" r:id="rId5"/>
    <p:sldLayoutId id="2147483773" r:id="rId6"/>
    <p:sldLayoutId id="2147483774" r:id="rId7"/>
    <p:sldLayoutId id="2147483779" r:id="rId8"/>
    <p:sldLayoutId id="2147483780" r:id="rId9"/>
    <p:sldLayoutId id="2147483775" r:id="rId10"/>
    <p:sldLayoutId id="214748377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3.png"/><Relationship Id="rId3" Type="http://schemas.openxmlformats.org/officeDocument/2006/relationships/customXml" Target="../ink/ink1.xml"/><Relationship Id="rId25" Type="http://schemas.openxmlformats.org/officeDocument/2006/relationships/customXml" Target="../ink/ink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2.png"/><Relationship Id="rId28" Type="http://schemas.openxmlformats.org/officeDocument/2006/relationships/image" Target="../media/image24.png"/><Relationship Id="rId27" Type="http://schemas.openxmlformats.org/officeDocument/2006/relationships/customXml" Target="../ink/ink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customXml" Target="../ink/ink4.xml"/><Relationship Id="rId7" Type="http://schemas.openxmlformats.org/officeDocument/2006/relationships/customXml" Target="../ink/ink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F05C49-A657-4651-8F68-3D6E96F16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638"/>
            <a:ext cx="9144000" cy="660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0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Beer">
            <a:extLst>
              <a:ext uri="{FF2B5EF4-FFF2-40B4-BE49-F238E27FC236}">
                <a16:creationId xmlns:a16="http://schemas.microsoft.com/office/drawing/2014/main" id="{B78F90EE-5041-44FD-85CE-AC6ECC3DB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5400" y="2209800"/>
            <a:ext cx="1752600" cy="1752600"/>
          </a:xfrm>
          <a:prstGeom prst="rect">
            <a:avLst/>
          </a:prstGeom>
        </p:spPr>
      </p:pic>
      <p:sp>
        <p:nvSpPr>
          <p:cNvPr id="5" name="Plus Sign 4">
            <a:extLst>
              <a:ext uri="{FF2B5EF4-FFF2-40B4-BE49-F238E27FC236}">
                <a16:creationId xmlns:a16="http://schemas.microsoft.com/office/drawing/2014/main" id="{254BB30D-5DBA-4238-ADA9-13693A29C13E}"/>
              </a:ext>
            </a:extLst>
          </p:cNvPr>
          <p:cNvSpPr/>
          <p:nvPr/>
        </p:nvSpPr>
        <p:spPr>
          <a:xfrm>
            <a:off x="3924300" y="2667000"/>
            <a:ext cx="1295400" cy="1066800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C4A68-8CD7-42D1-B049-82DC1352294D}"/>
              </a:ext>
            </a:extLst>
          </p:cNvPr>
          <p:cNvSpPr txBox="1"/>
          <p:nvPr/>
        </p:nvSpPr>
        <p:spPr>
          <a:xfrm>
            <a:off x="6461760" y="2410361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95588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>
            <a:extLst>
              <a:ext uri="{FF2B5EF4-FFF2-40B4-BE49-F238E27FC236}">
                <a16:creationId xmlns:a16="http://schemas.microsoft.com/office/drawing/2014/main" id="{D6399FF4-BF4D-4F5B-AA43-9FF4B2433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52600"/>
            <a:ext cx="52578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    Association Rules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A289C2-FB73-280B-CBF9-942F30FC8B1A}"/>
              </a:ext>
            </a:extLst>
          </p:cNvPr>
          <p:cNvSpPr txBox="1"/>
          <p:nvPr/>
        </p:nvSpPr>
        <p:spPr>
          <a:xfrm>
            <a:off x="762000" y="838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Unsupervised </a:t>
            </a:r>
          </a:p>
        </p:txBody>
      </p:sp>
    </p:spTree>
    <p:extLst>
      <p:ext uri="{BB962C8B-B14F-4D97-AF65-F5344CB8AC3E}">
        <p14:creationId xmlns:p14="http://schemas.microsoft.com/office/powerpoint/2010/main" val="74630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6A3B73BA-6B33-44C0-ACB4-3FF2B89FD2A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462081"/>
            <a:ext cx="5257800" cy="5933837"/>
          </a:xfrm>
        </p:spPr>
        <p:txBody>
          <a:bodyPr/>
          <a:lstStyle/>
          <a:p>
            <a:pPr eaLnBrk="1" hangingPunct="1"/>
            <a:r>
              <a:rPr lang="en-US" altLang="en-US" dirty="0"/>
              <a:t>Study of “what goes with what”</a:t>
            </a:r>
          </a:p>
          <a:p>
            <a:pPr marL="742950" lvl="1" indent="-285750" eaLnBrk="1" hangingPunct="1"/>
            <a:r>
              <a:rPr lang="en-US" altLang="en-US" sz="2200" dirty="0"/>
              <a:t>“Customers who bought X also bought Y”</a:t>
            </a:r>
          </a:p>
          <a:p>
            <a:pPr marL="742950" lvl="1" indent="-285750" eaLnBrk="1" hangingPunct="1"/>
            <a:r>
              <a:rPr lang="en-US" altLang="en-US" sz="2200" dirty="0"/>
              <a:t>What symptoms go with what diagnosis</a:t>
            </a:r>
          </a:p>
          <a:p>
            <a:pPr eaLnBrk="1" hangingPunct="1"/>
            <a:r>
              <a:rPr lang="en-US" altLang="en-US" dirty="0"/>
              <a:t>Transaction-based or event-based</a:t>
            </a:r>
          </a:p>
          <a:p>
            <a:pPr eaLnBrk="1" hangingPunct="1"/>
            <a:r>
              <a:rPr lang="en-US" altLang="en-US" dirty="0"/>
              <a:t>Also called “</a:t>
            </a:r>
            <a:r>
              <a:rPr lang="en-US" altLang="en-US" b="1" dirty="0"/>
              <a:t>market basket analysis</a:t>
            </a:r>
            <a:r>
              <a:rPr lang="en-US" altLang="en-US" dirty="0"/>
              <a:t>” and “affinity analysis”</a:t>
            </a:r>
          </a:p>
          <a:p>
            <a:pPr eaLnBrk="1" hangingPunct="1"/>
            <a:r>
              <a:rPr lang="en-US" altLang="en-US" dirty="0"/>
              <a:t>Originated with study of customer transactions databases to determine associations among items purchased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dirty="0"/>
          </a:p>
        </p:txBody>
      </p:sp>
      <p:pic>
        <p:nvPicPr>
          <p:cNvPr id="1026" name="Picture 2" descr="Shopping cart - Free commerce icons">
            <a:extLst>
              <a:ext uri="{FF2B5EF4-FFF2-40B4-BE49-F238E27FC236}">
                <a16:creationId xmlns:a16="http://schemas.microsoft.com/office/drawing/2014/main" id="{9D20BD32-D987-4E05-9503-BFF0F2D88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716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>
            <a:extLst>
              <a:ext uri="{FF2B5EF4-FFF2-40B4-BE49-F238E27FC236}">
                <a16:creationId xmlns:a16="http://schemas.microsoft.com/office/drawing/2014/main" id="{D5898535-1DD7-48B2-BC0A-67EF156D2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1219200"/>
            <a:ext cx="659606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>
            <a:extLst>
              <a:ext uri="{FF2B5EF4-FFF2-40B4-BE49-F238E27FC236}">
                <a16:creationId xmlns:a16="http://schemas.microsoft.com/office/drawing/2014/main" id="{E1FE05FB-ABDC-49FC-80D0-FB9F3947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/>
          <a:lstStyle/>
          <a:p>
            <a:pPr eaLnBrk="1" hangingPunct="1"/>
            <a:r>
              <a:rPr lang="en-US" altLang="en-US" sz="3600"/>
              <a:t>Used in many recommender systems</a:t>
            </a:r>
          </a:p>
        </p:txBody>
      </p:sp>
      <p:sp>
        <p:nvSpPr>
          <p:cNvPr id="11268" name="Rectangle 5">
            <a:extLst>
              <a:ext uri="{FF2B5EF4-FFF2-40B4-BE49-F238E27FC236}">
                <a16:creationId xmlns:a16="http://schemas.microsoft.com/office/drawing/2014/main" id="{568A8AC2-A8A5-44C6-A3B5-AE91340F7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800600"/>
            <a:ext cx="8077200" cy="160020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C0619ED-0D56-44CF-BD06-7F210CF58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438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Generating Rules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>
            <a:extLst>
              <a:ext uri="{FF2B5EF4-FFF2-40B4-BE49-F238E27FC236}">
                <a16:creationId xmlns:a16="http://schemas.microsoft.com/office/drawing/2014/main" id="{5257FB74-B230-46FA-804B-5E8F8FEE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Terms</a:t>
            </a:r>
          </a:p>
        </p:txBody>
      </p:sp>
      <p:sp>
        <p:nvSpPr>
          <p:cNvPr id="15363" name="Content Placeholder 3">
            <a:extLst>
              <a:ext uri="{FF2B5EF4-FFF2-40B4-BE49-F238E27FC236}">
                <a16:creationId xmlns:a16="http://schemas.microsoft.com/office/drawing/2014/main" id="{FC0A68DF-177E-4DB1-BE04-D81D89C340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“IF” part = </a:t>
            </a:r>
            <a:r>
              <a:rPr lang="en-US" altLang="en-US" b="1" dirty="0"/>
              <a:t>antecedent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“THEN” part = </a:t>
            </a:r>
            <a:r>
              <a:rPr lang="en-US" altLang="en-US" b="1" dirty="0"/>
              <a:t>consequent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“Item set” = the items (e.g., products) comprising the antecedent or consequent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Antecedent and consequent are </a:t>
            </a:r>
            <a:r>
              <a:rPr lang="en-US" altLang="en-US" i="1" dirty="0"/>
              <a:t>disjoint</a:t>
            </a:r>
            <a:r>
              <a:rPr lang="en-US" altLang="en-US" dirty="0"/>
              <a:t> (i.e., have no items in common)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A2C7720-A166-4330-8FA0-14D067CA2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3600" b="1" dirty="0"/>
              <a:t>Examples of Association Rules</a:t>
            </a:r>
            <a:r>
              <a:rPr lang="en-US" altLang="en-US" dirty="0"/>
              <a:t>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9889055-32D9-4E61-9AAC-9002E9A62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495300" indent="-495300" eaLnBrk="1" hangingPunct="1">
              <a:buFontTx/>
              <a:buAutoNum type="romanLcParenBoth"/>
            </a:pPr>
            <a:r>
              <a:rPr lang="en-US" altLang="en-US" dirty="0"/>
              <a:t>When people buy butter, they also buy bread 70% of the time (</a:t>
            </a:r>
            <a:r>
              <a:rPr lang="en-US" altLang="en-US" i="1" u="sng" dirty="0"/>
              <a:t>Association</a:t>
            </a:r>
            <a:r>
              <a:rPr lang="en-US" altLang="en-US" dirty="0"/>
              <a:t>)   </a:t>
            </a:r>
          </a:p>
          <a:p>
            <a:pPr marL="495300" indent="-495300" eaLnBrk="1" hangingPunct="1">
              <a:buFontTx/>
              <a:buAutoNum type="romanLcParenBoth"/>
            </a:pPr>
            <a:r>
              <a:rPr lang="en-US" altLang="en-US" dirty="0"/>
              <a:t> When people buy Pepsi, they also buy Lays chips 70% of the time, on </a:t>
            </a:r>
            <a:r>
              <a:rPr lang="en-US" altLang="en-US" b="1" dirty="0"/>
              <a:t>Sunday evenings</a:t>
            </a:r>
            <a:r>
              <a:rPr lang="en-US" altLang="en-US" dirty="0"/>
              <a:t> (</a:t>
            </a:r>
            <a:r>
              <a:rPr lang="en-US" altLang="en-US" i="1" u="sng" dirty="0"/>
              <a:t>Temporal Association</a:t>
            </a:r>
            <a:r>
              <a:rPr lang="en-US" altLang="en-US" dirty="0"/>
              <a:t>)</a:t>
            </a:r>
          </a:p>
          <a:p>
            <a:pPr marL="495300" indent="-495300" eaLnBrk="1" hangingPunct="1">
              <a:buFontTx/>
              <a:buNone/>
            </a:pPr>
            <a:r>
              <a:rPr lang="en-US" altLang="en-US" dirty="0"/>
              <a:t>(iii) 70% of the readers who buy a DBMS book also buy a Data Mining book </a:t>
            </a:r>
            <a:r>
              <a:rPr lang="en-US" altLang="en-US" b="1" dirty="0"/>
              <a:t>after a semester</a:t>
            </a:r>
            <a:r>
              <a:rPr lang="en-US" altLang="en-US" dirty="0"/>
              <a:t>     </a:t>
            </a:r>
            <a:r>
              <a:rPr lang="en-US" altLang="en-US" i="1" u="sng" dirty="0"/>
              <a:t>(Sequence Rule, a type of Temporal Association)</a:t>
            </a:r>
          </a:p>
          <a:p>
            <a:pPr marL="495300" indent="-495300" eaLnBrk="1" hangingPunct="1">
              <a:buFontTx/>
              <a:buNone/>
            </a:pPr>
            <a:r>
              <a:rPr lang="en-US" altLang="en-US" i="1" dirty="0"/>
              <a:t>(iv) </a:t>
            </a:r>
            <a:r>
              <a:rPr lang="en-US" altLang="en-US" dirty="0"/>
              <a:t>When people buy coke, they </a:t>
            </a:r>
            <a:r>
              <a:rPr lang="en-US" altLang="en-US" b="1" dirty="0"/>
              <a:t>do not</a:t>
            </a:r>
            <a:r>
              <a:rPr lang="en-US" altLang="en-US" dirty="0"/>
              <a:t> buy coffee  95% of the time</a:t>
            </a:r>
            <a:r>
              <a:rPr lang="en-US" altLang="en-US" i="1" dirty="0"/>
              <a:t> (</a:t>
            </a:r>
            <a:r>
              <a:rPr lang="en-US" altLang="en-US" i="1" u="sng" dirty="0"/>
              <a:t>Negative Association</a:t>
            </a:r>
            <a:r>
              <a:rPr lang="en-US" altLang="en-US" i="1" dirty="0"/>
              <a:t>)</a:t>
            </a: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>
            <a:extLst>
              <a:ext uri="{FF2B5EF4-FFF2-40B4-BE49-F238E27FC236}">
                <a16:creationId xmlns:a16="http://schemas.microsoft.com/office/drawing/2014/main" id="{C312ADD1-B495-4F83-86DA-27DEAE570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Tiny Example: Phone Faceplates</a:t>
            </a:r>
          </a:p>
        </p:txBody>
      </p:sp>
      <p:pic>
        <p:nvPicPr>
          <p:cNvPr id="19459" name="Picture 5">
            <a:extLst>
              <a:ext uri="{FF2B5EF4-FFF2-40B4-BE49-F238E27FC236}">
                <a16:creationId xmlns:a16="http://schemas.microsoft.com/office/drawing/2014/main" id="{F9B25FC6-522F-4B09-9376-673F1F941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43338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9" descr="http://t2.gstatic.com/images?q=tbn:ANd9GcRasFLudPijanNjGzbHGxTthZTMRRxIvFUCRqYXB8jg8E7SBTM&amp;t=1&amp;usg=__Hjh3ADf2Q9MI1bsBAGWu2XOxFHY=">
            <a:extLst>
              <a:ext uri="{FF2B5EF4-FFF2-40B4-BE49-F238E27FC236}">
                <a16:creationId xmlns:a16="http://schemas.microsoft.com/office/drawing/2014/main" id="{2291CD76-2A6F-4D51-8FCE-C5561C1AA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438400"/>
            <a:ext cx="20383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0E18E0B-06CB-462E-A068-BA37A0C8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Many Rules are Possible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2A145C84-4190-4AF2-B3D6-C95981547F1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772400" cy="39624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For example: Transaction 1 supports several rules, such as </a:t>
            </a:r>
          </a:p>
          <a:p>
            <a:pPr lvl="1" eaLnBrk="1" hangingPunct="1"/>
            <a:r>
              <a:rPr lang="en-US" altLang="en-US" dirty="0"/>
              <a:t>“If red, then white” (“If a red faceplate is purchased, then so is a white one”)</a:t>
            </a:r>
          </a:p>
          <a:p>
            <a:pPr lvl="1" eaLnBrk="1" hangingPunct="1"/>
            <a:r>
              <a:rPr lang="en-US" altLang="en-US" dirty="0"/>
              <a:t>“If white, then red”</a:t>
            </a:r>
          </a:p>
          <a:p>
            <a:pPr lvl="1" eaLnBrk="1" hangingPunct="1"/>
            <a:r>
              <a:rPr lang="en-US" altLang="en-US" dirty="0"/>
              <a:t>“If red and white, then green”</a:t>
            </a:r>
          </a:p>
          <a:p>
            <a:pPr lvl="1" eaLnBrk="1" hangingPunct="1"/>
            <a:r>
              <a:rPr lang="en-US" altLang="en-US" dirty="0"/>
              <a:t>+ several more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2082D52A-1B16-49C6-B7E8-E28B0AD77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Frequent Item Sets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CCFFB7AA-B4B7-415E-9114-EEEFF1AC869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Ideally, we want to create all possible combinations of items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b="1" dirty="0"/>
              <a:t>Problem:</a:t>
            </a:r>
            <a:r>
              <a:rPr lang="en-US" altLang="en-US" dirty="0"/>
              <a:t> computation time grows exponentially as # items increases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b="1" dirty="0"/>
              <a:t>Solution:</a:t>
            </a:r>
            <a:r>
              <a:rPr lang="en-US" altLang="en-US" dirty="0"/>
              <a:t> consider only “frequent item sets”</a:t>
            </a:r>
          </a:p>
          <a:p>
            <a:pPr eaLnBrk="1" hangingPunct="1"/>
            <a:r>
              <a:rPr lang="en-US" altLang="en-US" dirty="0"/>
              <a:t>Criterion for frequent: </a:t>
            </a:r>
            <a:r>
              <a:rPr lang="en-US" altLang="en-US" i="1" dirty="0"/>
              <a:t>support , confidence , lift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160A444A-FAC4-4D29-9732-DC24D3370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Support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51BB1C55-2575-4D8B-8D18-C019E95E930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7772400" cy="3886200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n-US" altLang="en-US" i="1" dirty="0"/>
              <a:t>Support</a:t>
            </a:r>
            <a:r>
              <a:rPr lang="en-US" altLang="en-US" dirty="0"/>
              <a:t> = # (or percent) of transactions that include both the antecedent and the consequent</a:t>
            </a:r>
          </a:p>
          <a:p>
            <a:pPr marL="0" indent="0" eaLnBrk="1" hangingPunct="1"/>
            <a:endParaRPr lang="en-US" altLang="en-US" dirty="0"/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Example: support for the item set {red, white} is 4 out of 10 transactions, or 40%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>
            <a:extLst>
              <a:ext uri="{FF2B5EF4-FFF2-40B4-BE49-F238E27FC236}">
                <a16:creationId xmlns:a16="http://schemas.microsoft.com/office/drawing/2014/main" id="{D4854EB5-735F-43F5-B105-A037C9D7F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716838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Box 4">
            <a:extLst>
              <a:ext uri="{FF2B5EF4-FFF2-40B4-BE49-F238E27FC236}">
                <a16:creationId xmlns:a16="http://schemas.microsoft.com/office/drawing/2014/main" id="{6E5F3341-E7AC-4BC0-A745-32745B817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419600"/>
            <a:ext cx="678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/>
              <a:t>N is the total number of transaction in the systems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>
            <a:extLst>
              <a:ext uri="{FF2B5EF4-FFF2-40B4-BE49-F238E27FC236}">
                <a16:creationId xmlns:a16="http://schemas.microsoft.com/office/drawing/2014/main" id="{EE1F34E5-675B-4634-8E78-1FB2E5663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09600"/>
            <a:ext cx="4953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4">
            <a:extLst>
              <a:ext uri="{FF2B5EF4-FFF2-40B4-BE49-F238E27FC236}">
                <a16:creationId xmlns:a16="http://schemas.microsoft.com/office/drawing/2014/main" id="{306EC67A-E066-4931-AB69-F083FB5B1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334000"/>
            <a:ext cx="495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/>
              <a:t>Support of Beer -&gt; Diaper ?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1F7F333-078B-42DC-88F0-A70FE5D22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8260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>
                <a:solidFill>
                  <a:srgbClr val="FF0000"/>
                </a:solidFill>
                <a:latin typeface="T3Font_12"/>
              </a:rPr>
              <a:t>Lift </a:t>
            </a:r>
            <a:r>
              <a:rPr lang="en-IN" altLang="en-US" dirty="0">
                <a:solidFill>
                  <a:srgbClr val="FF0000"/>
                </a:solidFill>
                <a:latin typeface="T3Font_13"/>
              </a:rPr>
              <a:t>(</a:t>
            </a:r>
            <a:r>
              <a:rPr lang="en-IN" altLang="en-US" dirty="0">
                <a:solidFill>
                  <a:srgbClr val="FF0000"/>
                </a:solidFill>
                <a:latin typeface="T3Font_12"/>
              </a:rPr>
              <a:t>Bread </a:t>
            </a:r>
            <a:r>
              <a:rPr lang="en-IN" altLang="en-US" dirty="0">
                <a:solidFill>
                  <a:srgbClr val="FF0000"/>
                </a:solidFill>
                <a:latin typeface="T3Font_13"/>
              </a:rPr>
              <a:t>=&gt;</a:t>
            </a:r>
            <a:r>
              <a:rPr lang="en-IN" altLang="en-US" dirty="0">
                <a:solidFill>
                  <a:srgbClr val="FF0000"/>
                </a:solidFill>
                <a:latin typeface="T3Font_12"/>
              </a:rPr>
              <a:t>Milk</a:t>
            </a:r>
            <a:r>
              <a:rPr lang="en-IN" altLang="en-US" dirty="0">
                <a:solidFill>
                  <a:srgbClr val="FF0000"/>
                </a:solidFill>
                <a:latin typeface="T3Font_13"/>
              </a:rPr>
              <a:t>)</a:t>
            </a:r>
            <a:endParaRPr lang="en-IN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98EECB7-FC90-45DF-A742-400908AD7C38}"/>
                  </a:ext>
                </a:extLst>
              </p14:cNvPr>
              <p14:cNvContentPartPr/>
              <p14:nvPr/>
            </p14:nvContentPartPr>
            <p14:xfrm>
              <a:off x="3699960" y="1141720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98EECB7-FC90-45DF-A742-400908AD7C3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91320" y="11330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5F3BC02B-87A2-4CA7-924A-DF6729932D3B}"/>
                  </a:ext>
                </a:extLst>
              </p14:cNvPr>
              <p14:cNvContentPartPr/>
              <p14:nvPr/>
            </p14:nvContentPartPr>
            <p14:xfrm>
              <a:off x="2655600" y="2633920"/>
              <a:ext cx="47880" cy="226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5F3BC02B-87A2-4CA7-924A-DF6729932D3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46960" y="2624920"/>
                <a:ext cx="6552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06364E0C-7C3F-400C-9CB7-89A521C0BE24}"/>
                  </a:ext>
                </a:extLst>
              </p14:cNvPr>
              <p14:cNvContentPartPr/>
              <p14:nvPr/>
            </p14:nvContentPartPr>
            <p14:xfrm>
              <a:off x="3625080" y="3375880"/>
              <a:ext cx="43920" cy="129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06364E0C-7C3F-400C-9CB7-89A521C0BE2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16080" y="3366880"/>
                <a:ext cx="61560" cy="30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>
            <a:extLst>
              <a:ext uri="{FF2B5EF4-FFF2-40B4-BE49-F238E27FC236}">
                <a16:creationId xmlns:a16="http://schemas.microsoft.com/office/drawing/2014/main" id="{56A46B43-0DD4-4A72-A2F5-6D9FA7A579C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09600" y="304800"/>
            <a:ext cx="7772400" cy="5029200"/>
          </a:xfrm>
        </p:spPr>
        <p:txBody>
          <a:bodyPr/>
          <a:lstStyle/>
          <a:p>
            <a:pPr marL="660400" indent="-660400" eaLnBrk="1" hangingPunct="1">
              <a:buFont typeface="Wingdings" panose="05000000000000000000" pitchFamily="2" charset="2"/>
              <a:buNone/>
            </a:pPr>
            <a:r>
              <a:rPr lang="en-US" altLang="en-US" sz="2800" b="1" dirty="0"/>
              <a:t>‘Confidence’ </a:t>
            </a:r>
            <a:r>
              <a:rPr lang="en-US" altLang="en-US" sz="2800" dirty="0"/>
              <a:t>of an association rule X=&gt;Y is defined as the percentage of transactions containing X and Y both, out of all the transactions containing X.</a:t>
            </a:r>
          </a:p>
          <a:p>
            <a:pPr marL="660400" indent="-660400" eaLnBrk="1" hangingPunct="1"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 marL="660400" indent="-66040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A=&gt;B holds with confidence c%,   if c% of the transaction in the database that </a:t>
            </a:r>
            <a:r>
              <a:rPr lang="en-US" altLang="en-US" dirty="0" err="1"/>
              <a:t>supports‘A</a:t>
            </a:r>
            <a:r>
              <a:rPr lang="en-US" altLang="en-US" dirty="0"/>
              <a:t>’ also </a:t>
            </a:r>
            <a:r>
              <a:rPr lang="en-US" altLang="en-US" dirty="0" err="1"/>
              <a:t>supports‘B</a:t>
            </a:r>
            <a:r>
              <a:rPr lang="en-US" altLang="en-US" dirty="0"/>
              <a:t>’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B376AC-2711-4B0A-86C5-7B1A90443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47800"/>
            <a:ext cx="10518441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3F553AE2-E016-470A-ADB2-FDC6FCFF2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339407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>
                <a:solidFill>
                  <a:srgbClr val="3D4251"/>
                </a:solidFill>
                <a:latin typeface="T3Font_12"/>
              </a:rPr>
              <a:t>Confidence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(</a:t>
            </a:r>
            <a:r>
              <a:rPr lang="en-IN" altLang="en-US" dirty="0">
                <a:solidFill>
                  <a:srgbClr val="3D4251"/>
                </a:solidFill>
                <a:latin typeface="T3Font_12"/>
              </a:rPr>
              <a:t>Bread 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=&gt;</a:t>
            </a:r>
            <a:r>
              <a:rPr lang="en-IN" altLang="en-US" dirty="0">
                <a:solidFill>
                  <a:srgbClr val="3D4251"/>
                </a:solidFill>
                <a:latin typeface="T3Font_12"/>
              </a:rPr>
              <a:t>Milk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)</a:t>
            </a:r>
            <a:endParaRPr lang="en-IN" altLang="en-US" dirty="0"/>
          </a:p>
        </p:txBody>
      </p:sp>
      <p:sp>
        <p:nvSpPr>
          <p:cNvPr id="32771" name="TextBox 2">
            <a:extLst>
              <a:ext uri="{FF2B5EF4-FFF2-40B4-BE49-F238E27FC236}">
                <a16:creationId xmlns:a16="http://schemas.microsoft.com/office/drawing/2014/main" id="{8D4678F3-8D9F-4701-AB30-8275607D8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925" y="2057400"/>
            <a:ext cx="297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/>
              <a:t>  n (Bread, Milk) = 3</a:t>
            </a:r>
          </a:p>
        </p:txBody>
      </p:sp>
      <p:sp>
        <p:nvSpPr>
          <p:cNvPr id="32772" name="TextBox 4">
            <a:extLst>
              <a:ext uri="{FF2B5EF4-FFF2-40B4-BE49-F238E27FC236}">
                <a16:creationId xmlns:a16="http://schemas.microsoft.com/office/drawing/2014/main" id="{6D9C11AB-7CEA-4231-9591-EAF6B0BF7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589213"/>
            <a:ext cx="297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/>
              <a:t>  n (Bread) = 4</a:t>
            </a: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488DF12C-AE53-40A8-9CBF-A65407AF5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 dirty="0">
                <a:solidFill>
                  <a:srgbClr val="3D4251"/>
                </a:solidFill>
                <a:latin typeface="T3Font_12"/>
              </a:rPr>
              <a:t>Confidence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(</a:t>
            </a:r>
            <a:r>
              <a:rPr lang="en-IN" altLang="en-US" dirty="0">
                <a:solidFill>
                  <a:srgbClr val="3D4251"/>
                </a:solidFill>
                <a:latin typeface="T3Font_12"/>
              </a:rPr>
              <a:t>Bread 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=&gt;</a:t>
            </a:r>
            <a:r>
              <a:rPr lang="en-IN" altLang="en-US" dirty="0">
                <a:solidFill>
                  <a:srgbClr val="3D4251"/>
                </a:solidFill>
                <a:latin typeface="T3Font_12"/>
              </a:rPr>
              <a:t>Milk</a:t>
            </a:r>
            <a:r>
              <a:rPr lang="en-IN" altLang="en-US" dirty="0">
                <a:solidFill>
                  <a:srgbClr val="3D4251"/>
                </a:solidFill>
                <a:latin typeface="T3Font_13"/>
              </a:rPr>
              <a:t>)</a:t>
            </a:r>
            <a:endParaRPr lang="en-IN" altLang="en-US" dirty="0"/>
          </a:p>
        </p:txBody>
      </p:sp>
      <p:sp>
        <p:nvSpPr>
          <p:cNvPr id="32774" name="TextBox 6">
            <a:extLst>
              <a:ext uri="{FF2B5EF4-FFF2-40B4-BE49-F238E27FC236}">
                <a16:creationId xmlns:a16="http://schemas.microsoft.com/office/drawing/2014/main" id="{8C5EE015-C81A-41E4-954E-19549939B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394075"/>
            <a:ext cx="2209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IN" altLang="en-US"/>
              <a:t>= ¾  = 0.75</a:t>
            </a:r>
          </a:p>
        </p:txBody>
      </p:sp>
      <p:sp>
        <p:nvSpPr>
          <p:cNvPr id="32775" name="TextBox 7">
            <a:extLst>
              <a:ext uri="{FF2B5EF4-FFF2-40B4-BE49-F238E27FC236}">
                <a16:creationId xmlns:a16="http://schemas.microsoft.com/office/drawing/2014/main" id="{C5008C09-C214-447E-908E-9C8687D4A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267200"/>
            <a:ext cx="685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/>
              <a:t>Find the confidence for Beer=&gt;Diaper.</a:t>
            </a:r>
            <a:endParaRPr lang="en-I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CE594E-B5FD-4D33-86B1-86BD06F4C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766763"/>
            <a:ext cx="7391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Lift</a:t>
            </a:r>
            <a:r>
              <a:rPr lang="en-US" altLang="en-US" dirty="0"/>
              <a:t>  is the factor by which, the co-</a:t>
            </a:r>
            <a:r>
              <a:rPr lang="en-US" altLang="en-US" dirty="0" err="1"/>
              <a:t>occurence</a:t>
            </a:r>
            <a:r>
              <a:rPr lang="en-US" altLang="en-US" dirty="0"/>
              <a:t> of X and Y exceeds the expected probability of X and Y co-</a:t>
            </a:r>
            <a:r>
              <a:rPr lang="en-US" altLang="en-US" dirty="0" err="1"/>
              <a:t>occuring</a:t>
            </a:r>
            <a:r>
              <a:rPr lang="en-US" altLang="en-US" dirty="0"/>
              <a:t>, had they been independent.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So, higher the lift, higher the chance of X and Y occurring together.</a:t>
            </a:r>
            <a:endParaRPr lang="en-IN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E3FEE-DC15-4CF3-A7E7-0C1F91520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276600"/>
            <a:ext cx="6819900" cy="190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722D7A2-5311-4C9B-9036-5BF9CE3C69BD}"/>
                  </a:ext>
                </a:extLst>
              </p14:cNvPr>
              <p14:cNvContentPartPr/>
              <p14:nvPr/>
            </p14:nvContentPartPr>
            <p14:xfrm>
              <a:off x="7445400" y="4012000"/>
              <a:ext cx="672840" cy="37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722D7A2-5311-4C9B-9036-5BF9CE3C69B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36760" y="4003360"/>
                <a:ext cx="69048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9037859-37C8-4EC4-A4EC-1C991E18E9A7}"/>
                  </a:ext>
                </a:extLst>
              </p14:cNvPr>
              <p14:cNvContentPartPr/>
              <p14:nvPr/>
            </p14:nvContentPartPr>
            <p14:xfrm>
              <a:off x="6626400" y="4509520"/>
              <a:ext cx="1020240" cy="23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9037859-37C8-4EC4-A4EC-1C991E18E9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17400" y="4500880"/>
                <a:ext cx="1037880" cy="41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296A69CE-D207-4B6B-AFFF-DDCF41A19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581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>
            <a:extLst>
              <a:ext uri="{FF2B5EF4-FFF2-40B4-BE49-F238E27FC236}">
                <a16:creationId xmlns:a16="http://schemas.microsoft.com/office/drawing/2014/main" id="{2A80E333-EADC-4B9D-821E-3660BAA9F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614488"/>
            <a:ext cx="30480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5">
            <a:extLst>
              <a:ext uri="{FF2B5EF4-FFF2-40B4-BE49-F238E27FC236}">
                <a16:creationId xmlns:a16="http://schemas.microsoft.com/office/drawing/2014/main" id="{93B39533-B274-42DE-833F-62F8D4788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2025"/>
            <a:ext cx="39814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6">
            <a:extLst>
              <a:ext uri="{FF2B5EF4-FFF2-40B4-BE49-F238E27FC236}">
                <a16:creationId xmlns:a16="http://schemas.microsoft.com/office/drawing/2014/main" id="{9A6A4E20-9BF9-4260-B680-94C2E9615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2625725"/>
            <a:ext cx="29527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EDF78D-F9A2-49F7-AF92-27E6E9759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371600"/>
            <a:ext cx="84391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34C8E2C6-A8A9-4774-9527-910ABF690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	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0D73DFB0-19CD-4E8D-8CD3-50B21D91116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Association rules (or </a:t>
            </a:r>
            <a:r>
              <a:rPr lang="en-US" altLang="en-US" i="1" dirty="0"/>
              <a:t>affinity analysis, </a:t>
            </a:r>
            <a:r>
              <a:rPr lang="en-US" altLang="en-US" dirty="0"/>
              <a:t>or </a:t>
            </a:r>
            <a:r>
              <a:rPr lang="en-US" altLang="en-US" i="1" dirty="0"/>
              <a:t>market basket analysis</a:t>
            </a:r>
            <a:r>
              <a:rPr lang="en-US" altLang="en-US" dirty="0"/>
              <a:t>) produce rules on associations between items from a database of transactions</a:t>
            </a:r>
          </a:p>
          <a:p>
            <a:pPr eaLnBrk="1" hangingPunct="1"/>
            <a:r>
              <a:rPr lang="en-US" altLang="en-US" dirty="0"/>
              <a:t>Most popular method is </a:t>
            </a:r>
            <a:r>
              <a:rPr lang="en-US" altLang="en-US" dirty="0" err="1"/>
              <a:t>Apriori</a:t>
            </a:r>
            <a:r>
              <a:rPr lang="en-US" altLang="en-US" dirty="0"/>
              <a:t> algorithm</a:t>
            </a:r>
          </a:p>
          <a:p>
            <a:pPr eaLnBrk="1" hangingPunct="1"/>
            <a:r>
              <a:rPr lang="en-US" altLang="en-US" dirty="0"/>
              <a:t>To reduce computation, we consider only “frequent” item sets (=support)</a:t>
            </a:r>
          </a:p>
          <a:p>
            <a:pPr eaLnBrk="1" hangingPunct="1"/>
            <a:r>
              <a:rPr lang="en-US" altLang="en-US" dirty="0"/>
              <a:t>Performance is measured by </a:t>
            </a:r>
            <a:r>
              <a:rPr lang="en-US" altLang="en-US" i="1" dirty="0"/>
              <a:t>confidence</a:t>
            </a:r>
            <a:r>
              <a:rPr lang="en-US" altLang="en-US" dirty="0"/>
              <a:t> and </a:t>
            </a:r>
            <a:r>
              <a:rPr lang="en-US" altLang="en-US" i="1" dirty="0"/>
              <a:t>lift</a:t>
            </a:r>
          </a:p>
          <a:p>
            <a:pPr eaLnBrk="1" hangingPunct="1"/>
            <a:r>
              <a:rPr lang="en-US" altLang="en-US" dirty="0"/>
              <a:t>Can produce a profusion of rules; review is required to identify useful rules and to reduce redundancy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985</TotalTime>
  <Words>601</Words>
  <Application>Microsoft Office PowerPoint</Application>
  <PresentationFormat>On-screen Show (4:3)</PresentationFormat>
  <Paragraphs>75</Paragraphs>
  <Slides>22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Franklin Gothic Book</vt:lpstr>
      <vt:lpstr>Perpetua</vt:lpstr>
      <vt:lpstr>T3Font_12</vt:lpstr>
      <vt:lpstr>T3Font_13</vt:lpstr>
      <vt:lpstr>Times New Roman</vt:lpstr>
      <vt:lpstr>Wingdings</vt:lpstr>
      <vt:lpstr>Wingdings 2</vt:lpstr>
      <vt:lpstr>Equity</vt:lpstr>
      <vt:lpstr>PowerPoint Presentation</vt:lpstr>
      <vt:lpstr>PowerPoint Presentation</vt:lpstr>
      <vt:lpstr>    Association Rules</vt:lpstr>
      <vt:lpstr>PowerPoint Presentation</vt:lpstr>
      <vt:lpstr>PowerPoint Presentation</vt:lpstr>
      <vt:lpstr>Used in many recommender systems</vt:lpstr>
      <vt:lpstr>Generating Rules</vt:lpstr>
      <vt:lpstr>Terms</vt:lpstr>
      <vt:lpstr>Examples of Association Rules </vt:lpstr>
      <vt:lpstr>Tiny Example: Phone Faceplates</vt:lpstr>
      <vt:lpstr>Many Rules are Possible</vt:lpstr>
      <vt:lpstr>Frequent Item Sets</vt:lpstr>
      <vt:lpstr>Support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 – Association Rules</dc:title>
  <dc:subject>Data Mining for Business Intelligence</dc:subject>
  <dc:creator>Shmueli &amp; Bruce</dc:creator>
  <cp:lastModifiedBy>Abhishek Srivastava</cp:lastModifiedBy>
  <cp:revision>40</cp:revision>
  <dcterms:created xsi:type="dcterms:W3CDTF">2008-12-28T17:54:19Z</dcterms:created>
  <dcterms:modified xsi:type="dcterms:W3CDTF">2024-07-14T07:38:07Z</dcterms:modified>
</cp:coreProperties>
</file>