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bbe9af411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bbe9af411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bbe9af411d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bbe9af411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bbe9af411d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bbe9af411d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bbe9af411d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bbe9af411d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bbe9af411d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bbe9af411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bbe9af411d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bbe9af411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bbe9af411d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bbe9af411d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bbe9af411d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bbe9af411d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bbe9af411d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bbe9af411d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bbe9af411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bbe9af411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bbe9af411d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bbe9af411d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bbe9af411d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bbe9af411d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bbe9af411d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bbe9af411d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bbe9af411d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bbe9af411d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bbe9af411d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bbe9af411d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bbe9af411d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bbe9af411d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bbe9af411d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bbe9af411d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bbe9af411d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bbe9af411d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bbe9af411d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bbe9af411d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bc4ebcff0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bc4ebcff0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bc4ebcff07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bc4ebcff0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bc4ebcff07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bc4ebcff07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bc4ebcff0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bc4ebcff0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c0dde10b6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c0dde10b6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c0dde10b62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c0dde10b62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bbe9af411d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bbe9af411d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c0dde10b62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c0dde10b62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c0dde10b62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c0dde10b62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6acf6188e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6acf6188e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c0dde10b62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c0dde10b62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c1540b9a2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c1540b9a2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6b6922974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6b6922974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6b6922974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26b6922974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docs.aws.amazon.com/AmazonS3/latest/userguide/Welcome.html" TargetMode="External"/><Relationship Id="rId4" Type="http://schemas.openxmlformats.org/officeDocument/2006/relationships/hyperlink" Target="https://docs.aws.amazon.com/AmazonS3/latest/userguide/using-presigned-url.html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docs.aws.amazon.com/serverless-application-model/latest/developerguide/what-is-sam.html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docs.aws.amazon.com/cli/latest/userguide/getting-started-install.html" TargetMode="External"/><Relationship Id="rId4" Type="http://schemas.openxmlformats.org/officeDocument/2006/relationships/hyperlink" Target="https://docs.aws.amazon.com/cli/latest/userguide/getting-started-install.html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boto3.amazonaws.com/v1/documentation/api/latest/index.html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docs.aws.amazon.com/redshift/latest/gsg/new-user-serverless.html" TargetMode="External"/><Relationship Id="rId4" Type="http://schemas.openxmlformats.org/officeDocument/2006/relationships/hyperlink" Target="https://docs.aws.amazon.com/redshift/latest/gsg/new-user-serverless.html" TargetMode="External"/><Relationship Id="rId5" Type="http://schemas.openxmlformats.org/officeDocument/2006/relationships/hyperlink" Target="https://docs.aws.amazon.com/redshift/latest/dg/tutorial-loading-data.html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github.com/aws-samples/amazon-rekognition-custom-labels-feedback-solution/blob/master/rekognition-notebooks/1-object-detection.ipynb" TargetMode="External"/><Relationship Id="rId4" Type="http://schemas.openxmlformats.org/officeDocument/2006/relationships/hyperlink" Target="https://github.com/aws-samples/amazon-rekognition-custom-labels-feedback-solution/blob/master/rekognition-notebooks/1-object-detection.ipynb" TargetMode="External"/><Relationship Id="rId5" Type="http://schemas.openxmlformats.org/officeDocument/2006/relationships/hyperlink" Target="https://aws.amazon.com/blogs/machine-learning/extracting-custom-entities-from-documents-with-amazon-textract-and-amazon-comprehend/" TargetMode="Externa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Artificial Intelligence in Cloud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What is Cloud?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Cloud Providers: AWS,GCP, Azure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What is Cloud Computing?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rgbClr val="1F1F1F"/>
                </a:solidFill>
                <a:highlight>
                  <a:srgbClr val="FFFFFF"/>
                </a:highlight>
              </a:rPr>
              <a:t>What is the Cloud?</a:t>
            </a:r>
            <a:endParaRPr sz="2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1F1F1F"/>
              </a:solidFill>
              <a:highlight>
                <a:srgbClr val="FFFFFF"/>
              </a:highlight>
            </a:endParaRPr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The cloud is a vast network of interconnected computers, accessible through the internet.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Not a physical place, but a virtual space for accessing computing resources on demand.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Eliminate the need to manage your own hardware or software.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3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rgbClr val="1F1F1F"/>
                </a:solidFill>
                <a:highlight>
                  <a:srgbClr val="FFFFFF"/>
                </a:highlight>
              </a:rPr>
              <a:t>What is Cloud Computing?</a:t>
            </a:r>
            <a:endParaRPr sz="2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1F1F1F"/>
              </a:solidFill>
              <a:highlight>
                <a:srgbClr val="FFFFFF"/>
              </a:highlight>
            </a:endParaRPr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On-Demand Self-Service: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Access resources like servers, storage, and databases instantly, without waiting for IT approval.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Broad Network Access: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Use cloud resources from anywhere with an internet connection, on any device.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Resource Pooling: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Shared resources are dynamically allocated and scaled based on your needs, ensuring optimal utilization.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Rapid Elasticity: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Easily scale your resources up or down as your requirements change, eliminating the need to overprovision or underprovision.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3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rgbClr val="1F1F1F"/>
                </a:solidFill>
                <a:highlight>
                  <a:srgbClr val="FFFFFF"/>
                </a:highlight>
              </a:rPr>
              <a:t>Benefits of Cloud Computing</a:t>
            </a:r>
            <a:endParaRPr sz="2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1F1F1F"/>
              </a:solidFill>
              <a:highlight>
                <a:srgbClr val="FFFFFF"/>
              </a:highlight>
            </a:endParaRPr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Cost-Effectiveness: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Pay only for what you use, eliminating the burden of upfront infrastructure costs and ongoing maintenance.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Scalability: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Seamlessly adjust your resource usage to meet your fluctuating needs, avoiding 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over provisioning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or 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under provisioning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Agility: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Quickly deploy new applications and services without lengthy hardware procurement and configuration processes.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Accessibility: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Access your data and applications from anywhere with an internet connection, fostering remote work and global collaboration.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Reliability and Security: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Cloud providers offer robust infrastructure with redundant systems, ensuring high availability and data protection.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3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1F1F1F"/>
                </a:solidFill>
                <a:highlight>
                  <a:srgbClr val="FFFFFF"/>
                </a:highlight>
              </a:rPr>
              <a:t>Key Cloud Providers: AWS</a:t>
            </a:r>
            <a:endParaRPr b="1" sz="2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Strengths: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Broadest and most mature service portfolio, global reach, focus on innovation.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Key services: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EC2 (virtual servers), S3 (storage), RDS (databases), Lambda (serverless computing), Sagemaker (AI/ML)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Cost metrics: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Pay-as-you-go pricing, various pricing models for different services.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3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1F1F1F"/>
                </a:solidFill>
                <a:highlight>
                  <a:srgbClr val="FFFFFF"/>
                </a:highlight>
              </a:rPr>
              <a:t>Key Cloud Providers: GCP</a:t>
            </a:r>
            <a:endParaRPr b="1" sz="2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rgbClr val="1F1F1F"/>
              </a:solidFill>
              <a:highlight>
                <a:srgbClr val="FFFFFF"/>
              </a:highlight>
            </a:endParaRPr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Strengths: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AI and machine learning capabilities, open-source friendliness, integration with Google products.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Key services: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Compute Engine (virtual machines), Cloud Storage (object storage), Cloud SQL (databases), Cloud Functions (serverless computing),Vertex AI (ML/AI)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Cost metrics: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Pay-as-you-go pricing, sustained use discounts, committed use discounts.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3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1F1F1F"/>
                </a:solidFill>
                <a:highlight>
                  <a:srgbClr val="FFFFFF"/>
                </a:highlight>
              </a:rPr>
              <a:t>Key Cloud Providers: Azure</a:t>
            </a:r>
            <a:endParaRPr b="1" sz="2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Strengths: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Deep integration with Microsoft technologies, robust security features, hybrid cloud solutions.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Key services: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Azure VMs (virtual machines), Azure Blob Storage (object storage), Azure SQL Database (managed databases), Azure Functions (serverless computing), Azure ML ( ML/AI)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Cost metrics: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Pay-as-you-go pricing, reserved instances, Azure Hybrid Benefit for on-premises licenses.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3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Cloud deployment Models</a:t>
            </a:r>
            <a:endParaRPr/>
          </a:p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Public Cloud: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Resources are shared among multiple users, managed by the cloud provider (e.g., AWS, GCP, Azure).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Private Cloud: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Dedicated infrastructure for a single organization, providing high security and control.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Community Cloud: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Shared infrastructure for a specific community with similar needs, offering cost-effectiveness and collaboration.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Hybrid Cloud: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Combines public and private clouds, allowing for flexibility and scalability while maintaining sensitive data on-premises.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3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rgbClr val="1F1F1F"/>
                </a:solidFill>
                <a:highlight>
                  <a:srgbClr val="FFFFFF"/>
                </a:highlight>
              </a:rPr>
              <a:t>Cloud Service Models</a:t>
            </a:r>
            <a:endParaRPr sz="2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Infrastructure as a Service (IaaS):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Rent virtual servers, storage, networking, and other basic infrastructure components.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Platform as a Service (PaaS):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Leverage a platform with pre-configured tools and services to develop, deploy, and manage applications.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Software as a Service (SaaS):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Access and use software applications directly over the internet, eliminating the need for installation or maintenance.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3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rgbClr val="1F1F1F"/>
                </a:solidFill>
                <a:highlight>
                  <a:srgbClr val="FFFFFF"/>
                </a:highlight>
              </a:rPr>
              <a:t>Securing Your AWS Resources with IAM</a:t>
            </a:r>
            <a:endParaRPr sz="2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IAM (Identity and Access Management):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The service for controlling access to AWS resources.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Users: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Represent people or applications that need access to AWS resources.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Groups: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Organize users for easier access management.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Policies: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Grant specific permissions to users and groups.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Best Practices:</a:t>
            </a:r>
            <a:endParaRPr b="1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Use least privilege principle: Grant only necessary permissions.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Enable multi-factor authentication (MFA).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Rotate access keys and credentials regularly.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Monitor IAM activity for suspicious behavior.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S3 vs hard drive</a:t>
            </a:r>
            <a:endParaRPr/>
          </a:p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Similarities:</a:t>
            </a:r>
            <a:endParaRPr b="1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Storage: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Both S3 and hard drives store data in a digital format.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Accessibility: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Both allow you to access and manage your data.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Scalability: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Both offer options for scaling your storage capacity up or down as needed.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3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S3 vs hard drive</a:t>
            </a:r>
            <a:endParaRPr/>
          </a:p>
        </p:txBody>
      </p:sp>
      <p:sp>
        <p:nvSpPr>
          <p:cNvPr id="127" name="Google Shape;127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rgbClr val="1F1F1F"/>
                </a:solidFill>
                <a:highlight>
                  <a:srgbClr val="FFFFFF"/>
                </a:highlight>
              </a:rPr>
              <a:t>Differences:</a:t>
            </a:r>
            <a:endParaRPr b="1" sz="1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rgbClr val="1F1F1F"/>
              </a:buClr>
              <a:buSzPts val="1500"/>
              <a:buChar char="●"/>
            </a:pPr>
            <a:r>
              <a:rPr b="1" lang="en" sz="1500">
                <a:solidFill>
                  <a:srgbClr val="1F1F1F"/>
                </a:solidFill>
                <a:highlight>
                  <a:srgbClr val="FFFFFF"/>
                </a:highlight>
              </a:rPr>
              <a:t>Location:</a:t>
            </a:r>
            <a:r>
              <a:rPr lang="en" sz="1500">
                <a:solidFill>
                  <a:srgbClr val="1F1F1F"/>
                </a:solidFill>
                <a:highlight>
                  <a:srgbClr val="FFFFFF"/>
                </a:highlight>
              </a:rPr>
              <a:t> S3 is a cloud-based storage service, meaning your data is stored in multiple geographically dispersed data centers. A hard drive is a physical device located within your computer.</a:t>
            </a:r>
            <a:endParaRPr sz="1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Char char="●"/>
            </a:pPr>
            <a:r>
              <a:rPr b="1" lang="en" sz="1500">
                <a:solidFill>
                  <a:srgbClr val="1F1F1F"/>
                </a:solidFill>
                <a:highlight>
                  <a:srgbClr val="FFFFFF"/>
                </a:highlight>
              </a:rPr>
              <a:t>Accessibility:</a:t>
            </a:r>
            <a:r>
              <a:rPr lang="en" sz="1500">
                <a:solidFill>
                  <a:srgbClr val="1F1F1F"/>
                </a:solidFill>
                <a:highlight>
                  <a:srgbClr val="FFFFFF"/>
                </a:highlight>
              </a:rPr>
              <a:t> With S3, you can access your data from anywhere with an internet connection and any device. A hard drive's access is limited to the computer it's connected to.</a:t>
            </a:r>
            <a:endParaRPr sz="1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Char char="●"/>
            </a:pPr>
            <a:r>
              <a:rPr b="1" lang="en" sz="1500">
                <a:solidFill>
                  <a:srgbClr val="1F1F1F"/>
                </a:solidFill>
                <a:highlight>
                  <a:srgbClr val="FFFFFF"/>
                </a:highlight>
              </a:rPr>
              <a:t>Management:</a:t>
            </a:r>
            <a:r>
              <a:rPr lang="en" sz="1500">
                <a:solidFill>
                  <a:srgbClr val="1F1F1F"/>
                </a:solidFill>
                <a:highlight>
                  <a:srgbClr val="FFFFFF"/>
                </a:highlight>
              </a:rPr>
              <a:t> S3 is managed by Amazon, while you manage and maintain your hard drive.</a:t>
            </a:r>
            <a:endParaRPr sz="1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Char char="●"/>
            </a:pPr>
            <a:r>
              <a:rPr b="1" lang="en" sz="1500">
                <a:solidFill>
                  <a:srgbClr val="1F1F1F"/>
                </a:solidFill>
                <a:highlight>
                  <a:srgbClr val="FFFFFF"/>
                </a:highlight>
              </a:rPr>
              <a:t>Security:</a:t>
            </a:r>
            <a:r>
              <a:rPr lang="en" sz="1500">
                <a:solidFill>
                  <a:srgbClr val="1F1F1F"/>
                </a:solidFill>
                <a:highlight>
                  <a:srgbClr val="FFFFFF"/>
                </a:highlight>
              </a:rPr>
              <a:t> S3 offers robust security features and redundancy, while a hard drive's security depends on your implementation.</a:t>
            </a:r>
            <a:endParaRPr sz="1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Char char="●"/>
            </a:pPr>
            <a:r>
              <a:rPr b="1" lang="en" sz="1500">
                <a:solidFill>
                  <a:srgbClr val="1F1F1F"/>
                </a:solidFill>
                <a:highlight>
                  <a:srgbClr val="FFFFFF"/>
                </a:highlight>
              </a:rPr>
              <a:t>Cost:</a:t>
            </a:r>
            <a:r>
              <a:rPr lang="en" sz="1500">
                <a:solidFill>
                  <a:srgbClr val="1F1F1F"/>
                </a:solidFill>
                <a:highlight>
                  <a:srgbClr val="FFFFFF"/>
                </a:highlight>
              </a:rPr>
              <a:t> S3 typically has a pay-as-you-go pricing model, while a hard drive has a one-time purchase cost.</a:t>
            </a:r>
            <a:endParaRPr sz="1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Char char="●"/>
            </a:pPr>
            <a:r>
              <a:rPr b="1" lang="en" sz="1500">
                <a:solidFill>
                  <a:srgbClr val="1F1F1F"/>
                </a:solidFill>
                <a:highlight>
                  <a:srgbClr val="FFFFFF"/>
                </a:highlight>
              </a:rPr>
              <a:t>Performance:</a:t>
            </a:r>
            <a:r>
              <a:rPr lang="en" sz="1500">
                <a:solidFill>
                  <a:srgbClr val="1F1F1F"/>
                </a:solidFill>
                <a:highlight>
                  <a:srgbClr val="FFFFFF"/>
                </a:highlight>
              </a:rPr>
              <a:t> S3 might have slightly higher latency compared to a local hard drive, but the difference is often negligible for most use cases.</a:t>
            </a:r>
            <a:endParaRPr sz="1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3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S3</a:t>
            </a:r>
            <a:endParaRPr/>
          </a:p>
        </p:txBody>
      </p:sp>
      <p:sp>
        <p:nvSpPr>
          <p:cNvPr id="133" name="Google Shape;133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200"/>
              <a:buChar char="●"/>
            </a:pPr>
            <a:r>
              <a:rPr lang="en" sz="1200">
                <a:solidFill>
                  <a:srgbClr val="1F1F1F"/>
                </a:solidFill>
                <a:highlight>
                  <a:srgbClr val="FFFFFF"/>
                </a:highlight>
              </a:rPr>
              <a:t>AWS S3 Documentation: </a:t>
            </a:r>
            <a:r>
              <a:rPr lang="en" sz="1200" u="sng">
                <a:solidFill>
                  <a:schemeClr val="hlink"/>
                </a:solidFill>
                <a:highlight>
                  <a:srgbClr val="FFFFFF"/>
                </a:highlight>
                <a:hlinkClick r:id="rId3"/>
              </a:rPr>
              <a:t>https://docs.aws.amazon.com/AmazonS3/latest/userguide/Welcome.html</a:t>
            </a:r>
            <a:endParaRPr sz="1200" u="sng">
              <a:solidFill>
                <a:schemeClr val="hlink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200"/>
              <a:buChar char="●"/>
            </a:pPr>
            <a:r>
              <a:rPr lang="en" sz="1200">
                <a:solidFill>
                  <a:srgbClr val="1F1F1F"/>
                </a:solidFill>
                <a:highlight>
                  <a:srgbClr val="FFFFFF"/>
                </a:highlight>
              </a:rPr>
              <a:t>S3 Pre-signed URLs: </a:t>
            </a:r>
            <a:r>
              <a:rPr lang="en" sz="1200" u="sng">
                <a:solidFill>
                  <a:schemeClr val="hlink"/>
                </a:solidFill>
                <a:highlight>
                  <a:srgbClr val="FFFFFF"/>
                </a:highlight>
                <a:hlinkClick r:id="rId4"/>
              </a:rPr>
              <a:t>https://docs.aws.amazon.com/AmazonS3/latest/userguide/using-presigned-url.html</a:t>
            </a:r>
            <a:endParaRPr sz="1200" u="sng">
              <a:solidFill>
                <a:schemeClr val="hlink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3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AWS database</a:t>
            </a:r>
            <a:endParaRPr/>
          </a:p>
        </p:txBody>
      </p:sp>
      <p:sp>
        <p:nvSpPr>
          <p:cNvPr id="139" name="Google Shape;139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700"/>
              <a:buChar char="●"/>
            </a:pPr>
            <a:r>
              <a:rPr b="1" lang="en" sz="1700">
                <a:solidFill>
                  <a:srgbClr val="1F1F1F"/>
                </a:solidFill>
                <a:highlight>
                  <a:srgbClr val="FFFFFF"/>
                </a:highlight>
              </a:rPr>
              <a:t>Amazon Relational Database Service (RDS):</a:t>
            </a:r>
            <a:r>
              <a:rPr lang="en" sz="1700">
                <a:solidFill>
                  <a:srgbClr val="1F1F1F"/>
                </a:solidFill>
                <a:highlight>
                  <a:srgbClr val="FFFFFF"/>
                </a:highlight>
              </a:rPr>
              <a:t> Managed service for popular relational databases like MySQL, PostgreSQL, MariaDB, Oracle, SQL Server, and Aurora. Offers scalability, high availability, and automated backups.</a:t>
            </a:r>
            <a:endParaRPr sz="17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700"/>
              <a:buChar char="●"/>
            </a:pPr>
            <a:r>
              <a:rPr b="1" lang="en" sz="1700">
                <a:solidFill>
                  <a:srgbClr val="1F1F1F"/>
                </a:solidFill>
                <a:highlight>
                  <a:srgbClr val="FFFFFF"/>
                </a:highlight>
              </a:rPr>
              <a:t>Amazon Aurora:</a:t>
            </a:r>
            <a:r>
              <a:rPr lang="en" sz="1700">
                <a:solidFill>
                  <a:srgbClr val="1F1F1F"/>
                </a:solidFill>
                <a:highlight>
                  <a:srgbClr val="FFFFFF"/>
                </a:highlight>
              </a:rPr>
              <a:t> MySQL and PostgreSQL-compatible relational database built for the cloud. Provides high performance, scalability, and durability.</a:t>
            </a:r>
            <a:endParaRPr sz="17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700"/>
              <a:buChar char="●"/>
            </a:pPr>
            <a:r>
              <a:rPr b="1" lang="en" sz="1700">
                <a:solidFill>
                  <a:srgbClr val="1F1F1F"/>
                </a:solidFill>
                <a:highlight>
                  <a:srgbClr val="FFFFFF"/>
                </a:highlight>
              </a:rPr>
              <a:t>Amazon DynamoDB:</a:t>
            </a:r>
            <a:r>
              <a:rPr lang="en" sz="1700">
                <a:solidFill>
                  <a:srgbClr val="1F1F1F"/>
                </a:solidFill>
                <a:highlight>
                  <a:srgbClr val="FFFFFF"/>
                </a:highlight>
              </a:rPr>
              <a:t> NoSQL database with high performance and scalability for large datasets. Offers flexible data schemas and pay-per-request pricing.</a:t>
            </a:r>
            <a:endParaRPr sz="17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700"/>
              <a:buChar char="●"/>
            </a:pPr>
            <a:r>
              <a:rPr b="1" lang="en" sz="1700">
                <a:solidFill>
                  <a:srgbClr val="1F1F1F"/>
                </a:solidFill>
                <a:highlight>
                  <a:srgbClr val="FFFFFF"/>
                </a:highlight>
              </a:rPr>
              <a:t>Amazon Redshift:</a:t>
            </a:r>
            <a:r>
              <a:rPr lang="en" sz="1700">
                <a:solidFill>
                  <a:srgbClr val="1F1F1F"/>
                </a:solidFill>
                <a:highlight>
                  <a:srgbClr val="FFFFFF"/>
                </a:highlight>
              </a:rPr>
              <a:t> Petabyte-scale data warehouse for large-scale data analytics. Offers fast query performance and parallel processing.</a:t>
            </a:r>
            <a:endParaRPr sz="17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700"/>
              <a:buChar char="●"/>
            </a:pPr>
            <a:r>
              <a:rPr b="1" lang="en" sz="1700">
                <a:solidFill>
                  <a:srgbClr val="1F1F1F"/>
                </a:solidFill>
                <a:highlight>
                  <a:srgbClr val="FFFFFF"/>
                </a:highlight>
              </a:rPr>
              <a:t>Amazon ElastiCache:</a:t>
            </a:r>
            <a:r>
              <a:rPr lang="en" sz="1700">
                <a:solidFill>
                  <a:srgbClr val="1F1F1F"/>
                </a:solidFill>
                <a:highlight>
                  <a:srgbClr val="FFFFFF"/>
                </a:highlight>
              </a:rPr>
              <a:t> Managed in-memory caching service for popular caching engines like Redis and Memcached. Improves application performance and reduces latency.</a:t>
            </a:r>
            <a:endParaRPr sz="17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300"/>
              </a:spcBef>
              <a:spcAft>
                <a:spcPts val="1200"/>
              </a:spcAft>
              <a:buNone/>
            </a:pPr>
            <a:r>
              <a:t/>
            </a:r>
            <a:endParaRPr sz="17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AWS Compute</a:t>
            </a:r>
            <a:endParaRPr/>
          </a:p>
        </p:txBody>
      </p:sp>
      <p:sp>
        <p:nvSpPr>
          <p:cNvPr id="145" name="Google Shape;145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Lambda: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A serverless compute service that lets you run code without provisioning or managing servers.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Pay-per-execution: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You only pay for the time your code runs, reducing costs.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Highly scalable: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Automatically scales to handle any amount of traffic.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Event-driven: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Trigger your code automatically based on events from other AWS services or your own applications.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Wide range of use cases: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Build web applications, microservices, data processing pipelines, and more.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3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https://docs.aws.amazon.com/serverless-application-model/latest/developerguide/what-is-sam.html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rgbClr val="1F1F1F"/>
                </a:solidFill>
                <a:highlight>
                  <a:srgbClr val="FFFFFF"/>
                </a:highlight>
              </a:rPr>
              <a:t>AWS Comprehend:</a:t>
            </a:r>
            <a:endParaRPr sz="2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1F1F1F"/>
              </a:solidFill>
              <a:highlight>
                <a:srgbClr val="FFFFFF"/>
              </a:highlight>
            </a:endParaRPr>
          </a:p>
        </p:txBody>
      </p:sp>
      <p:sp>
        <p:nvSpPr>
          <p:cNvPr id="157" name="Google Shape;157;p30"/>
          <p:cNvSpPr txBox="1"/>
          <p:nvPr>
            <p:ph idx="1" type="body"/>
          </p:nvPr>
        </p:nvSpPr>
        <p:spPr>
          <a:xfrm>
            <a:off x="311700" y="1152475"/>
            <a:ext cx="8832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Unleash the Power of Text Analysis: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Extract meaning and sentiment from your textual data, including documents, social media posts, and customer reviews.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Key Features:</a:t>
            </a:r>
            <a:endParaRPr b="1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Identify key phrases and entities (people, locations, organizations).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Analyze sentiment (positive, negative, neutral).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Classify text into predefined categories (e.g., topic, language).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Customize models with your own data for domain-specific insights.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Benefits:</a:t>
            </a:r>
            <a:endParaRPr b="1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Gain deeper customer understanding from reviews and feedback.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Improve content moderation and sentiment analysis.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Drive personalized recommendations and targeted marketing.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rgbClr val="1F1F1F"/>
                </a:solidFill>
                <a:highlight>
                  <a:srgbClr val="FFFFFF"/>
                </a:highlight>
              </a:rPr>
              <a:t>AWS Rekognition:</a:t>
            </a:r>
            <a:endParaRPr sz="2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1F1F1F"/>
              </a:solidFill>
              <a:highlight>
                <a:srgbClr val="FFFFFF"/>
              </a:highlight>
            </a:endParaRPr>
          </a:p>
        </p:txBody>
      </p:sp>
      <p:sp>
        <p:nvSpPr>
          <p:cNvPr id="163" name="Google Shape;163;p31"/>
          <p:cNvSpPr txBox="1"/>
          <p:nvPr>
            <p:ph idx="1" type="body"/>
          </p:nvPr>
        </p:nvSpPr>
        <p:spPr>
          <a:xfrm>
            <a:off x="311700" y="1152475"/>
            <a:ext cx="8637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See the World Through AI Eyes: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Analyze and understand images and videos, revealing valuable information hidden within visual content.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Key Features:</a:t>
            </a:r>
            <a:endParaRPr b="1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Object and scene detection (e.g., faces, cars, animals).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Image and video analysis (e.g., celebrity recognition, inappropriate content).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Text extraction from images (e.g., printed text, handwritten notes).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Benefits:</a:t>
            </a:r>
            <a:endParaRPr b="1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Automate image and video moderation for safety and compliance.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Enhance product search and visual discovery for customers.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Extract valuable data from documents and receipts.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rgbClr val="1F1F1F"/>
                </a:solidFill>
                <a:highlight>
                  <a:srgbClr val="FFFFFF"/>
                </a:highlight>
              </a:rPr>
              <a:t>AWS Textract</a:t>
            </a:r>
            <a:endParaRPr sz="25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1F1F1F"/>
              </a:solidFill>
              <a:highlight>
                <a:srgbClr val="FFFFFF"/>
              </a:highlight>
            </a:endParaRPr>
          </a:p>
        </p:txBody>
      </p:sp>
      <p:sp>
        <p:nvSpPr>
          <p:cNvPr id="169" name="Google Shape;169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Turn Unstructured Text into Structured Data:</a:t>
            </a:r>
            <a:r>
              <a:rPr lang="en">
                <a:solidFill>
                  <a:srgbClr val="1F1F1F"/>
                </a:solidFill>
                <a:highlight>
                  <a:srgbClr val="FFFFFF"/>
                </a:highlight>
              </a:rPr>
              <a:t> Extract key information from documents and forms, unlocking valuable insights previously hidden within.</a:t>
            </a:r>
            <a:endParaRPr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Key Features:</a:t>
            </a:r>
            <a:endParaRPr b="1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Extract text, tables, and forms from various document formats (e.g., PDFs, images).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Recognize specific data types (e.g., names, dates, addresses).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Convert extracted data into structured formats for further analysis.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Benefits:</a:t>
            </a:r>
            <a:endParaRPr b="1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Automate data entry and document processing for increased efficiency.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Streamline document review and analysis workflows.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Integrate extracted data into your existing systems for enhanced insights.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AWS CLI </a:t>
            </a:r>
            <a:endParaRPr/>
          </a:p>
        </p:txBody>
      </p:sp>
      <p:sp>
        <p:nvSpPr>
          <p:cNvPr id="175" name="Google Shape;175;p33"/>
          <p:cNvSpPr txBox="1"/>
          <p:nvPr>
            <p:ph idx="1" type="body"/>
          </p:nvPr>
        </p:nvSpPr>
        <p:spPr>
          <a:xfrm>
            <a:off x="311700" y="1152475"/>
            <a:ext cx="8648700" cy="358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A</a:t>
            </a:r>
            <a:r>
              <a:rPr lang="en" u="sng">
                <a:solidFill>
                  <a:schemeClr val="hlink"/>
                </a:solidFill>
                <a:hlinkClick r:id="rId4"/>
              </a:rPr>
              <a:t>ws-cli-install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Pros:</a:t>
            </a:r>
            <a:endParaRPr b="1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Easy to use for quick commands and ad-hoc tasks.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No coding required.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Good for beginners or exploring AWS services.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Cons:</a:t>
            </a:r>
            <a:endParaRPr b="1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Can be repetitive for complex tasks.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Limited automation capabilities.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Not ideal for integrating with applications.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commands</a:t>
            </a:r>
            <a:endParaRPr/>
          </a:p>
        </p:txBody>
      </p:sp>
      <p:sp>
        <p:nvSpPr>
          <p:cNvPr id="181" name="Google Shape;181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F1F1F"/>
                </a:solidFill>
                <a:highlight>
                  <a:srgbClr val="FFFFFF"/>
                </a:highlight>
              </a:rPr>
              <a:t>Simple AWS CLI Example Commands:</a:t>
            </a:r>
            <a:endParaRPr b="1" sz="12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1F1F1F"/>
                </a:solidFill>
                <a:highlight>
                  <a:srgbClr val="FFFFFF"/>
                </a:highlight>
              </a:rPr>
              <a:t>Here are some basic AWS CLI commands to get you started:</a:t>
            </a:r>
            <a:endParaRPr sz="12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F1F1F"/>
                </a:solidFill>
                <a:highlight>
                  <a:srgbClr val="FFFFFF"/>
                </a:highlight>
              </a:rPr>
              <a:t>1. List S3 Buckets:</a:t>
            </a:r>
            <a:endParaRPr b="1" sz="12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F1F1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aws s3 ls</a:t>
            </a:r>
            <a:endParaRPr sz="1200">
              <a:solidFill>
                <a:srgbClr val="1F1F1F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1F1F1F"/>
                </a:solidFill>
                <a:highlight>
                  <a:srgbClr val="FFFFFF"/>
                </a:highlight>
              </a:rPr>
              <a:t>This command lists all the S3 buckets you have access to in your account.</a:t>
            </a:r>
            <a:endParaRPr sz="12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F1F1F"/>
                </a:solidFill>
                <a:highlight>
                  <a:srgbClr val="FFFFFF"/>
                </a:highlight>
              </a:rPr>
              <a:t>2. Create an S3 Bucket:</a:t>
            </a:r>
            <a:endParaRPr b="1" sz="12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F1F1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aws s3 mb s3://my-bucket-name</a:t>
            </a:r>
            <a:endParaRPr sz="1200">
              <a:solidFill>
                <a:srgbClr val="1F1F1F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1F1F1F"/>
                </a:solidFill>
                <a:highlight>
                  <a:srgbClr val="FFFFFF"/>
                </a:highlight>
              </a:rPr>
              <a:t>This command creates a new S3 bucket named "my-bucket-name". Replace "my-bucket-name" with your desired name, ensuring it adheres to Amazon S3 naming conventions.</a:t>
            </a:r>
            <a:endParaRPr sz="12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F1F1F"/>
                </a:solidFill>
                <a:highlight>
                  <a:srgbClr val="FFFFFF"/>
                </a:highlight>
              </a:rPr>
              <a:t>Upload a file to S3:</a:t>
            </a:r>
            <a:endParaRPr b="1" sz="12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1F1F1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aws s3 cp my-file.txt s3://my-bucket-name/</a:t>
            </a:r>
            <a:endParaRPr sz="1200">
              <a:solidFill>
                <a:srgbClr val="1F1F1F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152400" marR="152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1F1F1F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1F1F1F"/>
                </a:solidFill>
                <a:highlight>
                  <a:srgbClr val="FFFFFF"/>
                </a:highlight>
              </a:rPr>
              <a:t>This command uploads the file "my-file.txt" to your S3 bucket named "my-bucket-name". Replace "my-file.txt" with the actual file path and "my-bucket-name" with your bucket name.</a:t>
            </a:r>
            <a:endParaRPr sz="12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F1F1F"/>
                </a:solidFill>
                <a:highlight>
                  <a:srgbClr val="FFFFFF"/>
                </a:highlight>
              </a:rPr>
              <a:t>4. Download a file from S3:</a:t>
            </a:r>
            <a:endParaRPr b="1" sz="12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1F1F1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aws s3 cp s3://my-bucket-name/my-file.txt ./</a:t>
            </a:r>
            <a:endParaRPr sz="1200">
              <a:solidFill>
                <a:srgbClr val="1F1F1F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152400" marR="152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1F1F1F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1F1F1F"/>
                </a:solidFill>
                <a:highlight>
                  <a:srgbClr val="FFFFFF"/>
                </a:highlight>
              </a:rPr>
              <a:t>This command downloads the file "my-file.txt" from your S3 bucket named "my-bucket-name" to your current working directory.</a:t>
            </a:r>
            <a:endParaRPr sz="12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Boto3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1F1F1F"/>
              </a:solidFill>
              <a:highlight>
                <a:srgbClr val="FFFFFF"/>
              </a:highlight>
            </a:endParaRPr>
          </a:p>
        </p:txBody>
      </p:sp>
      <p:sp>
        <p:nvSpPr>
          <p:cNvPr id="193" name="Google Shape;193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ighlight>
                  <a:srgbClr val="FFFFFF"/>
                </a:highlight>
                <a:hlinkClick r:id="rId3"/>
              </a:rPr>
              <a:t>Boto3 Docs</a:t>
            </a:r>
            <a:endParaRPr b="1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Pros:</a:t>
            </a:r>
            <a:endParaRPr b="1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Python library for programmatic access to AWS services.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Enables automation and integration with applications.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Offers more flexibility and control than the CLI.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b="1" lang="en">
                <a:solidFill>
                  <a:srgbClr val="1F1F1F"/>
                </a:solidFill>
                <a:highlight>
                  <a:srgbClr val="FFFFFF"/>
                </a:highlight>
              </a:rPr>
              <a:t>Cons:</a:t>
            </a:r>
            <a:endParaRPr b="1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Requires knowledge of Python programming.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○"/>
            </a:pPr>
            <a:r>
              <a:rPr lang="en" sz="1800">
                <a:solidFill>
                  <a:srgbClr val="1F1F1F"/>
                </a:solidFill>
                <a:highlight>
                  <a:srgbClr val="FFFFFF"/>
                </a:highlight>
              </a:rPr>
              <a:t>Steeper learning curve compared to the CLI.</a:t>
            </a:r>
            <a:endParaRPr sz="18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7250" y="1070175"/>
            <a:ext cx="7148901" cy="399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lake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Amazon Athena </a:t>
            </a:r>
            <a:endParaRPr/>
          </a:p>
        </p:txBody>
      </p:sp>
      <p:sp>
        <p:nvSpPr>
          <p:cNvPr id="205" name="Google Shape;205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Amazon Athena is an interactive query service that makes it easy to analyze data in Amazon S3 using standard SQL.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Athena separates compute from storage and lowers the overall time to insight for our business.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Athena vs Databases </a:t>
            </a:r>
            <a:endParaRPr/>
          </a:p>
        </p:txBody>
      </p:sp>
      <p:sp>
        <p:nvSpPr>
          <p:cNvPr id="211" name="Google Shape;211;p39"/>
          <p:cNvSpPr txBox="1"/>
          <p:nvPr>
            <p:ph idx="1" type="body"/>
          </p:nvPr>
        </p:nvSpPr>
        <p:spPr>
          <a:xfrm>
            <a:off x="268475" y="9363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1F1F1F"/>
                </a:solidFill>
                <a:highlight>
                  <a:srgbClr val="FFFFFF"/>
                </a:highlight>
              </a:rPr>
              <a:t>While Athena provides database-like functionality, it's not technically considered a database itself. Here's the key difference:</a:t>
            </a:r>
            <a:endParaRPr sz="11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rgbClr val="1F1F1F"/>
                </a:solidFill>
                <a:highlight>
                  <a:srgbClr val="FFFFFF"/>
                </a:highlight>
              </a:rPr>
              <a:t>Databases:</a:t>
            </a:r>
            <a:endParaRPr b="1" sz="11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1F1F1F"/>
              </a:buClr>
              <a:buSzPts val="1100"/>
              <a:buChar char="●"/>
            </a:pPr>
            <a:r>
              <a:rPr lang="en" sz="1100">
                <a:solidFill>
                  <a:srgbClr val="1F1F1F"/>
                </a:solidFill>
                <a:highlight>
                  <a:srgbClr val="FFFFFF"/>
                </a:highlight>
              </a:rPr>
              <a:t>Store data in a structured format, usually with tables, rows, and columns.</a:t>
            </a:r>
            <a:endParaRPr sz="11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100"/>
              <a:buChar char="●"/>
            </a:pPr>
            <a:r>
              <a:rPr lang="en" sz="1100">
                <a:solidFill>
                  <a:srgbClr val="1F1F1F"/>
                </a:solidFill>
                <a:highlight>
                  <a:srgbClr val="FFFFFF"/>
                </a:highlight>
              </a:rPr>
              <a:t>Provide functionalities like data manipulation (insert, update, delete) and querying.</a:t>
            </a:r>
            <a:endParaRPr sz="11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100"/>
              <a:buChar char="●"/>
            </a:pPr>
            <a:r>
              <a:rPr lang="en" sz="1100">
                <a:solidFill>
                  <a:srgbClr val="1F1F1F"/>
                </a:solidFill>
                <a:highlight>
                  <a:srgbClr val="FFFFFF"/>
                </a:highlight>
              </a:rPr>
              <a:t>Manage data access control and security mechanisms.</a:t>
            </a:r>
            <a:endParaRPr sz="11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rgbClr val="1F1F1F"/>
                </a:solidFill>
                <a:highlight>
                  <a:srgbClr val="FFFFFF"/>
                </a:highlight>
              </a:rPr>
              <a:t>Athena:</a:t>
            </a:r>
            <a:endParaRPr b="1" sz="11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1F1F1F"/>
              </a:buClr>
              <a:buSzPts val="1100"/>
              <a:buChar char="●"/>
            </a:pPr>
            <a:r>
              <a:rPr lang="en" sz="1100">
                <a:solidFill>
                  <a:srgbClr val="1F1F1F"/>
                </a:solidFill>
                <a:highlight>
                  <a:srgbClr val="FFFFFF"/>
                </a:highlight>
              </a:rPr>
              <a:t>Doesn't store data itself, it directly accesses data stored in Amazon S3 (object storage).</a:t>
            </a:r>
            <a:endParaRPr sz="11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100"/>
              <a:buChar char="●"/>
            </a:pPr>
            <a:r>
              <a:rPr lang="en" sz="1100">
                <a:solidFill>
                  <a:srgbClr val="1F1F1F"/>
                </a:solidFill>
                <a:highlight>
                  <a:srgbClr val="FFFFFF"/>
                </a:highlight>
              </a:rPr>
              <a:t>Primarily focuses on querying data in S3 using standard SQL language.</a:t>
            </a:r>
            <a:endParaRPr sz="11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100"/>
              <a:buChar char="●"/>
            </a:pPr>
            <a:r>
              <a:rPr lang="en" sz="1100">
                <a:solidFill>
                  <a:srgbClr val="1F1F1F"/>
                </a:solidFill>
                <a:highlight>
                  <a:srgbClr val="FFFFFF"/>
                </a:highlight>
              </a:rPr>
              <a:t>Offers limited data manipulation capabilities (e.g., partition switching).</a:t>
            </a:r>
            <a:endParaRPr sz="11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100"/>
              <a:buChar char="●"/>
            </a:pPr>
            <a:r>
              <a:rPr lang="en" sz="1100">
                <a:solidFill>
                  <a:srgbClr val="1F1F1F"/>
                </a:solidFill>
                <a:highlight>
                  <a:srgbClr val="FFFFFF"/>
                </a:highlight>
              </a:rPr>
              <a:t>Doesn't handle data access control directly, relies on S3 bucket permissions.</a:t>
            </a:r>
            <a:endParaRPr sz="11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1F1F1F"/>
                </a:solidFill>
                <a:highlight>
                  <a:srgbClr val="FFFFFF"/>
                </a:highlight>
              </a:rPr>
              <a:t>Think of it this way:</a:t>
            </a:r>
            <a:endParaRPr sz="11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1F1F1F"/>
              </a:buClr>
              <a:buSzPts val="1100"/>
              <a:buChar char="●"/>
            </a:pPr>
            <a:r>
              <a:rPr b="1" lang="en" sz="1100">
                <a:solidFill>
                  <a:srgbClr val="1F1F1F"/>
                </a:solidFill>
                <a:highlight>
                  <a:srgbClr val="FFFFFF"/>
                </a:highlight>
              </a:rPr>
              <a:t>Imagine a library:</a:t>
            </a:r>
            <a:r>
              <a:rPr lang="en" sz="1100">
                <a:solidFill>
                  <a:srgbClr val="1F1F1F"/>
                </a:solidFill>
                <a:highlight>
                  <a:srgbClr val="FFFFFF"/>
                </a:highlight>
              </a:rPr>
              <a:t> A database is like a well-organized bookshelf, with books categorized and easily searchable.</a:t>
            </a:r>
            <a:endParaRPr sz="11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100"/>
              <a:buChar char="●"/>
            </a:pPr>
            <a:r>
              <a:rPr b="1" lang="en" sz="1100">
                <a:solidFill>
                  <a:srgbClr val="1F1F1F"/>
                </a:solidFill>
                <a:highlight>
                  <a:srgbClr val="FFFFFF"/>
                </a:highlight>
              </a:rPr>
              <a:t>Imagine a warehouse:</a:t>
            </a:r>
            <a:r>
              <a:rPr lang="en" sz="1100">
                <a:solidFill>
                  <a:srgbClr val="1F1F1F"/>
                </a:solidFill>
                <a:highlight>
                  <a:srgbClr val="FFFFFF"/>
                </a:highlight>
              </a:rPr>
              <a:t> Athena is like a search engine for a warehouse full of unorganized boxes. While you can find specific items using keywords, you don't have the same level of organization and management as a library.</a:t>
            </a:r>
            <a:endParaRPr sz="11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300"/>
              </a:spcBef>
              <a:spcAft>
                <a:spcPts val="120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Amazon </a:t>
            </a:r>
            <a:r>
              <a:rPr lang="en"/>
              <a:t>redshift</a:t>
            </a:r>
            <a:endParaRPr/>
          </a:p>
        </p:txBody>
      </p:sp>
      <p:sp>
        <p:nvSpPr>
          <p:cNvPr id="217" name="Google Shape;217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Amazon Redshift is targeted for modern data analytics on petabytes of structured data.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Need to have a predefined “schema on write.”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Amazon Redshift requires us to create a cluster (compute and storage resources),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Highly relational data with a transactional nature (data gets updated), workloads that involve complex joins, or </a:t>
            </a:r>
            <a:r>
              <a:rPr lang="en"/>
              <a:t>sub second</a:t>
            </a:r>
            <a:r>
              <a:rPr lang="en"/>
              <a:t> latency requirements,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Athena vs </a:t>
            </a:r>
            <a:r>
              <a:rPr lang="en"/>
              <a:t>redshift</a:t>
            </a:r>
            <a:endParaRPr/>
          </a:p>
        </p:txBody>
      </p:sp>
      <p:sp>
        <p:nvSpPr>
          <p:cNvPr id="223" name="Google Shape;223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Athena and Amazon Redshift are optimized for read-heavy analytics workloads; they are not replacements for write-heavy, relational databases such as Amazon Relational Database Service (RDS) and Aurora.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At a high level, use Athena for exploratory analytics and operational debugging; use Amazon Redshift for business-critical reports and dashboards.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R</a:t>
            </a:r>
            <a:r>
              <a:rPr lang="en" u="sng">
                <a:solidFill>
                  <a:schemeClr val="hlink"/>
                </a:solidFill>
                <a:hlinkClick r:id="rId4"/>
              </a:rPr>
              <a:t>edshift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redshift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texract</a:t>
            </a:r>
            <a:endParaRPr/>
          </a:p>
        </p:txBody>
      </p:sp>
      <p:pic>
        <p:nvPicPr>
          <p:cNvPr id="235" name="Google Shape;23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5675" y="1222475"/>
            <a:ext cx="6527979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R</a:t>
            </a:r>
            <a:r>
              <a:rPr lang="en" u="sng">
                <a:solidFill>
                  <a:schemeClr val="hlink"/>
                </a:solidFill>
                <a:hlinkClick r:id="rId4"/>
              </a:rPr>
              <a:t>ekognition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texract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Amazon Sagemaker</a:t>
            </a:r>
            <a:endParaRPr/>
          </a:p>
        </p:txBody>
      </p:sp>
      <p:sp>
        <p:nvSpPr>
          <p:cNvPr id="247" name="Google Shape;247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200"/>
              <a:buChar char="●"/>
            </a:pPr>
            <a:r>
              <a:rPr lang="en" sz="1200">
                <a:solidFill>
                  <a:srgbClr val="1F1F1F"/>
                </a:solidFill>
                <a:highlight>
                  <a:srgbClr val="FFFFFF"/>
                </a:highlight>
              </a:rPr>
              <a:t>A fully managed service for building, training, and deploying machine learning models</a:t>
            </a:r>
            <a:endParaRPr sz="12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200"/>
              <a:buChar char="●"/>
            </a:pPr>
            <a:r>
              <a:rPr lang="en" sz="1200">
                <a:solidFill>
                  <a:srgbClr val="1F1F1F"/>
                </a:solidFill>
                <a:highlight>
                  <a:srgbClr val="FFFFFF"/>
                </a:highlight>
              </a:rPr>
              <a:t>Simplifies the entire ML workflow</a:t>
            </a:r>
            <a:endParaRPr sz="12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200"/>
              <a:buChar char="●"/>
            </a:pPr>
            <a:r>
              <a:rPr lang="en" sz="1200">
                <a:solidFill>
                  <a:srgbClr val="1F1F1F"/>
                </a:solidFill>
                <a:highlight>
                  <a:srgbClr val="FFFFFF"/>
                </a:highlight>
              </a:rPr>
              <a:t>Offers a wide range of capabilities, including:</a:t>
            </a:r>
            <a:endParaRPr sz="12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200"/>
              <a:buChar char="○"/>
            </a:pPr>
            <a:r>
              <a:rPr lang="en" sz="1200">
                <a:solidFill>
                  <a:srgbClr val="1F1F1F"/>
                </a:solidFill>
                <a:highlight>
                  <a:srgbClr val="FFFFFF"/>
                </a:highlight>
              </a:rPr>
              <a:t>Pre-built algorithms</a:t>
            </a:r>
            <a:endParaRPr sz="12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200"/>
              <a:buChar char="○"/>
            </a:pPr>
            <a:r>
              <a:rPr lang="en" sz="1200">
                <a:solidFill>
                  <a:srgbClr val="1F1F1F"/>
                </a:solidFill>
                <a:highlight>
                  <a:srgbClr val="FFFFFF"/>
                </a:highlight>
              </a:rPr>
              <a:t>Notebook instances for data exploration</a:t>
            </a:r>
            <a:endParaRPr sz="12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200"/>
              <a:buChar char="○"/>
            </a:pPr>
            <a:r>
              <a:rPr lang="en" sz="1200">
                <a:solidFill>
                  <a:srgbClr val="1F1F1F"/>
                </a:solidFill>
                <a:highlight>
                  <a:srgbClr val="FFFFFF"/>
                </a:highlight>
              </a:rPr>
              <a:t>Training jobs for model creation</a:t>
            </a:r>
            <a:endParaRPr sz="12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200"/>
              <a:buChar char="○"/>
            </a:pPr>
            <a:r>
              <a:rPr lang="en" sz="1200">
                <a:solidFill>
                  <a:srgbClr val="1F1F1F"/>
                </a:solidFill>
                <a:highlight>
                  <a:srgbClr val="FFFFFF"/>
                </a:highlight>
              </a:rPr>
              <a:t>Model deployment for real-time inference</a:t>
            </a:r>
            <a:endParaRPr sz="12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200"/>
              <a:buChar char="○"/>
            </a:pPr>
            <a:r>
              <a:rPr lang="en" sz="1200">
                <a:solidFill>
                  <a:srgbClr val="1F1F1F"/>
                </a:solidFill>
                <a:highlight>
                  <a:srgbClr val="FFFFFF"/>
                </a:highlight>
              </a:rPr>
              <a:t>Monitoring for model performance tracking</a:t>
            </a:r>
            <a:endParaRPr sz="12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SageMaker Clarify</a:t>
            </a:r>
            <a:endParaRPr/>
          </a:p>
        </p:txBody>
      </p:sp>
      <p:sp>
        <p:nvSpPr>
          <p:cNvPr id="253" name="Google Shape;253;p4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900"/>
              </a:spcBef>
              <a:spcAft>
                <a:spcPts val="0"/>
              </a:spcAft>
              <a:buClr>
                <a:srgbClr val="2E3C4E"/>
              </a:buClr>
              <a:buSzPts val="1100"/>
              <a:buChar char="●"/>
            </a:pPr>
            <a:r>
              <a:rPr lang="en" sz="1100">
                <a:solidFill>
                  <a:srgbClr val="2E3C4E"/>
                </a:solidFill>
                <a:highlight>
                  <a:srgbClr val="FFFFFF"/>
                </a:highlight>
              </a:rPr>
              <a:t>SageMaker Clarify helps identify potential bias during data preparation without writing code. </a:t>
            </a:r>
            <a:endParaRPr sz="1100">
              <a:solidFill>
                <a:srgbClr val="2E3C4E"/>
              </a:solidFill>
              <a:highlight>
                <a:srgbClr val="FFFFFF"/>
              </a:highlight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100"/>
              <a:buChar char="●"/>
            </a:pPr>
            <a:r>
              <a:rPr lang="en" sz="1100">
                <a:solidFill>
                  <a:srgbClr val="2E3C4E"/>
                </a:solidFill>
                <a:highlight>
                  <a:srgbClr val="FFFFFF"/>
                </a:highlight>
              </a:rPr>
              <a:t>SageMaker Clarify provides a visual report with a description of the metrics and measurements of potential bias so that you can identify steps to remediate the bias. </a:t>
            </a:r>
            <a:endParaRPr sz="1100">
              <a:solidFill>
                <a:srgbClr val="2E3C4E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9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