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8" r:id="rId18"/>
    <p:sldId id="277" r:id="rId19"/>
    <p:sldId id="279" r:id="rId20"/>
    <p:sldId id="280" r:id="rId21"/>
    <p:sldId id="281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94660"/>
  </p:normalViewPr>
  <p:slideViewPr>
    <p:cSldViewPr snapToGrid="0">
      <p:cViewPr varScale="1">
        <p:scale>
          <a:sx n="79" d="100"/>
          <a:sy n="79" d="100"/>
        </p:scale>
        <p:origin x="8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6B377-C3E3-4608-8699-D69FBB5F3CC8}" type="datetimeFigureOut">
              <a:rPr lang="en-IN" smtClean="0"/>
              <a:t>29-07-2023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9171-285E-4C99-9400-38BA7EB71D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3218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6B377-C3E3-4608-8699-D69FBB5F3CC8}" type="datetimeFigureOut">
              <a:rPr lang="en-IN" smtClean="0"/>
              <a:t>29-07-2023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9171-285E-4C99-9400-38BA7EB71D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4913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6B377-C3E3-4608-8699-D69FBB5F3CC8}" type="datetimeFigureOut">
              <a:rPr lang="en-IN" smtClean="0"/>
              <a:t>29-07-2023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9171-285E-4C99-9400-38BA7EB71D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8171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6B377-C3E3-4608-8699-D69FBB5F3CC8}" type="datetimeFigureOut">
              <a:rPr lang="en-IN" smtClean="0"/>
              <a:t>29-07-2023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9171-285E-4C99-9400-38BA7EB71D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4424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6B377-C3E3-4608-8699-D69FBB5F3CC8}" type="datetimeFigureOut">
              <a:rPr lang="en-IN" smtClean="0"/>
              <a:t>29-07-2023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9171-285E-4C99-9400-38BA7EB71D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741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6B377-C3E3-4608-8699-D69FBB5F3CC8}" type="datetimeFigureOut">
              <a:rPr lang="en-IN" smtClean="0"/>
              <a:t>29-07-2023</a:t>
            </a:fld>
            <a:endParaRPr lang="en-IN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9171-285E-4C99-9400-38BA7EB71D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5264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6B377-C3E3-4608-8699-D69FBB5F3CC8}" type="datetimeFigureOut">
              <a:rPr lang="en-IN" smtClean="0"/>
              <a:t>29-07-2023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9171-285E-4C99-9400-38BA7EB71D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1486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6B377-C3E3-4608-8699-D69FBB5F3CC8}" type="datetimeFigureOut">
              <a:rPr lang="en-IN" smtClean="0"/>
              <a:t>29-07-2023</a:t>
            </a:fld>
            <a:endParaRPr lang="en-IN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9171-285E-4C99-9400-38BA7EB71D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3190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6B377-C3E3-4608-8699-D69FBB5F3CC8}" type="datetimeFigureOut">
              <a:rPr lang="en-IN" smtClean="0"/>
              <a:t>29-07-2023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9171-285E-4C99-9400-38BA7EB71D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4686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6B377-C3E3-4608-8699-D69FBB5F3CC8}" type="datetimeFigureOut">
              <a:rPr lang="en-IN" smtClean="0"/>
              <a:t>29-07-2023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9171-285E-4C99-9400-38BA7EB71D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8324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6B377-C3E3-4608-8699-D69FBB5F3CC8}" type="datetimeFigureOut">
              <a:rPr lang="en-IN" smtClean="0"/>
              <a:t>29-07-2023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9171-285E-4C99-9400-38BA7EB71D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88291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6B377-C3E3-4608-8699-D69FBB5F3CC8}" type="datetimeFigureOut">
              <a:rPr lang="en-IN" smtClean="0"/>
              <a:t>29-07-2023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9171-285E-4C99-9400-38BA7EB71DCB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8723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6B377-C3E3-4608-8699-D69FBB5F3CC8}" type="datetimeFigureOut">
              <a:rPr lang="en-IN" smtClean="0"/>
              <a:t>29-07-2023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9171-285E-4C99-9400-38BA7EB71D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41554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6B377-C3E3-4608-8699-D69FBB5F3CC8}" type="datetimeFigureOut">
              <a:rPr lang="en-IN" smtClean="0"/>
              <a:t>29-07-2023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9171-285E-4C99-9400-38BA7EB71D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3969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6B377-C3E3-4608-8699-D69FBB5F3CC8}" type="datetimeFigureOut">
              <a:rPr lang="en-IN" smtClean="0"/>
              <a:t>29-07-2023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9171-285E-4C99-9400-38BA7EB71D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40627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6B377-C3E3-4608-8699-D69FBB5F3CC8}" type="datetimeFigureOut">
              <a:rPr lang="en-IN" smtClean="0"/>
              <a:t>29-07-2023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9171-285E-4C99-9400-38BA7EB71D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2674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6B377-C3E3-4608-8699-D69FBB5F3CC8}" type="datetimeFigureOut">
              <a:rPr lang="en-IN" smtClean="0"/>
              <a:t>29-07-2023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99171-285E-4C99-9400-38BA7EB71D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2036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56B377-C3E3-4608-8699-D69FBB5F3CC8}" type="datetimeFigureOut">
              <a:rPr lang="en-IN" smtClean="0"/>
              <a:t>29-07-2023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99171-285E-4C99-9400-38BA7EB71DC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2711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E2AB-418A-895F-DD16-960E85AA18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6600" dirty="0"/>
              <a:t>What is the phrase ‘limited liability’ mean in the corporate context?</a:t>
            </a: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3735116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E2AB-418A-895F-DD16-960E85AA18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6600" dirty="0"/>
              <a:t>What is the ‘agency problem’ in corporate finance?</a:t>
            </a: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2287247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E2AB-418A-895F-DD16-960E85AA18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6600" dirty="0"/>
              <a:t>What is the type-I and type-II ‘agency problem’ in corporate finance?</a:t>
            </a: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2237330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E2AB-418A-895F-DD16-960E85AA18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6600" dirty="0"/>
              <a:t>I will try to control the agency problem through …,……,…</a:t>
            </a: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2569172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E2AB-418A-895F-DD16-960E85AA18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6600" dirty="0"/>
              <a:t>Primary market and secondary market ?</a:t>
            </a: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4246730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E2AB-418A-895F-DD16-960E85AA18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6600" dirty="0"/>
              <a:t>What is the function of the stock market or why do stock markets exist?</a:t>
            </a: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3675963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E2AB-418A-895F-DD16-960E85AA18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6600" dirty="0"/>
              <a:t>What are the three most important functions of the financial manager?</a:t>
            </a: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2335846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E2AB-418A-895F-DD16-960E85AA18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6600" dirty="0"/>
              <a:t>Is there any assumption when  the investment decision is taken?</a:t>
            </a: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2418350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E2AB-418A-895F-DD16-960E85AA18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6600" dirty="0"/>
              <a:t>What is arbitrage?</a:t>
            </a:r>
            <a:br>
              <a:rPr lang="en-US" sz="6600" dirty="0"/>
            </a:b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3434050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E2AB-418A-895F-DD16-960E85AA1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192" y="1447800"/>
            <a:ext cx="11527276" cy="4661170"/>
          </a:xfrm>
        </p:spPr>
        <p:txBody>
          <a:bodyPr/>
          <a:lstStyle/>
          <a:p>
            <a:pPr algn="ctr"/>
            <a:r>
              <a:rPr lang="en-US" sz="6600" dirty="0"/>
              <a:t>What is the goal of the firm: profitability or shareholder wealth </a:t>
            </a:r>
            <a:r>
              <a:rPr lang="en-US" sz="6600" dirty="0" err="1"/>
              <a:t>maximization?Why</a:t>
            </a:r>
            <a:r>
              <a:rPr lang="en-US" sz="6600" dirty="0"/>
              <a:t>?</a:t>
            </a:r>
            <a:br>
              <a:rPr lang="en-US" sz="6600" dirty="0"/>
            </a:b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158437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E2AB-418A-895F-DD16-960E85AA1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192" y="1447800"/>
            <a:ext cx="11527276" cy="4661170"/>
          </a:xfrm>
        </p:spPr>
        <p:txBody>
          <a:bodyPr/>
          <a:lstStyle/>
          <a:p>
            <a:pPr algn="ctr"/>
            <a:r>
              <a:rPr lang="en-US" sz="6600" dirty="0"/>
              <a:t>If real interest rate is 4% and inflation is 6%, what is the approximate nominal interest rate? </a:t>
            </a:r>
            <a:br>
              <a:rPr lang="en-US" sz="6600" dirty="0"/>
            </a:b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1202097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E2AB-418A-895F-DD16-960E85AA1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192" y="1447800"/>
            <a:ext cx="11527276" cy="4661170"/>
          </a:xfrm>
        </p:spPr>
        <p:txBody>
          <a:bodyPr/>
          <a:lstStyle/>
          <a:p>
            <a:pPr algn="ctr"/>
            <a:r>
              <a:rPr lang="en-US" sz="6600" dirty="0"/>
              <a:t>What is NPV? What is the NPV rule? </a:t>
            </a:r>
            <a:br>
              <a:rPr lang="en-US" sz="6600" dirty="0"/>
            </a:br>
            <a:br>
              <a:rPr lang="en-US" sz="6600" dirty="0"/>
            </a:b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1616005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E2AB-418A-895F-DD16-960E85AA1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192" y="1447800"/>
            <a:ext cx="11527276" cy="4661170"/>
          </a:xfrm>
        </p:spPr>
        <p:txBody>
          <a:bodyPr/>
          <a:lstStyle/>
          <a:p>
            <a:pPr algn="ctr"/>
            <a:r>
              <a:rPr lang="en-US" sz="6600" dirty="0"/>
              <a:t>What is NPV profile? </a:t>
            </a:r>
            <a:br>
              <a:rPr lang="en-US" sz="6600" dirty="0"/>
            </a:br>
            <a:r>
              <a:rPr lang="en-US" sz="6600" dirty="0"/>
              <a:t>What is its use? </a:t>
            </a:r>
            <a:br>
              <a:rPr lang="en-US" sz="6600" dirty="0"/>
            </a:br>
            <a:br>
              <a:rPr lang="en-US" sz="6600" dirty="0"/>
            </a:b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3491664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E2AB-418A-895F-DD16-960E85AA1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192" y="1447800"/>
            <a:ext cx="11527276" cy="4661170"/>
          </a:xfrm>
        </p:spPr>
        <p:txBody>
          <a:bodyPr/>
          <a:lstStyle/>
          <a:p>
            <a:pPr algn="ctr"/>
            <a:r>
              <a:rPr lang="en-US" sz="6600" dirty="0"/>
              <a:t>What is IRR? </a:t>
            </a:r>
            <a:br>
              <a:rPr lang="en-US" sz="6600" dirty="0"/>
            </a:br>
            <a:r>
              <a:rPr lang="en-US" sz="6600" dirty="0"/>
              <a:t>What is the IRR rule? </a:t>
            </a:r>
            <a:br>
              <a:rPr lang="en-US" sz="6600" dirty="0"/>
            </a:br>
            <a:br>
              <a:rPr lang="en-US" sz="6600" dirty="0"/>
            </a:b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4098974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E2AB-418A-895F-DD16-960E85AA1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192" y="1447800"/>
            <a:ext cx="11527276" cy="4661170"/>
          </a:xfrm>
        </p:spPr>
        <p:txBody>
          <a:bodyPr/>
          <a:lstStyle/>
          <a:p>
            <a:pPr algn="ctr"/>
            <a:r>
              <a:rPr lang="en-US" sz="6600" dirty="0"/>
              <a:t>What is the payback period rule? </a:t>
            </a:r>
            <a:br>
              <a:rPr lang="en-US" sz="6600" dirty="0"/>
            </a:br>
            <a:br>
              <a:rPr lang="en-US" sz="6600" dirty="0"/>
            </a:b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3830750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E2AB-418A-895F-DD16-960E85AA1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192" y="1447800"/>
            <a:ext cx="11527276" cy="4661170"/>
          </a:xfrm>
        </p:spPr>
        <p:txBody>
          <a:bodyPr/>
          <a:lstStyle/>
          <a:p>
            <a:pPr algn="ctr"/>
            <a:r>
              <a:rPr lang="en-US" sz="6600" dirty="0"/>
              <a:t>What are the drawbacks of the payback period? </a:t>
            </a:r>
            <a:br>
              <a:rPr lang="en-US" sz="6600" dirty="0"/>
            </a:br>
            <a:br>
              <a:rPr lang="en-US" sz="6600" dirty="0"/>
            </a:b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1605367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E2AB-418A-895F-DD16-960E85AA1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192" y="1447800"/>
            <a:ext cx="11527276" cy="4661170"/>
          </a:xfrm>
        </p:spPr>
        <p:txBody>
          <a:bodyPr/>
          <a:lstStyle/>
          <a:p>
            <a:pPr algn="ctr"/>
            <a:br>
              <a:rPr lang="en-US" sz="6600" dirty="0"/>
            </a:br>
            <a:br>
              <a:rPr lang="en-US" sz="6600" dirty="0"/>
            </a:br>
            <a:br>
              <a:rPr lang="en-US" sz="6600" dirty="0"/>
            </a:br>
            <a:r>
              <a:rPr lang="en-US" sz="6600" dirty="0"/>
              <a:t>What is the difference between an opportunity cost and sunk cost </a:t>
            </a:r>
            <a:r>
              <a:rPr lang="en-US" sz="6600" dirty="0" err="1"/>
              <a:t>w.r.t.</a:t>
            </a:r>
            <a:r>
              <a:rPr lang="en-US" sz="6600" dirty="0"/>
              <a:t> capital budgeting? </a:t>
            </a:r>
            <a:br>
              <a:rPr lang="en-US" sz="6600" dirty="0"/>
            </a:b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738686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E2AB-418A-895F-DD16-960E85AA1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192" y="1447800"/>
            <a:ext cx="11527276" cy="4661170"/>
          </a:xfrm>
        </p:spPr>
        <p:txBody>
          <a:bodyPr/>
          <a:lstStyle/>
          <a:p>
            <a:pPr algn="ctr"/>
            <a:br>
              <a:rPr lang="en-US" sz="6600" dirty="0"/>
            </a:br>
            <a:br>
              <a:rPr lang="en-US" sz="6600" dirty="0"/>
            </a:br>
            <a:endParaRPr lang="en-IN" sz="66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66E2721B-85F1-1F6A-99CB-E4E2925BF8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63" y="1177046"/>
            <a:ext cx="9435829" cy="182879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D569DBD-6962-2327-C9E7-4451886024BC}"/>
              </a:ext>
            </a:extLst>
          </p:cNvPr>
          <p:cNvSpPr txBox="1">
            <a:spLocks/>
          </p:cNvSpPr>
          <p:nvPr/>
        </p:nvSpPr>
        <p:spPr>
          <a:xfrm>
            <a:off x="395592" y="3852156"/>
            <a:ext cx="11527276" cy="24092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6600" dirty="0"/>
              <a:t>Why is depreciation added back? </a:t>
            </a: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965421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E2AB-418A-895F-DD16-960E85AA1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192" y="2840476"/>
            <a:ext cx="11527276" cy="3268493"/>
          </a:xfrm>
        </p:spPr>
        <p:txBody>
          <a:bodyPr/>
          <a:lstStyle/>
          <a:p>
            <a:pPr algn="ctr"/>
            <a:br>
              <a:rPr lang="en-US" sz="6600" dirty="0"/>
            </a:br>
            <a:br>
              <a:rPr lang="en-US" sz="6600" dirty="0"/>
            </a:br>
            <a:br>
              <a:rPr lang="en-US" sz="6600" dirty="0"/>
            </a:br>
            <a:r>
              <a:rPr lang="en-US" sz="6600" dirty="0"/>
              <a:t>Please determine the changes in working capital</a:t>
            </a:r>
            <a:br>
              <a:rPr lang="en-US" sz="6600" dirty="0"/>
            </a:br>
            <a:endParaRPr lang="en-IN" sz="6600" dirty="0"/>
          </a:p>
        </p:txBody>
      </p:sp>
      <p:pic>
        <p:nvPicPr>
          <p:cNvPr id="4" name="Picture 3" descr="A table with numbers on it&#10;&#10;Description automatically generated">
            <a:extLst>
              <a:ext uri="{FF2B5EF4-FFF2-40B4-BE49-F238E27FC236}">
                <a16:creationId xmlns:a16="http://schemas.microsoft.com/office/drawing/2014/main" id="{4AB2234F-3869-ACEE-CA2C-CFA30372D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593489"/>
            <a:ext cx="10534650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3478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E2AB-418A-895F-DD16-960E85AA1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192" y="1447800"/>
            <a:ext cx="11527276" cy="4661170"/>
          </a:xfrm>
        </p:spPr>
        <p:txBody>
          <a:bodyPr/>
          <a:lstStyle/>
          <a:p>
            <a:pPr algn="ctr"/>
            <a:br>
              <a:rPr lang="en-US" sz="6600" dirty="0"/>
            </a:br>
            <a:br>
              <a:rPr lang="en-US" sz="6600" dirty="0"/>
            </a:br>
            <a:br>
              <a:rPr lang="en-US" sz="6600" dirty="0"/>
            </a:br>
            <a:r>
              <a:rPr lang="en-US" sz="6600" dirty="0"/>
              <a:t>What is the difference between debt and equity?</a:t>
            </a:r>
            <a:br>
              <a:rPr lang="en-US" sz="6600" dirty="0"/>
            </a:br>
            <a:r>
              <a:rPr lang="en-US" sz="6600" dirty="0"/>
              <a:t> </a:t>
            </a:r>
            <a:br>
              <a:rPr lang="en-US" sz="6600" dirty="0"/>
            </a:b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36853733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E2AB-418A-895F-DD16-960E85AA1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192" y="1447800"/>
            <a:ext cx="11527276" cy="4661170"/>
          </a:xfrm>
        </p:spPr>
        <p:txBody>
          <a:bodyPr/>
          <a:lstStyle/>
          <a:p>
            <a:pPr algn="ctr"/>
            <a:br>
              <a:rPr lang="en-US" sz="6600" dirty="0"/>
            </a:br>
            <a:br>
              <a:rPr lang="en-US" sz="6600" dirty="0"/>
            </a:br>
            <a:br>
              <a:rPr lang="en-US" sz="6600" dirty="0"/>
            </a:br>
            <a:r>
              <a:rPr lang="en-US" sz="6600" dirty="0"/>
              <a:t>What is the difference between public debt and </a:t>
            </a:r>
            <a:r>
              <a:rPr lang="en-US" sz="6600"/>
              <a:t>private debt?</a:t>
            </a:r>
            <a:br>
              <a:rPr lang="en-US" sz="6600" dirty="0"/>
            </a:br>
            <a:r>
              <a:rPr lang="en-US" sz="6600" dirty="0"/>
              <a:t> </a:t>
            </a:r>
            <a:br>
              <a:rPr lang="en-US" sz="6600" dirty="0"/>
            </a:b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4056738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269</TotalTime>
  <Words>269</Words>
  <Application>Microsoft Office PowerPoint</Application>
  <PresentationFormat>Widescreen</PresentationFormat>
  <Paragraphs>22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Century Gothic</vt:lpstr>
      <vt:lpstr>Wingdings 3</vt:lpstr>
      <vt:lpstr>Ion</vt:lpstr>
      <vt:lpstr>What is the phrase ‘limited liability’ mean in the corporate context?</vt:lpstr>
      <vt:lpstr>What is the ‘agency problem’ in corporate finance?</vt:lpstr>
      <vt:lpstr>What is the type-I and type-II ‘agency problem’ in corporate finance?</vt:lpstr>
      <vt:lpstr>I will try to control the agency problem through …,……,…</vt:lpstr>
      <vt:lpstr>Primary market and secondary market ?</vt:lpstr>
      <vt:lpstr>What is the function of the stock market or why do stock markets exist?</vt:lpstr>
      <vt:lpstr>What are the three most important functions of the financial manager?</vt:lpstr>
      <vt:lpstr>Is there any assumption when  the investment decision is taken?</vt:lpstr>
      <vt:lpstr>What is arbitrage? </vt:lpstr>
      <vt:lpstr>What is the goal of the firm: profitability or shareholder wealth maximization?Why? </vt:lpstr>
      <vt:lpstr>If real interest rate is 4% and inflation is 6%, what is the approximate nominal interest rate?  </vt:lpstr>
      <vt:lpstr>What is NPV? What is the NPV rule?   </vt:lpstr>
      <vt:lpstr>What is NPV profile?  What is its use?   </vt:lpstr>
      <vt:lpstr>What is IRR?  What is the IRR rule?   </vt:lpstr>
      <vt:lpstr>What is the payback period rule?   </vt:lpstr>
      <vt:lpstr>What are the drawbacks of the payback period?   </vt:lpstr>
      <vt:lpstr>   What is the difference between an opportunity cost and sunk cost w.r.t. capital budgeting?  </vt:lpstr>
      <vt:lpstr>  </vt:lpstr>
      <vt:lpstr>   Please determine the changes in working capital </vt:lpstr>
      <vt:lpstr>   What is the difference between debt and equity?   </vt:lpstr>
      <vt:lpstr>   What is the difference between public debt and private debt?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phrase ‘limited liability’ mean in the corporate context?</dc:title>
  <dc:creator>Nabendu Paul</dc:creator>
  <cp:lastModifiedBy>Nabendu Paul</cp:lastModifiedBy>
  <cp:revision>10</cp:revision>
  <dcterms:created xsi:type="dcterms:W3CDTF">2023-07-29T03:06:14Z</dcterms:created>
  <dcterms:modified xsi:type="dcterms:W3CDTF">2023-07-29T16:31:45Z</dcterms:modified>
</cp:coreProperties>
</file>