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81" r:id="rId3"/>
    <p:sldId id="282" r:id="rId4"/>
    <p:sldId id="283" r:id="rId5"/>
    <p:sldId id="285" r:id="rId6"/>
    <p:sldId id="286" r:id="rId7"/>
    <p:sldId id="284" r:id="rId8"/>
    <p:sldId id="287" r:id="rId9"/>
    <p:sldId id="28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8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E2CE1D-A1D7-4556-B2A2-A8E60B8AFA51}" type="datetimeFigureOut">
              <a:rPr lang="en-IN" smtClean="0"/>
              <a:t>28-02-2025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ADE2CE1D-A1D7-4556-B2A2-A8E60B8AFA51}" type="datetimeFigureOut">
              <a:rPr lang="en-IN" smtClean="0"/>
              <a:t>28-02-2025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DE2CE1D-A1D7-4556-B2A2-A8E60B8AFA51}" type="datetimeFigureOut">
              <a:rPr lang="en-IN" smtClean="0"/>
              <a:t>28-02-2025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ADE2CE1D-A1D7-4556-B2A2-A8E60B8AFA51}" type="datetimeFigureOut">
              <a:rPr lang="en-IN" smtClean="0"/>
              <a:t>28-02-2025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2CE1D-A1D7-4556-B2A2-A8E60B8AFA51}" type="datetimeFigureOut">
              <a:rPr lang="en-IN" smtClean="0"/>
              <a:t>28-02-2025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E2CE1D-A1D7-4556-B2A2-A8E60B8AFA51}" type="datetimeFigureOut">
              <a:rPr lang="en-IN" smtClean="0"/>
              <a:t>28-02-2025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E2CE1D-A1D7-4556-B2A2-A8E60B8AFA51}" type="datetimeFigureOut">
              <a:rPr lang="en-IN" smtClean="0"/>
              <a:t>28-02-2025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CE1D-A1D7-4556-B2A2-A8E60B8AFA51}" type="datetimeFigureOut">
              <a:rPr lang="en-IN" smtClean="0"/>
              <a:t>28-02-2025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46973-5E3D-4E18-83B9-7E3B7CBD6CA4}"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2271" y="737419"/>
            <a:ext cx="9144000" cy="3745937"/>
          </a:xfrm>
        </p:spPr>
        <p:txBody>
          <a:bodyPr>
            <a:normAutofit/>
          </a:bodyPr>
          <a:lstStyle/>
          <a:p>
            <a:r>
              <a:rPr lang="en-IN" dirty="0"/>
              <a:t>Understanding and </a:t>
            </a:r>
            <a:r>
              <a:rPr lang="en-IN" dirty="0" err="1"/>
              <a:t>analyzing</a:t>
            </a:r>
            <a:r>
              <a:rPr lang="en-IN" dirty="0"/>
              <a:t> financial statements of business</a:t>
            </a:r>
          </a:p>
        </p:txBody>
      </p:sp>
      <p:sp>
        <p:nvSpPr>
          <p:cNvPr id="3" name="Subtitle 2"/>
          <p:cNvSpPr>
            <a:spLocks noGrp="1"/>
          </p:cNvSpPr>
          <p:nvPr>
            <p:ph type="subTitle" idx="1"/>
          </p:nvPr>
        </p:nvSpPr>
        <p:spPr>
          <a:xfrm>
            <a:off x="2556387" y="4907756"/>
            <a:ext cx="9144000" cy="1655762"/>
          </a:xfrm>
        </p:spPr>
        <p:txBody>
          <a:bodyPr/>
          <a:lstStyle/>
          <a:p>
            <a:pPr marL="342900" indent="-342900" algn="r">
              <a:buFontTx/>
              <a:buChar char="-"/>
            </a:pPr>
            <a:endParaRPr lang="en-IN" dirty="0"/>
          </a:p>
          <a:p>
            <a:pPr marL="342900" indent="-342900" algn="r">
              <a:buFontTx/>
              <a:buChar char="-"/>
            </a:pPr>
            <a:r>
              <a:rPr lang="en-IN" dirty="0"/>
              <a:t>Deepika Gupta</a:t>
            </a:r>
          </a:p>
          <a:p>
            <a:pPr marL="342900" indent="-342900" algn="r">
              <a:buFontTx/>
              <a:buChar char="-"/>
            </a:pPr>
            <a:r>
              <a:rPr lang="en-IN" dirty="0"/>
              <a:t>IIM Visakhapatnam</a:t>
            </a:r>
          </a:p>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3BA5F-BABA-55AD-5660-93E7A2A67895}"/>
              </a:ext>
            </a:extLst>
          </p:cNvPr>
          <p:cNvSpPr>
            <a:spLocks noGrp="1"/>
          </p:cNvSpPr>
          <p:nvPr>
            <p:ph type="title"/>
          </p:nvPr>
        </p:nvSpPr>
        <p:spPr/>
        <p:txBody>
          <a:bodyPr/>
          <a:lstStyle/>
          <a:p>
            <a:r>
              <a:rPr lang="en-IN" dirty="0"/>
              <a:t>Financial statements of company</a:t>
            </a:r>
          </a:p>
        </p:txBody>
      </p:sp>
      <p:sp>
        <p:nvSpPr>
          <p:cNvPr id="3" name="Content Placeholder 2">
            <a:extLst>
              <a:ext uri="{FF2B5EF4-FFF2-40B4-BE49-F238E27FC236}">
                <a16:creationId xmlns:a16="http://schemas.microsoft.com/office/drawing/2014/main" id="{C6978DAF-4A97-C360-77F5-CF212A1CAE8D}"/>
              </a:ext>
            </a:extLst>
          </p:cNvPr>
          <p:cNvSpPr>
            <a:spLocks noGrp="1"/>
          </p:cNvSpPr>
          <p:nvPr>
            <p:ph idx="1"/>
          </p:nvPr>
        </p:nvSpPr>
        <p:spPr/>
        <p:txBody>
          <a:bodyPr>
            <a:normAutofit/>
          </a:bodyPr>
          <a:lstStyle/>
          <a:p>
            <a:r>
              <a:rPr lang="en-IN" dirty="0"/>
              <a:t>Balance sheet – Schedule III of Companies Act 2013</a:t>
            </a:r>
          </a:p>
          <a:p>
            <a:r>
              <a:rPr lang="en-IN" dirty="0"/>
              <a:t>Profit and loss account – as per Companies Act 2013</a:t>
            </a:r>
          </a:p>
          <a:p>
            <a:r>
              <a:rPr lang="en-IN" dirty="0"/>
              <a:t>Statement of retained earnings</a:t>
            </a:r>
          </a:p>
          <a:p>
            <a:r>
              <a:rPr lang="en-IN" dirty="0"/>
              <a:t>Statement of cash and fund flows</a:t>
            </a:r>
          </a:p>
          <a:p>
            <a:endParaRPr lang="en-IN" dirty="0"/>
          </a:p>
          <a:p>
            <a:pPr lvl="1"/>
            <a:endParaRPr lang="en-IN" dirty="0"/>
          </a:p>
        </p:txBody>
      </p:sp>
    </p:spTree>
    <p:extLst>
      <p:ext uri="{BB962C8B-B14F-4D97-AF65-F5344CB8AC3E}">
        <p14:creationId xmlns:p14="http://schemas.microsoft.com/office/powerpoint/2010/main" val="93098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FCDEC-88E8-35AF-6F1E-2A52F0B606D4}"/>
              </a:ext>
            </a:extLst>
          </p:cNvPr>
          <p:cNvSpPr>
            <a:spLocks noGrp="1"/>
          </p:cNvSpPr>
          <p:nvPr>
            <p:ph type="title"/>
          </p:nvPr>
        </p:nvSpPr>
        <p:spPr/>
        <p:txBody>
          <a:bodyPr/>
          <a:lstStyle/>
          <a:p>
            <a:r>
              <a:rPr lang="en-IN" dirty="0"/>
              <a:t>What is analysis of financial statements?</a:t>
            </a:r>
          </a:p>
        </p:txBody>
      </p:sp>
      <p:sp>
        <p:nvSpPr>
          <p:cNvPr id="3" name="Content Placeholder 2">
            <a:extLst>
              <a:ext uri="{FF2B5EF4-FFF2-40B4-BE49-F238E27FC236}">
                <a16:creationId xmlns:a16="http://schemas.microsoft.com/office/drawing/2014/main" id="{A20E4DCE-FFAA-105B-3958-58FC19F39D8C}"/>
              </a:ext>
            </a:extLst>
          </p:cNvPr>
          <p:cNvSpPr>
            <a:spLocks noGrp="1"/>
          </p:cNvSpPr>
          <p:nvPr>
            <p:ph idx="1"/>
          </p:nvPr>
        </p:nvSpPr>
        <p:spPr>
          <a:xfrm>
            <a:off x="838200" y="1596821"/>
            <a:ext cx="10515600" cy="4896054"/>
          </a:xfrm>
        </p:spPr>
        <p:txBody>
          <a:bodyPr>
            <a:normAutofit/>
          </a:bodyPr>
          <a:lstStyle/>
          <a:p>
            <a:pPr algn="l"/>
            <a:r>
              <a:rPr lang="en-US" sz="2400" b="0" i="0" u="none" strike="noStrike" baseline="0" dirty="0"/>
              <a:t>The process of critical evaluation of the financial information contained in the financial statements in order to understand and make decisions regarding the operations of the firm.</a:t>
            </a:r>
          </a:p>
          <a:p>
            <a:pPr algn="l"/>
            <a:r>
              <a:rPr lang="en-US" sz="2400" b="0" i="0" u="none" strike="noStrike" baseline="0" dirty="0"/>
              <a:t>It is basically a study of relationship among various financial facts and figures as given in a set of financial statements, and the interpretation thereof to gain an insight into the profitability and operational efficiency of the firm to assess its financial health and future prospects.</a:t>
            </a:r>
          </a:p>
          <a:p>
            <a:pPr algn="l"/>
            <a:r>
              <a:rPr lang="en-US" sz="2400" b="0" i="0" u="none" strike="noStrike" baseline="0" dirty="0"/>
              <a:t>The term ‘financial analysis’ includes both ‘analysis and interpretation’. </a:t>
            </a:r>
          </a:p>
          <a:p>
            <a:pPr algn="l"/>
            <a:r>
              <a:rPr lang="en-US" sz="2400" b="0" i="0" u="none" strike="noStrike" baseline="0" dirty="0"/>
              <a:t>Analysis means simplification of financial data by methodical classification given in the financial statements.</a:t>
            </a:r>
          </a:p>
          <a:p>
            <a:pPr algn="l"/>
            <a:r>
              <a:rPr lang="en-US" sz="2400" b="0" i="0" u="none" strike="noStrike" baseline="0" dirty="0"/>
              <a:t>Interpretation means explaining the meaning and significance of the data. </a:t>
            </a:r>
          </a:p>
          <a:p>
            <a:pPr algn="l"/>
            <a:r>
              <a:rPr lang="en-US" sz="2400" b="0" i="0" u="none" strike="noStrike" baseline="0" dirty="0"/>
              <a:t>These two are </a:t>
            </a:r>
            <a:r>
              <a:rPr lang="en-IN" sz="2400" b="0" i="0" u="none" strike="noStrike" baseline="0" dirty="0"/>
              <a:t>complimentary to each other.</a:t>
            </a:r>
            <a:endParaRPr lang="en-IN" sz="2400" dirty="0"/>
          </a:p>
        </p:txBody>
      </p:sp>
    </p:spTree>
    <p:extLst>
      <p:ext uri="{BB962C8B-B14F-4D97-AF65-F5344CB8AC3E}">
        <p14:creationId xmlns:p14="http://schemas.microsoft.com/office/powerpoint/2010/main" val="2914729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01F0D-0C37-1276-D135-DB665CAC86A6}"/>
              </a:ext>
            </a:extLst>
          </p:cNvPr>
          <p:cNvSpPr>
            <a:spLocks noGrp="1"/>
          </p:cNvSpPr>
          <p:nvPr>
            <p:ph type="title"/>
          </p:nvPr>
        </p:nvSpPr>
        <p:spPr/>
        <p:txBody>
          <a:bodyPr/>
          <a:lstStyle/>
          <a:p>
            <a:r>
              <a:rPr lang="en-IN" dirty="0"/>
              <a:t>Tools of analysis of financial statements</a:t>
            </a:r>
          </a:p>
        </p:txBody>
      </p:sp>
      <p:sp>
        <p:nvSpPr>
          <p:cNvPr id="3" name="Content Placeholder 2">
            <a:extLst>
              <a:ext uri="{FF2B5EF4-FFF2-40B4-BE49-F238E27FC236}">
                <a16:creationId xmlns:a16="http://schemas.microsoft.com/office/drawing/2014/main" id="{EFC102C6-D12E-D958-5998-3C6631A5A81A}"/>
              </a:ext>
            </a:extLst>
          </p:cNvPr>
          <p:cNvSpPr>
            <a:spLocks noGrp="1"/>
          </p:cNvSpPr>
          <p:nvPr>
            <p:ph idx="1"/>
          </p:nvPr>
        </p:nvSpPr>
        <p:spPr>
          <a:xfrm>
            <a:off x="838200" y="1545406"/>
            <a:ext cx="10515600" cy="4351338"/>
          </a:xfrm>
        </p:spPr>
        <p:txBody>
          <a:bodyPr>
            <a:normAutofit lnSpcReduction="10000"/>
          </a:bodyPr>
          <a:lstStyle/>
          <a:p>
            <a:r>
              <a:rPr lang="en-IN" dirty="0"/>
              <a:t>Comparative statements – also known as horizontal analysis</a:t>
            </a:r>
          </a:p>
          <a:p>
            <a:endParaRPr lang="en-IN" dirty="0"/>
          </a:p>
          <a:p>
            <a:r>
              <a:rPr lang="en-IN" dirty="0"/>
              <a:t>Common size statements – also known as vertical analysis</a:t>
            </a:r>
          </a:p>
          <a:p>
            <a:endParaRPr lang="en-IN" dirty="0"/>
          </a:p>
          <a:p>
            <a:r>
              <a:rPr lang="en-IN" dirty="0"/>
              <a:t>Trend analysis – helps to detect signs of managerial effectiveness</a:t>
            </a:r>
          </a:p>
          <a:p>
            <a:endParaRPr lang="en-IN" dirty="0"/>
          </a:p>
          <a:p>
            <a:r>
              <a:rPr lang="en-IN" dirty="0"/>
              <a:t>Ratio analysis – tracks solvency, profitability and efficiency of firm</a:t>
            </a:r>
          </a:p>
          <a:p>
            <a:endParaRPr lang="en-IN" dirty="0"/>
          </a:p>
          <a:p>
            <a:r>
              <a:rPr lang="en-IN" dirty="0"/>
              <a:t>Cash flow analysis – causes of cash position changes in business</a:t>
            </a:r>
          </a:p>
        </p:txBody>
      </p:sp>
    </p:spTree>
    <p:extLst>
      <p:ext uri="{BB962C8B-B14F-4D97-AF65-F5344CB8AC3E}">
        <p14:creationId xmlns:p14="http://schemas.microsoft.com/office/powerpoint/2010/main" val="3749432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4A534-CE52-2B56-8D7A-DCB9C18CEBE6}"/>
              </a:ext>
            </a:extLst>
          </p:cNvPr>
          <p:cNvSpPr>
            <a:spLocks noGrp="1"/>
          </p:cNvSpPr>
          <p:nvPr>
            <p:ph type="title"/>
          </p:nvPr>
        </p:nvSpPr>
        <p:spPr/>
        <p:txBody>
          <a:bodyPr/>
          <a:lstStyle/>
          <a:p>
            <a:r>
              <a:rPr lang="en-IN" dirty="0"/>
              <a:t>Comparative statements</a:t>
            </a:r>
          </a:p>
        </p:txBody>
      </p:sp>
      <p:sp>
        <p:nvSpPr>
          <p:cNvPr id="3" name="Content Placeholder 2">
            <a:extLst>
              <a:ext uri="{FF2B5EF4-FFF2-40B4-BE49-F238E27FC236}">
                <a16:creationId xmlns:a16="http://schemas.microsoft.com/office/drawing/2014/main" id="{0351692A-F403-3331-17DB-DC633F153095}"/>
              </a:ext>
            </a:extLst>
          </p:cNvPr>
          <p:cNvSpPr>
            <a:spLocks noGrp="1"/>
          </p:cNvSpPr>
          <p:nvPr>
            <p:ph idx="1"/>
          </p:nvPr>
        </p:nvSpPr>
        <p:spPr>
          <a:xfrm>
            <a:off x="838200" y="1560154"/>
            <a:ext cx="10515600" cy="4351338"/>
          </a:xfrm>
        </p:spPr>
        <p:txBody>
          <a:bodyPr>
            <a:normAutofit/>
          </a:bodyPr>
          <a:lstStyle/>
          <a:p>
            <a:pPr algn="l"/>
            <a:r>
              <a:rPr lang="en-US" sz="2000" b="0" i="1" u="none" strike="noStrike" baseline="0" dirty="0"/>
              <a:t>Step 1 : </a:t>
            </a:r>
            <a:r>
              <a:rPr lang="en-US" sz="2000" b="0" i="0" u="none" strike="noStrike" baseline="0" dirty="0"/>
              <a:t>List out absolute figures in rupees relating to two points of time (as shown in columns 2 and 3 in Table below).</a:t>
            </a:r>
          </a:p>
          <a:p>
            <a:pPr algn="l"/>
            <a:r>
              <a:rPr lang="en-US" sz="2000" b="0" i="1" u="none" strike="noStrike" baseline="0" dirty="0"/>
              <a:t>Step 2 : </a:t>
            </a:r>
            <a:r>
              <a:rPr lang="en-US" sz="2000" b="0" i="0" u="none" strike="noStrike" baseline="0" dirty="0"/>
              <a:t>Find out change in absolute figures by subtracting the first year (Col.2) from the second year (Col.3) and indicate the change as increase (+) or decrease (–) and put it in column 4.</a:t>
            </a:r>
          </a:p>
          <a:p>
            <a:pPr algn="l"/>
            <a:r>
              <a:rPr lang="en-US" sz="2000" b="0" i="1" u="none" strike="noStrike" baseline="0" dirty="0"/>
              <a:t>Step 3 : </a:t>
            </a:r>
            <a:r>
              <a:rPr lang="en-US" sz="2000" b="0" i="0" u="none" strike="noStrike" baseline="0" dirty="0"/>
              <a:t>Preferably, also calculate the percentage change as follows and put it </a:t>
            </a:r>
            <a:r>
              <a:rPr lang="en-IN" sz="2000" b="0" i="0" u="none" strike="noStrike" baseline="0" dirty="0"/>
              <a:t>in column 5.</a:t>
            </a:r>
            <a:endParaRPr lang="en-IN" sz="2000" dirty="0"/>
          </a:p>
        </p:txBody>
      </p:sp>
      <p:pic>
        <p:nvPicPr>
          <p:cNvPr id="9" name="Picture 8">
            <a:extLst>
              <a:ext uri="{FF2B5EF4-FFF2-40B4-BE49-F238E27FC236}">
                <a16:creationId xmlns:a16="http://schemas.microsoft.com/office/drawing/2014/main" id="{497A69E4-B6C4-7BA3-7A63-BBAA3E7D6843}"/>
              </a:ext>
            </a:extLst>
          </p:cNvPr>
          <p:cNvPicPr>
            <a:picLocks noChangeAspect="1"/>
          </p:cNvPicPr>
          <p:nvPr/>
        </p:nvPicPr>
        <p:blipFill>
          <a:blip r:embed="rId2"/>
          <a:stretch>
            <a:fillRect/>
          </a:stretch>
        </p:blipFill>
        <p:spPr>
          <a:xfrm>
            <a:off x="748826" y="3429000"/>
            <a:ext cx="10694347" cy="2785820"/>
          </a:xfrm>
          <a:prstGeom prst="rect">
            <a:avLst/>
          </a:prstGeom>
        </p:spPr>
      </p:pic>
    </p:spTree>
    <p:extLst>
      <p:ext uri="{BB962C8B-B14F-4D97-AF65-F5344CB8AC3E}">
        <p14:creationId xmlns:p14="http://schemas.microsoft.com/office/powerpoint/2010/main" val="1424874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E209-3917-F612-DC99-000C15AEED89}"/>
              </a:ext>
            </a:extLst>
          </p:cNvPr>
          <p:cNvSpPr>
            <a:spLocks noGrp="1"/>
          </p:cNvSpPr>
          <p:nvPr>
            <p:ph type="title"/>
          </p:nvPr>
        </p:nvSpPr>
        <p:spPr/>
        <p:txBody>
          <a:bodyPr/>
          <a:lstStyle/>
          <a:p>
            <a:r>
              <a:rPr lang="en-IN" dirty="0"/>
              <a:t>Common size statements</a:t>
            </a:r>
          </a:p>
        </p:txBody>
      </p:sp>
      <p:sp>
        <p:nvSpPr>
          <p:cNvPr id="3" name="Content Placeholder 2">
            <a:extLst>
              <a:ext uri="{FF2B5EF4-FFF2-40B4-BE49-F238E27FC236}">
                <a16:creationId xmlns:a16="http://schemas.microsoft.com/office/drawing/2014/main" id="{336B0606-1F11-F7A7-72AD-0DF8B71CB1B1}"/>
              </a:ext>
            </a:extLst>
          </p:cNvPr>
          <p:cNvSpPr>
            <a:spLocks noGrp="1"/>
          </p:cNvSpPr>
          <p:nvPr>
            <p:ph idx="1"/>
          </p:nvPr>
        </p:nvSpPr>
        <p:spPr>
          <a:xfrm>
            <a:off x="838200" y="1611570"/>
            <a:ext cx="10515600" cy="4351338"/>
          </a:xfrm>
        </p:spPr>
        <p:txBody>
          <a:bodyPr>
            <a:normAutofit/>
          </a:bodyPr>
          <a:lstStyle/>
          <a:p>
            <a:pPr algn="l"/>
            <a:r>
              <a:rPr lang="en-US" sz="2000" b="0" i="0" u="none" strike="noStrike" baseline="0" dirty="0"/>
              <a:t>List out absolute figures in rupees at two points of time, say year 1, and year 2 (Column 2 &amp; 4 of Table below).</a:t>
            </a:r>
          </a:p>
          <a:p>
            <a:pPr algn="l"/>
            <a:r>
              <a:rPr lang="en-US" sz="2000" b="0" i="0" u="none" strike="noStrike" baseline="0" dirty="0"/>
              <a:t>Choose a common base (as 100). For example, revenue from operations may be taken as base (100) in case of statement of profit and loss and total assets or total liabilities (100) in case of balance sheet.</a:t>
            </a:r>
          </a:p>
          <a:p>
            <a:pPr algn="l"/>
            <a:r>
              <a:rPr lang="en-US" sz="2000" b="0" i="0" u="none" strike="noStrike" baseline="0" dirty="0"/>
              <a:t>For all items of Col. 2 and 3 work out the percentage of that total.</a:t>
            </a:r>
          </a:p>
          <a:p>
            <a:pPr algn="l"/>
            <a:r>
              <a:rPr lang="en-US" sz="2000" b="0" i="0" u="none" strike="noStrike" baseline="0" dirty="0"/>
              <a:t>Column 4 and 5 shows these percentages in Table below</a:t>
            </a:r>
            <a:endParaRPr lang="en-IN" sz="2000" dirty="0"/>
          </a:p>
        </p:txBody>
      </p:sp>
      <p:pic>
        <p:nvPicPr>
          <p:cNvPr id="5" name="Picture 4">
            <a:extLst>
              <a:ext uri="{FF2B5EF4-FFF2-40B4-BE49-F238E27FC236}">
                <a16:creationId xmlns:a16="http://schemas.microsoft.com/office/drawing/2014/main" id="{93EA5504-A39F-CC0F-8851-3C820FDBB074}"/>
              </a:ext>
            </a:extLst>
          </p:cNvPr>
          <p:cNvPicPr>
            <a:picLocks noChangeAspect="1"/>
          </p:cNvPicPr>
          <p:nvPr/>
        </p:nvPicPr>
        <p:blipFill>
          <a:blip r:embed="rId2"/>
          <a:stretch>
            <a:fillRect/>
          </a:stretch>
        </p:blipFill>
        <p:spPr>
          <a:xfrm>
            <a:off x="636406" y="4249615"/>
            <a:ext cx="10919187" cy="1993629"/>
          </a:xfrm>
          <a:prstGeom prst="rect">
            <a:avLst/>
          </a:prstGeom>
        </p:spPr>
      </p:pic>
    </p:spTree>
    <p:extLst>
      <p:ext uri="{BB962C8B-B14F-4D97-AF65-F5344CB8AC3E}">
        <p14:creationId xmlns:p14="http://schemas.microsoft.com/office/powerpoint/2010/main" val="3580830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B2DC9-B9FF-B77A-9ED4-E608AE38EBAD}"/>
              </a:ext>
            </a:extLst>
          </p:cNvPr>
          <p:cNvSpPr>
            <a:spLocks noGrp="1"/>
          </p:cNvSpPr>
          <p:nvPr>
            <p:ph type="title"/>
          </p:nvPr>
        </p:nvSpPr>
        <p:spPr/>
        <p:txBody>
          <a:bodyPr/>
          <a:lstStyle/>
          <a:p>
            <a:r>
              <a:rPr lang="en-IN" dirty="0"/>
              <a:t>Trend analysis</a:t>
            </a:r>
          </a:p>
        </p:txBody>
      </p:sp>
      <p:sp>
        <p:nvSpPr>
          <p:cNvPr id="3" name="Content Placeholder 2">
            <a:extLst>
              <a:ext uri="{FF2B5EF4-FFF2-40B4-BE49-F238E27FC236}">
                <a16:creationId xmlns:a16="http://schemas.microsoft.com/office/drawing/2014/main" id="{1D82664C-6CE8-EB76-FEB6-4DFE4C36FD2B}"/>
              </a:ext>
            </a:extLst>
          </p:cNvPr>
          <p:cNvSpPr>
            <a:spLocks noGrp="1"/>
          </p:cNvSpPr>
          <p:nvPr>
            <p:ph idx="1"/>
          </p:nvPr>
        </p:nvSpPr>
        <p:spPr>
          <a:xfrm>
            <a:off x="838200" y="1471663"/>
            <a:ext cx="10515600" cy="5021211"/>
          </a:xfrm>
        </p:spPr>
        <p:txBody>
          <a:bodyPr>
            <a:normAutofit fontScale="92500" lnSpcReduction="10000"/>
          </a:bodyPr>
          <a:lstStyle/>
          <a:p>
            <a:r>
              <a:rPr lang="en-US" dirty="0"/>
              <a:t>It is the analysis which entails comparison with the company’s own past performance. </a:t>
            </a:r>
          </a:p>
          <a:p>
            <a:r>
              <a:rPr lang="en-US" dirty="0"/>
              <a:t>Evaluates an organization’s financial information over a period of time. </a:t>
            </a:r>
          </a:p>
          <a:p>
            <a:r>
              <a:rPr lang="en-US" dirty="0"/>
              <a:t>Periods may be measured in months, quarters, or years, depending on the circumstances. </a:t>
            </a:r>
          </a:p>
          <a:p>
            <a:r>
              <a:rPr lang="en-US" dirty="0"/>
              <a:t>The goal is to calculate and analyze the amount change and percent change from one period to the next over long time</a:t>
            </a:r>
          </a:p>
          <a:p>
            <a:r>
              <a:rPr lang="en-US" dirty="0"/>
              <a:t>Percent change = (Current year amount – Base year amount) ÷ Base year amount </a:t>
            </a:r>
          </a:p>
          <a:p>
            <a:r>
              <a:rPr lang="en-US" dirty="0"/>
              <a:t>The problem in conducting this analysis is that all the numbers keep changing and there is no fixed base. </a:t>
            </a:r>
          </a:p>
          <a:p>
            <a:r>
              <a:rPr lang="en-US" dirty="0"/>
              <a:t>It helps a company to figure out for example whether its advertising costs have gone up compared to last years and if so why?</a:t>
            </a:r>
            <a:endParaRPr lang="en-IN" dirty="0"/>
          </a:p>
        </p:txBody>
      </p:sp>
    </p:spTree>
    <p:extLst>
      <p:ext uri="{BB962C8B-B14F-4D97-AF65-F5344CB8AC3E}">
        <p14:creationId xmlns:p14="http://schemas.microsoft.com/office/powerpoint/2010/main" val="111934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DF955-C2D5-626B-6014-5A2C59195EBE}"/>
              </a:ext>
            </a:extLst>
          </p:cNvPr>
          <p:cNvSpPr>
            <a:spLocks noGrp="1"/>
          </p:cNvSpPr>
          <p:nvPr>
            <p:ph type="title"/>
          </p:nvPr>
        </p:nvSpPr>
        <p:spPr/>
        <p:txBody>
          <a:bodyPr/>
          <a:lstStyle/>
          <a:p>
            <a:r>
              <a:rPr lang="en-IN" dirty="0"/>
              <a:t>Ratio analysis</a:t>
            </a:r>
          </a:p>
        </p:txBody>
      </p:sp>
      <p:sp>
        <p:nvSpPr>
          <p:cNvPr id="3" name="Content Placeholder 2">
            <a:extLst>
              <a:ext uri="{FF2B5EF4-FFF2-40B4-BE49-F238E27FC236}">
                <a16:creationId xmlns:a16="http://schemas.microsoft.com/office/drawing/2014/main" id="{A3604F91-5E21-AC69-A4DC-4BB5239580FE}"/>
              </a:ext>
            </a:extLst>
          </p:cNvPr>
          <p:cNvSpPr>
            <a:spLocks noGrp="1"/>
          </p:cNvSpPr>
          <p:nvPr>
            <p:ph idx="1"/>
          </p:nvPr>
        </p:nvSpPr>
        <p:spPr>
          <a:xfrm>
            <a:off x="838200" y="1486412"/>
            <a:ext cx="10515600" cy="4351338"/>
          </a:xfrm>
        </p:spPr>
        <p:txBody>
          <a:bodyPr/>
          <a:lstStyle/>
          <a:p>
            <a:r>
              <a:rPr lang="en-IN" dirty="0"/>
              <a:t>Traditional classification – ratios based on balance sheet, profit &amp; loss or combined</a:t>
            </a:r>
          </a:p>
          <a:p>
            <a:r>
              <a:rPr lang="en-IN" dirty="0"/>
              <a:t>Functional classification – liquidity ratios, solvency ratios, activity (turnover) ratios, profitability ratios</a:t>
            </a:r>
          </a:p>
          <a:p>
            <a:endParaRPr lang="en-IN" dirty="0"/>
          </a:p>
        </p:txBody>
      </p:sp>
    </p:spTree>
    <p:extLst>
      <p:ext uri="{BB962C8B-B14F-4D97-AF65-F5344CB8AC3E}">
        <p14:creationId xmlns:p14="http://schemas.microsoft.com/office/powerpoint/2010/main" val="2998055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72D84-9A2F-4DF8-2A33-7E8EC37205B0}"/>
              </a:ext>
            </a:extLst>
          </p:cNvPr>
          <p:cNvSpPr>
            <a:spLocks noGrp="1"/>
          </p:cNvSpPr>
          <p:nvPr>
            <p:ph type="title"/>
          </p:nvPr>
        </p:nvSpPr>
        <p:spPr/>
        <p:txBody>
          <a:bodyPr/>
          <a:lstStyle/>
          <a:p>
            <a:r>
              <a:rPr lang="en-IN" dirty="0"/>
              <a:t>Cash flow analysis</a:t>
            </a:r>
          </a:p>
        </p:txBody>
      </p:sp>
      <p:sp>
        <p:nvSpPr>
          <p:cNvPr id="3" name="Content Placeholder 2">
            <a:extLst>
              <a:ext uri="{FF2B5EF4-FFF2-40B4-BE49-F238E27FC236}">
                <a16:creationId xmlns:a16="http://schemas.microsoft.com/office/drawing/2014/main" id="{CB0C9390-438D-E530-F2BB-E1A659C35B56}"/>
              </a:ext>
            </a:extLst>
          </p:cNvPr>
          <p:cNvSpPr>
            <a:spLocks noGrp="1"/>
          </p:cNvSpPr>
          <p:nvPr>
            <p:ph idx="1"/>
          </p:nvPr>
        </p:nvSpPr>
        <p:spPr>
          <a:xfrm>
            <a:off x="838200" y="1626318"/>
            <a:ext cx="10515600" cy="4667250"/>
          </a:xfrm>
        </p:spPr>
        <p:txBody>
          <a:bodyPr>
            <a:normAutofit fontScale="92500" lnSpcReduction="10000"/>
          </a:bodyPr>
          <a:lstStyle/>
          <a:p>
            <a:pPr algn="l"/>
            <a:r>
              <a:rPr lang="en-IN" dirty="0"/>
              <a:t>Direct method - </a:t>
            </a:r>
            <a:r>
              <a:rPr lang="en-US" dirty="0"/>
              <a:t>major classes of gross cash receipts and gross </a:t>
            </a:r>
            <a:r>
              <a:rPr lang="en-IN" dirty="0"/>
              <a:t>cash payments are disclosed</a:t>
            </a:r>
          </a:p>
          <a:p>
            <a:pPr algn="l"/>
            <a:r>
              <a:rPr lang="en-IN" dirty="0"/>
              <a:t>Indirect method - </a:t>
            </a:r>
            <a:r>
              <a:rPr lang="en-US" dirty="0"/>
              <a:t>net profit or loss is duly adjusted for the effects of (1) transactions of a non-cash nature, (2) any deferrals or accruals of past/future operating cash receipts, and (3) items of income or expenses associated with investing or financing cash flows</a:t>
            </a:r>
          </a:p>
          <a:p>
            <a:pPr algn="l"/>
            <a:endParaRPr lang="en-US" dirty="0"/>
          </a:p>
          <a:p>
            <a:pPr algn="l"/>
            <a:r>
              <a:rPr lang="en-IN" dirty="0"/>
              <a:t>The direct method provides </a:t>
            </a:r>
            <a:r>
              <a:rPr lang="en-US" dirty="0"/>
              <a:t>information which is useful in estimating future cash flows. But such information is not available under the indirect method. </a:t>
            </a:r>
          </a:p>
          <a:p>
            <a:pPr algn="l"/>
            <a:r>
              <a:rPr lang="en-US" dirty="0"/>
              <a:t>However, in practice, indirect method is mostly used by the companies for arriving at the net cash </a:t>
            </a:r>
            <a:r>
              <a:rPr lang="en-IN" dirty="0"/>
              <a:t>flow from operating activities.</a:t>
            </a:r>
          </a:p>
        </p:txBody>
      </p:sp>
    </p:spTree>
    <p:extLst>
      <p:ext uri="{BB962C8B-B14F-4D97-AF65-F5344CB8AC3E}">
        <p14:creationId xmlns:p14="http://schemas.microsoft.com/office/powerpoint/2010/main" val="4240888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706</Words>
  <Application>Microsoft Office PowerPoint</Application>
  <PresentationFormat>Widescreen</PresentationFormat>
  <Paragraphs>52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Understanding and analyzing financial statements of business</vt:lpstr>
      <vt:lpstr>Financial statements of company</vt:lpstr>
      <vt:lpstr>What is analysis of financial statements?</vt:lpstr>
      <vt:lpstr>Tools of analysis of financial statements</vt:lpstr>
      <vt:lpstr>Comparative statements</vt:lpstr>
      <vt:lpstr>Common size statements</vt:lpstr>
      <vt:lpstr>Trend analysis</vt:lpstr>
      <vt:lpstr>Ratio analysis</vt:lpstr>
      <vt:lpstr>Cash flow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Accounting PGP – 1 : Preparatory Course</dc:title>
  <dc:creator>Tanishqa Kumar</dc:creator>
  <cp:lastModifiedBy>Deepika Gupta</cp:lastModifiedBy>
  <cp:revision>33</cp:revision>
  <dcterms:created xsi:type="dcterms:W3CDTF">2023-07-01T18:47:00Z</dcterms:created>
  <dcterms:modified xsi:type="dcterms:W3CDTF">2025-02-28T18:25:26Z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B835574E059140C8A88DA5DE1068CCFD</vt:lpwstr>
  </property>
  <property fmtid="{D5CDD505-2E9C-101B-9397-08002B2CF9AE}" pid="3" name="KSOProductBuildVer">
    <vt:lpwstr>1033-11.2.0.11537</vt:lpwstr>
  </property>
</Properties>
</file>