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1" r:id="rId4"/>
    <p:sldId id="258" r:id="rId5"/>
    <p:sldId id="259" r:id="rId6"/>
    <p:sldId id="285" r:id="rId7"/>
    <p:sldId id="260" r:id="rId8"/>
    <p:sldId id="262" r:id="rId9"/>
    <p:sldId id="263" r:id="rId10"/>
    <p:sldId id="286" r:id="rId11"/>
    <p:sldId id="264" r:id="rId12"/>
    <p:sldId id="288" r:id="rId13"/>
    <p:sldId id="289" r:id="rId14"/>
    <p:sldId id="265" r:id="rId15"/>
    <p:sldId id="266" r:id="rId16"/>
    <p:sldId id="267" r:id="rId17"/>
    <p:sldId id="271" r:id="rId18"/>
    <p:sldId id="290" r:id="rId19"/>
    <p:sldId id="272" r:id="rId20"/>
    <p:sldId id="273" r:id="rId21"/>
    <p:sldId id="287" r:id="rId22"/>
    <p:sldId id="274" r:id="rId23"/>
    <p:sldId id="291" r:id="rId24"/>
    <p:sldId id="292" r:id="rId25"/>
    <p:sldId id="293" r:id="rId26"/>
    <p:sldId id="294" r:id="rId27"/>
    <p:sldId id="295" r:id="rId28"/>
    <p:sldId id="275" r:id="rId29"/>
    <p:sldId id="276" r:id="rId30"/>
    <p:sldId id="277" r:id="rId31"/>
    <p:sldId id="278" r:id="rId32"/>
    <p:sldId id="279" r:id="rId33"/>
    <p:sldId id="280" r:id="rId34"/>
    <p:sldId id="281" r:id="rId35"/>
    <p:sldId id="282" r:id="rId36"/>
    <p:sldId id="283" r:id="rId37"/>
    <p:sldId id="28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E2CE1D-A1D7-4556-B2A2-A8E60B8AFA51}" type="datetimeFigureOut">
              <a:rPr lang="en-IN" smtClean="0"/>
              <a:t>22-02-2025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DE2CE1D-A1D7-4556-B2A2-A8E60B8AFA51}" type="datetimeFigureOut">
              <a:rPr lang="en-IN" smtClean="0"/>
              <a:t>22-02-2025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DE2CE1D-A1D7-4556-B2A2-A8E60B8AFA51}" type="datetimeFigureOut">
              <a:rPr lang="en-IN" smtClean="0"/>
              <a:t>22-02-2025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DE2CE1D-A1D7-4556-B2A2-A8E60B8AFA51}" type="datetimeFigureOut">
              <a:rPr lang="en-IN" smtClean="0"/>
              <a:t>22-02-2025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2CE1D-A1D7-4556-B2A2-A8E60B8AFA51}" type="datetimeFigureOut">
              <a:rPr lang="en-IN" smtClean="0"/>
              <a:t>22-02-2025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E2CE1D-A1D7-4556-B2A2-A8E60B8AFA51}" type="datetimeFigureOut">
              <a:rPr lang="en-IN" smtClean="0"/>
              <a:t>22-02-2025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E2CE1D-A1D7-4556-B2A2-A8E60B8AFA51}" type="datetimeFigureOut">
              <a:rPr lang="en-IN" smtClean="0"/>
              <a:t>22-02-2025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DE2CE1D-A1D7-4556-B2A2-A8E60B8AFA51}" type="datetimeFigureOut">
              <a:rPr lang="en-IN" smtClean="0"/>
              <a:t>22-02-2025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646973-5E3D-4E18-83B9-7E3B7CBD6CA4}"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CE1D-A1D7-4556-B2A2-A8E60B8AFA51}" type="datetimeFigureOut">
              <a:rPr lang="en-IN" smtClean="0"/>
              <a:t>22-02-2025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46973-5E3D-4E18-83B9-7E3B7CBD6CA4}"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2271" y="737419"/>
            <a:ext cx="9144000" cy="3745937"/>
          </a:xfrm>
        </p:spPr>
        <p:txBody>
          <a:bodyPr>
            <a:normAutofit fontScale="90000"/>
          </a:bodyPr>
          <a:lstStyle/>
          <a:p>
            <a:r>
              <a:rPr lang="en-IN" dirty="0"/>
              <a:t>Importance of accounting for business</a:t>
            </a:r>
            <a:br>
              <a:rPr lang="en-IN" dirty="0"/>
            </a:br>
            <a:r>
              <a:rPr lang="en-IN" dirty="0"/>
              <a:t>Understanding the accounting system of the business organization</a:t>
            </a:r>
          </a:p>
        </p:txBody>
      </p:sp>
      <p:sp>
        <p:nvSpPr>
          <p:cNvPr id="3" name="Subtitle 2"/>
          <p:cNvSpPr>
            <a:spLocks noGrp="1"/>
          </p:cNvSpPr>
          <p:nvPr>
            <p:ph type="subTitle" idx="1"/>
          </p:nvPr>
        </p:nvSpPr>
        <p:spPr>
          <a:xfrm>
            <a:off x="2556387" y="4907756"/>
            <a:ext cx="9144000" cy="1655762"/>
          </a:xfrm>
        </p:spPr>
        <p:txBody>
          <a:bodyPr/>
          <a:lstStyle/>
          <a:p>
            <a:pPr marL="342900" indent="-342900" algn="r">
              <a:buFontTx/>
              <a:buChar char="-"/>
            </a:pPr>
            <a:endParaRPr lang="en-IN" dirty="0"/>
          </a:p>
          <a:p>
            <a:pPr marL="342900" indent="-342900" algn="r">
              <a:buFontTx/>
              <a:buChar char="-"/>
            </a:pPr>
            <a:r>
              <a:rPr lang="en-IN" dirty="0"/>
              <a:t>Deepika Gupta</a:t>
            </a:r>
          </a:p>
          <a:p>
            <a:pPr marL="342900" indent="-342900" algn="r">
              <a:buFontTx/>
              <a:buChar char="-"/>
            </a:pPr>
            <a:r>
              <a:rPr lang="en-IN" dirty="0"/>
              <a:t>IIM Visakhapatnam</a:t>
            </a:r>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Introduction of Accounting</a:t>
            </a:r>
          </a:p>
        </p:txBody>
      </p:sp>
      <p:sp>
        <p:nvSpPr>
          <p:cNvPr id="3" name="Content Placeholder 2"/>
          <p:cNvSpPr>
            <a:spLocks noGrp="1"/>
          </p:cNvSpPr>
          <p:nvPr>
            <p:ph idx="1"/>
          </p:nvPr>
        </p:nvSpPr>
        <p:spPr/>
        <p:txBody>
          <a:bodyPr/>
          <a:lstStyle/>
          <a:p>
            <a:r>
              <a:rPr lang="en-IN" dirty="0"/>
              <a:t>Largely confined to record keeping</a:t>
            </a:r>
          </a:p>
          <a:p>
            <a:r>
              <a:rPr lang="en-IN" dirty="0"/>
              <a:t>Change in role of accountant – from recorder of transactions to decision maker</a:t>
            </a:r>
          </a:p>
          <a:p>
            <a:r>
              <a:rPr lang="en-IN" dirty="0"/>
              <a:t>Today accounting is not just preparation of financial reports but also includes </a:t>
            </a:r>
          </a:p>
          <a:p>
            <a:pPr lvl="1"/>
            <a:r>
              <a:rPr lang="en-IN" dirty="0"/>
              <a:t>Financial accounting, cost accounting and management accounting</a:t>
            </a:r>
          </a:p>
          <a:p>
            <a:pPr lvl="1"/>
            <a:r>
              <a:rPr lang="en-IN" dirty="0"/>
              <a:t>Forensic accounting </a:t>
            </a:r>
          </a:p>
          <a:p>
            <a:pPr lvl="1"/>
            <a:r>
              <a:rPr lang="en-IN" dirty="0"/>
              <a:t>E commerce accounting </a:t>
            </a:r>
          </a:p>
          <a:p>
            <a:pPr lvl="1"/>
            <a:r>
              <a:rPr lang="en-IN" dirty="0"/>
              <a:t>Environmental accounting </a:t>
            </a:r>
          </a:p>
          <a:p>
            <a:pPr lvl="1"/>
            <a:r>
              <a:rPr lang="en-IN" dirty="0"/>
              <a:t>Financial planning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9873"/>
            <a:ext cx="10515600" cy="1325563"/>
          </a:xfrm>
        </p:spPr>
        <p:txBody>
          <a:bodyPr/>
          <a:lstStyle/>
          <a:p>
            <a:r>
              <a:rPr lang="en-IN" dirty="0"/>
              <a:t>History of Accounting </a:t>
            </a:r>
          </a:p>
        </p:txBody>
      </p:sp>
      <p:sp>
        <p:nvSpPr>
          <p:cNvPr id="3" name="Content Placeholder 2"/>
          <p:cNvSpPr>
            <a:spLocks noGrp="1"/>
          </p:cNvSpPr>
          <p:nvPr>
            <p:ph idx="1"/>
          </p:nvPr>
        </p:nvSpPr>
        <p:spPr>
          <a:xfrm>
            <a:off x="838200" y="1825624"/>
            <a:ext cx="10515600" cy="4667251"/>
          </a:xfrm>
        </p:spPr>
        <p:txBody>
          <a:bodyPr>
            <a:normAutofit lnSpcReduction="10000"/>
          </a:bodyPr>
          <a:lstStyle/>
          <a:p>
            <a:r>
              <a:rPr lang="en-IN" dirty="0"/>
              <a:t>Records show transactions recorded around 4000 BC in Babylonia and Egypt</a:t>
            </a:r>
          </a:p>
          <a:p>
            <a:r>
              <a:rPr lang="en-IN" dirty="0"/>
              <a:t>In Greece, accounting used to maintain government records</a:t>
            </a:r>
          </a:p>
          <a:p>
            <a:r>
              <a:rPr lang="en-IN" dirty="0"/>
              <a:t>In Rome, day-book were maintained (700 BC – 400 AD)</a:t>
            </a:r>
          </a:p>
          <a:p>
            <a:r>
              <a:rPr lang="en-IN" dirty="0"/>
              <a:t>China shows use of accounting as early as 2000 BC</a:t>
            </a:r>
          </a:p>
          <a:p>
            <a:r>
              <a:rPr lang="en-IN" dirty="0"/>
              <a:t>In India, accounting traced back to 23 centuries ago when </a:t>
            </a:r>
            <a:r>
              <a:rPr lang="en-IN" dirty="0" err="1"/>
              <a:t>Kautilya</a:t>
            </a:r>
            <a:r>
              <a:rPr lang="en-IN" dirty="0"/>
              <a:t> wrote </a:t>
            </a:r>
            <a:r>
              <a:rPr lang="en-IN" dirty="0" err="1"/>
              <a:t>Arthashastra</a:t>
            </a:r>
            <a:r>
              <a:rPr lang="en-IN" dirty="0"/>
              <a:t> (describing accounting records) during Chandragupta’s regime</a:t>
            </a:r>
          </a:p>
          <a:p>
            <a:r>
              <a:rPr lang="en-IN" dirty="0"/>
              <a:t>The current double entry book keeping based on Luca </a:t>
            </a:r>
            <a:r>
              <a:rPr lang="en-IN" dirty="0" err="1"/>
              <a:t>Pacioli’s</a:t>
            </a:r>
            <a:r>
              <a:rPr lang="en-IN" dirty="0"/>
              <a:t> book</a:t>
            </a:r>
          </a:p>
          <a:p>
            <a:pPr lvl="1"/>
            <a:r>
              <a:rPr lang="en-IN" dirty="0"/>
              <a:t>Review of Arithmetic and Geometric Proportions (Summa de </a:t>
            </a:r>
            <a:r>
              <a:rPr lang="en-IN" dirty="0" err="1"/>
              <a:t>Arithmetica</a:t>
            </a:r>
            <a:r>
              <a:rPr lang="en-IN" dirty="0"/>
              <a:t>, </a:t>
            </a:r>
            <a:r>
              <a:rPr lang="en-IN" dirty="0" err="1"/>
              <a:t>Geometria</a:t>
            </a:r>
            <a:r>
              <a:rPr lang="en-IN" dirty="0"/>
              <a:t>, Proportion at Proportionality)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Meaning of Accounting </a:t>
            </a:r>
          </a:p>
        </p:txBody>
      </p:sp>
      <p:sp>
        <p:nvSpPr>
          <p:cNvPr id="3" name="Content Placeholder 2"/>
          <p:cNvSpPr>
            <a:spLocks noGrp="1"/>
          </p:cNvSpPr>
          <p:nvPr>
            <p:ph idx="1"/>
          </p:nvPr>
        </p:nvSpPr>
        <p:spPr/>
        <p:txBody>
          <a:bodyPr/>
          <a:lstStyle/>
          <a:p>
            <a:r>
              <a:rPr lang="en-IN" dirty="0"/>
              <a:t>It is the art of recording, classifying and summarizing in a significant manner and in terms of money, transactions and events which are, in part </a:t>
            </a:r>
            <a:r>
              <a:rPr lang="en-IN" dirty="0" err="1"/>
              <a:t>atleast</a:t>
            </a:r>
            <a:r>
              <a:rPr lang="en-IN" dirty="0"/>
              <a:t>, of financial character and interpreting the results thereof (AICPA, 1941)</a:t>
            </a:r>
          </a:p>
          <a:p>
            <a:r>
              <a:rPr lang="en-IN" dirty="0"/>
              <a:t>Also defined as “The process of identifying, measuring and communicating economic information to permit informed judgements and decisions by users of information (AAA, 1966)</a:t>
            </a:r>
          </a:p>
          <a:p>
            <a:endParaRPr lang="en-IN" dirty="0"/>
          </a:p>
          <a:p>
            <a:pPr marL="0" indent="0">
              <a:buNone/>
            </a:pP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Process of Accounting </a:t>
            </a:r>
          </a:p>
        </p:txBody>
      </p:sp>
      <p:pic>
        <p:nvPicPr>
          <p:cNvPr id="5" name="Picture 4">
            <a:extLst>
              <a:ext uri="{FF2B5EF4-FFF2-40B4-BE49-F238E27FC236}">
                <a16:creationId xmlns:a16="http://schemas.microsoft.com/office/drawing/2014/main" id="{A282571A-5204-5B8B-0DBC-F1D1A5247AAA}"/>
              </a:ext>
            </a:extLst>
          </p:cNvPr>
          <p:cNvPicPr>
            <a:picLocks noChangeAspect="1"/>
          </p:cNvPicPr>
          <p:nvPr/>
        </p:nvPicPr>
        <p:blipFill>
          <a:blip r:embed="rId2"/>
          <a:stretch>
            <a:fillRect/>
          </a:stretch>
        </p:blipFill>
        <p:spPr>
          <a:xfrm>
            <a:off x="943897" y="1495868"/>
            <a:ext cx="10161638" cy="4997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A6B2-D5E1-BA26-075B-140AD9FAB20E}"/>
              </a:ext>
            </a:extLst>
          </p:cNvPr>
          <p:cNvSpPr>
            <a:spLocks noGrp="1"/>
          </p:cNvSpPr>
          <p:nvPr>
            <p:ph type="title"/>
          </p:nvPr>
        </p:nvSpPr>
        <p:spPr/>
        <p:txBody>
          <a:bodyPr/>
          <a:lstStyle/>
          <a:p>
            <a:r>
              <a:rPr lang="en-IN" dirty="0"/>
              <a:t>Economic event</a:t>
            </a:r>
          </a:p>
        </p:txBody>
      </p:sp>
      <p:sp>
        <p:nvSpPr>
          <p:cNvPr id="3" name="Content Placeholder 2">
            <a:extLst>
              <a:ext uri="{FF2B5EF4-FFF2-40B4-BE49-F238E27FC236}">
                <a16:creationId xmlns:a16="http://schemas.microsoft.com/office/drawing/2014/main" id="{F19A7FB8-3B84-1F83-9303-6CB6DC789524}"/>
              </a:ext>
            </a:extLst>
          </p:cNvPr>
          <p:cNvSpPr>
            <a:spLocks noGrp="1"/>
          </p:cNvSpPr>
          <p:nvPr>
            <p:ph idx="1"/>
          </p:nvPr>
        </p:nvSpPr>
        <p:spPr>
          <a:xfrm>
            <a:off x="838200" y="1442167"/>
            <a:ext cx="10515600" cy="5050708"/>
          </a:xfrm>
        </p:spPr>
        <p:txBody>
          <a:bodyPr>
            <a:normAutofit lnSpcReduction="10000"/>
          </a:bodyPr>
          <a:lstStyle/>
          <a:p>
            <a:r>
              <a:rPr lang="en-IN" dirty="0"/>
              <a:t>It is known as happening of consequence to a business organization which consists of transactions and which is measurable in monetary terms</a:t>
            </a:r>
          </a:p>
          <a:p>
            <a:pPr algn="just"/>
            <a:r>
              <a:rPr lang="en-US" dirty="0"/>
              <a:t>External event - An event involving transactions between an outsider and an organization.</a:t>
            </a:r>
          </a:p>
          <a:p>
            <a:pPr lvl="1" algn="just"/>
            <a:r>
              <a:rPr lang="en-US" dirty="0"/>
              <a:t>Sale of merchandise to the customers. </a:t>
            </a:r>
          </a:p>
          <a:p>
            <a:pPr lvl="1" algn="just"/>
            <a:r>
              <a:rPr lang="en-US" dirty="0"/>
              <a:t>Rendering services to the customers by ABC Limited. </a:t>
            </a:r>
          </a:p>
          <a:p>
            <a:pPr lvl="1" algn="just"/>
            <a:r>
              <a:rPr lang="en-US" dirty="0"/>
              <a:t>Purchase of materials from suppliers. </a:t>
            </a:r>
          </a:p>
          <a:p>
            <a:pPr lvl="1" algn="just"/>
            <a:r>
              <a:rPr lang="en-US" dirty="0"/>
              <a:t> Payment of monthly rent to the landlord. </a:t>
            </a:r>
          </a:p>
          <a:p>
            <a:pPr algn="just"/>
            <a:r>
              <a:rPr lang="en-US" dirty="0"/>
              <a:t>Internal event - An event involving transactions entirely between internal wings of the enterprise.</a:t>
            </a:r>
          </a:p>
          <a:p>
            <a:pPr lvl="1" algn="just"/>
            <a:r>
              <a:rPr lang="en-US" dirty="0"/>
              <a:t>Supply of raw material from stores department to manufacturing department</a:t>
            </a:r>
          </a:p>
          <a:p>
            <a:pPr lvl="1" algn="just"/>
            <a:r>
              <a:rPr lang="en-US" dirty="0"/>
              <a:t>Salary payment to employees</a:t>
            </a:r>
          </a:p>
          <a:p>
            <a:pPr algn="just"/>
            <a:endParaRPr lang="en-IN" dirty="0"/>
          </a:p>
        </p:txBody>
      </p:sp>
    </p:spTree>
    <p:extLst>
      <p:ext uri="{BB962C8B-B14F-4D97-AF65-F5344CB8AC3E}">
        <p14:creationId xmlns:p14="http://schemas.microsoft.com/office/powerpoint/2010/main" val="12386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Users of Accounting </a:t>
            </a:r>
          </a:p>
        </p:txBody>
      </p:sp>
      <p:sp>
        <p:nvSpPr>
          <p:cNvPr id="3" name="Content Placeholder 2"/>
          <p:cNvSpPr>
            <a:spLocks noGrp="1"/>
          </p:cNvSpPr>
          <p:nvPr>
            <p:ph idx="1"/>
          </p:nvPr>
        </p:nvSpPr>
        <p:spPr/>
        <p:txBody>
          <a:bodyPr/>
          <a:lstStyle/>
          <a:p>
            <a:r>
              <a:rPr lang="en-IN" dirty="0"/>
              <a:t>Owners/shareholders </a:t>
            </a:r>
          </a:p>
          <a:p>
            <a:r>
              <a:rPr lang="en-IN" dirty="0"/>
              <a:t>Directors </a:t>
            </a:r>
          </a:p>
          <a:p>
            <a:r>
              <a:rPr lang="en-IN" dirty="0"/>
              <a:t>Managers</a:t>
            </a:r>
          </a:p>
          <a:p>
            <a:r>
              <a:rPr lang="en-IN" dirty="0"/>
              <a:t>Creditors</a:t>
            </a:r>
          </a:p>
          <a:p>
            <a:r>
              <a:rPr lang="en-IN" dirty="0"/>
              <a:t>Bankers </a:t>
            </a:r>
          </a:p>
          <a:p>
            <a:r>
              <a:rPr lang="en-IN" dirty="0"/>
              <a:t>Government </a:t>
            </a:r>
          </a:p>
          <a:p>
            <a:r>
              <a:rPr lang="en-IN" dirty="0"/>
              <a:t>Others </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Characteristics of Accounting </a:t>
            </a:r>
          </a:p>
        </p:txBody>
      </p:sp>
      <p:pic>
        <p:nvPicPr>
          <p:cNvPr id="5" name="Picture 4">
            <a:extLst>
              <a:ext uri="{FF2B5EF4-FFF2-40B4-BE49-F238E27FC236}">
                <a16:creationId xmlns:a16="http://schemas.microsoft.com/office/drawing/2014/main" id="{090CA718-4E91-11D2-937D-8AF05F9F1494}"/>
              </a:ext>
            </a:extLst>
          </p:cNvPr>
          <p:cNvPicPr>
            <a:picLocks noChangeAspect="1"/>
          </p:cNvPicPr>
          <p:nvPr/>
        </p:nvPicPr>
        <p:blipFill>
          <a:blip r:embed="rId2"/>
          <a:stretch>
            <a:fillRect/>
          </a:stretch>
        </p:blipFill>
        <p:spPr>
          <a:xfrm>
            <a:off x="1017637" y="1480601"/>
            <a:ext cx="10220633" cy="517450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Terms used in Accounting </a:t>
            </a:r>
          </a:p>
        </p:txBody>
      </p:sp>
      <p:sp>
        <p:nvSpPr>
          <p:cNvPr id="3" name="Content Placeholder 2"/>
          <p:cNvSpPr>
            <a:spLocks noGrp="1"/>
          </p:cNvSpPr>
          <p:nvPr>
            <p:ph sz="half" idx="1"/>
          </p:nvPr>
        </p:nvSpPr>
        <p:spPr>
          <a:xfrm>
            <a:off x="838200" y="1825625"/>
            <a:ext cx="5181600" cy="4199255"/>
          </a:xfrm>
        </p:spPr>
        <p:txBody>
          <a:bodyPr>
            <a:normAutofit fontScale="92500" lnSpcReduction="20000"/>
          </a:bodyPr>
          <a:lstStyle/>
          <a:p>
            <a:r>
              <a:rPr lang="en-IN" dirty="0"/>
              <a:t>Entity 				</a:t>
            </a:r>
          </a:p>
          <a:p>
            <a:r>
              <a:rPr lang="en-IN" dirty="0"/>
              <a:t>Transactions</a:t>
            </a:r>
          </a:p>
          <a:p>
            <a:r>
              <a:rPr lang="en-IN" dirty="0"/>
              <a:t>Assets </a:t>
            </a:r>
          </a:p>
          <a:p>
            <a:r>
              <a:rPr lang="en-IN" dirty="0"/>
              <a:t>Liabilities </a:t>
            </a:r>
          </a:p>
          <a:p>
            <a:r>
              <a:rPr lang="en-IN" dirty="0"/>
              <a:t>Capital </a:t>
            </a:r>
          </a:p>
          <a:p>
            <a:r>
              <a:rPr lang="en-IN" dirty="0"/>
              <a:t>Sales</a:t>
            </a:r>
          </a:p>
          <a:p>
            <a:r>
              <a:rPr lang="en-IN" dirty="0"/>
              <a:t>Revenues (Income)</a:t>
            </a:r>
          </a:p>
          <a:p>
            <a:r>
              <a:rPr lang="en-IN" dirty="0"/>
              <a:t>Expenses/expenditure </a:t>
            </a:r>
          </a:p>
          <a:p>
            <a:r>
              <a:rPr lang="en-IN" dirty="0"/>
              <a:t>Profit/gain</a:t>
            </a:r>
          </a:p>
          <a:p>
            <a:r>
              <a:rPr lang="en-IN" dirty="0"/>
              <a:t>Loss</a:t>
            </a:r>
          </a:p>
          <a:p>
            <a:pPr marL="0" indent="0">
              <a:buNone/>
            </a:pPr>
            <a:endParaRPr lang="en-IN" dirty="0"/>
          </a:p>
          <a:p>
            <a:endParaRPr lang="en-IN" dirty="0"/>
          </a:p>
        </p:txBody>
      </p:sp>
      <p:sp>
        <p:nvSpPr>
          <p:cNvPr id="4" name="Content Placeholder 3"/>
          <p:cNvSpPr>
            <a:spLocks noGrp="1"/>
          </p:cNvSpPr>
          <p:nvPr>
            <p:ph sz="half" idx="2"/>
          </p:nvPr>
        </p:nvSpPr>
        <p:spPr/>
        <p:txBody>
          <a:bodyPr>
            <a:normAutofit fontScale="92500" lnSpcReduction="20000"/>
          </a:bodyPr>
          <a:lstStyle/>
          <a:p>
            <a:r>
              <a:rPr lang="en-IN" dirty="0"/>
              <a:t>Discount </a:t>
            </a:r>
          </a:p>
          <a:p>
            <a:r>
              <a:rPr lang="en-IN" dirty="0"/>
              <a:t>Drawings</a:t>
            </a:r>
          </a:p>
          <a:p>
            <a:r>
              <a:rPr lang="en-IN" dirty="0"/>
              <a:t>Purchases </a:t>
            </a:r>
          </a:p>
          <a:p>
            <a:r>
              <a:rPr lang="en-IN" dirty="0"/>
              <a:t>Stock </a:t>
            </a:r>
          </a:p>
          <a:p>
            <a:r>
              <a:rPr lang="en-IN" dirty="0"/>
              <a:t>Debtors</a:t>
            </a:r>
          </a:p>
          <a:p>
            <a:r>
              <a:rPr lang="en-IN" dirty="0"/>
              <a:t>Creditors</a:t>
            </a:r>
          </a:p>
          <a:p>
            <a:pPr marL="0" indent="0">
              <a:buNone/>
            </a:pP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4270-5D8C-6267-808C-3FC29514003B}"/>
              </a:ext>
            </a:extLst>
          </p:cNvPr>
          <p:cNvSpPr>
            <a:spLocks noGrp="1"/>
          </p:cNvSpPr>
          <p:nvPr>
            <p:ph type="title"/>
          </p:nvPr>
        </p:nvSpPr>
        <p:spPr>
          <a:xfrm>
            <a:off x="838200" y="72359"/>
            <a:ext cx="10515600" cy="1325563"/>
          </a:xfrm>
        </p:spPr>
        <p:txBody>
          <a:bodyPr/>
          <a:lstStyle/>
          <a:p>
            <a:r>
              <a:rPr lang="en-IN" dirty="0"/>
              <a:t>Exercise 1</a:t>
            </a:r>
          </a:p>
        </p:txBody>
      </p:sp>
      <p:sp>
        <p:nvSpPr>
          <p:cNvPr id="3" name="Content Placeholder 2">
            <a:extLst>
              <a:ext uri="{FF2B5EF4-FFF2-40B4-BE49-F238E27FC236}">
                <a16:creationId xmlns:a16="http://schemas.microsoft.com/office/drawing/2014/main" id="{EB8A1C0D-C661-A8EB-7C4B-970B450568E8}"/>
              </a:ext>
            </a:extLst>
          </p:cNvPr>
          <p:cNvSpPr>
            <a:spLocks noGrp="1"/>
          </p:cNvSpPr>
          <p:nvPr>
            <p:ph idx="1"/>
          </p:nvPr>
        </p:nvSpPr>
        <p:spPr>
          <a:xfrm>
            <a:off x="838200" y="1161948"/>
            <a:ext cx="11049000" cy="5460078"/>
          </a:xfrm>
        </p:spPr>
        <p:txBody>
          <a:bodyPr>
            <a:normAutofit fontScale="55000" lnSpcReduction="20000"/>
          </a:bodyPr>
          <a:lstStyle/>
          <a:p>
            <a:pPr algn="l"/>
            <a:endParaRPr lang="en-IN" sz="1800" b="0" i="0" u="none" strike="noStrike" baseline="0" dirty="0">
              <a:solidFill>
                <a:srgbClr val="000000"/>
              </a:solidFill>
              <a:latin typeface="Bookman Old Style" panose="02050604050505020204" pitchFamily="18" charset="0"/>
            </a:endParaRPr>
          </a:p>
          <a:p>
            <a:pPr marR="2400" algn="just"/>
            <a:r>
              <a:rPr lang="en-US" sz="3200" b="0" i="0" u="none" strike="noStrike" baseline="0" dirty="0">
                <a:solidFill>
                  <a:srgbClr val="211D1E"/>
                </a:solidFill>
              </a:rPr>
              <a:t>Mr. PQR started a business for buying and selling of stationery with Rs.5,00,000 as an initial investment. Of which he paid R. 1,00,000 for furniture, Rs.2,00,000 for buying stationery items. He employed a sales person and clerk. At the end of the month, he paid Rs.5,000 as their salaries. Out of the stationery bought he sold some stationery for Rs.1,50,000 for cash and some other stationery for Rs. 1,00,000 on credit basis to Mr. LMN. Subsequently, he bought stationery items of Rs.1,50,000 from Mr. </a:t>
            </a:r>
            <a:r>
              <a:rPr lang="en-US" sz="3200" dirty="0">
                <a:solidFill>
                  <a:srgbClr val="211D1E"/>
                </a:solidFill>
              </a:rPr>
              <a:t>XYZ</a:t>
            </a:r>
            <a:r>
              <a:rPr lang="en-US" sz="3200" b="0" i="0" u="none" strike="noStrike" baseline="0" dirty="0">
                <a:solidFill>
                  <a:srgbClr val="211D1E"/>
                </a:solidFill>
              </a:rPr>
              <a:t>. In the first week of next month there was a fire accident and he lost Rs.30,000 worth of stationery. A part of the machinery, which cost Rs.40,000, was sold for Rs.45,000. </a:t>
            </a:r>
          </a:p>
          <a:p>
            <a:pPr marR="2400" algn="just"/>
            <a:r>
              <a:rPr lang="en-US" sz="3200" b="0" i="0" u="none" strike="noStrike" baseline="0" dirty="0">
                <a:solidFill>
                  <a:srgbClr val="211D1E"/>
                </a:solidFill>
              </a:rPr>
              <a:t>From the above, answer the following : </a:t>
            </a:r>
          </a:p>
          <a:p>
            <a:pPr marR="2400" algn="just"/>
            <a:r>
              <a:rPr lang="en-US" sz="3200" b="0" i="0" u="none" strike="noStrike" baseline="0" dirty="0">
                <a:solidFill>
                  <a:srgbClr val="211D1E"/>
                </a:solidFill>
              </a:rPr>
              <a:t>1. What is the amount of capital with which Mr. PQR started business. </a:t>
            </a:r>
          </a:p>
          <a:p>
            <a:pPr marR="2400" algn="just"/>
            <a:r>
              <a:rPr lang="en-US" sz="3200" b="0" i="0" u="none" strike="noStrike" baseline="0" dirty="0">
                <a:solidFill>
                  <a:srgbClr val="211D1E"/>
                </a:solidFill>
              </a:rPr>
              <a:t>2. What are the fixed assets he bought? </a:t>
            </a:r>
          </a:p>
          <a:p>
            <a:pPr marR="2400" algn="just"/>
            <a:r>
              <a:rPr lang="en-US" sz="3200" b="0" i="0" u="none" strike="noStrike" baseline="0" dirty="0">
                <a:solidFill>
                  <a:srgbClr val="211D1E"/>
                </a:solidFill>
              </a:rPr>
              <a:t>3. What is the value of the goods purchased? </a:t>
            </a:r>
          </a:p>
          <a:p>
            <a:pPr marR="2400" algn="just"/>
            <a:r>
              <a:rPr lang="en-US" sz="3200" b="0" i="0" u="none" strike="noStrike" baseline="0" dirty="0">
                <a:solidFill>
                  <a:srgbClr val="211D1E"/>
                </a:solidFill>
              </a:rPr>
              <a:t>4. Who is the creditor and state the amount payable to him? </a:t>
            </a:r>
          </a:p>
          <a:p>
            <a:pPr marR="2400" algn="just"/>
            <a:r>
              <a:rPr lang="en-US" sz="3200" b="0" i="0" u="none" strike="noStrike" baseline="0" dirty="0">
                <a:solidFill>
                  <a:srgbClr val="211D1E"/>
                </a:solidFill>
              </a:rPr>
              <a:t>5. What are the expenses? </a:t>
            </a:r>
          </a:p>
          <a:p>
            <a:pPr marR="2400" algn="just"/>
            <a:r>
              <a:rPr lang="en-US" sz="3200" b="0" i="0" u="none" strike="noStrike" baseline="0" dirty="0">
                <a:solidFill>
                  <a:srgbClr val="211D1E"/>
                </a:solidFill>
              </a:rPr>
              <a:t>6. What is the gain he earned on fixed asset? </a:t>
            </a:r>
            <a:endParaRPr lang="en-IN" sz="3200" b="0" i="0" u="none" strike="noStrike" baseline="0" dirty="0">
              <a:solidFill>
                <a:srgbClr val="000000"/>
              </a:solidFill>
            </a:endParaRPr>
          </a:p>
          <a:p>
            <a:pPr marR="2400" algn="just"/>
            <a:r>
              <a:rPr lang="en-US" sz="3200" b="0" i="0" u="none" strike="noStrike" baseline="0" dirty="0"/>
              <a:t>7. What is the loss he incurred due to fire? </a:t>
            </a:r>
          </a:p>
          <a:p>
            <a:pPr marR="2400" algn="just"/>
            <a:r>
              <a:rPr lang="en-US" sz="3200" b="0" i="0" u="none" strike="noStrike" baseline="0" dirty="0">
                <a:solidFill>
                  <a:srgbClr val="211D1E"/>
                </a:solidFill>
              </a:rPr>
              <a:t>8. Who is the debtor? What is the amount receivable from him? </a:t>
            </a:r>
          </a:p>
          <a:p>
            <a:pPr marR="2400" algn="just"/>
            <a:r>
              <a:rPr lang="en-US" sz="3200" b="0" i="0" u="none" strike="noStrike" baseline="0" dirty="0">
                <a:solidFill>
                  <a:srgbClr val="211D1E"/>
                </a:solidFill>
              </a:rPr>
              <a:t>9. What is the total amount of expenses and losses incurred? </a:t>
            </a:r>
          </a:p>
          <a:p>
            <a:pPr marR="2400" algn="just"/>
            <a:r>
              <a:rPr lang="en-US" sz="3200" b="0" i="0" u="none" strike="noStrike" baseline="0" dirty="0">
                <a:solidFill>
                  <a:srgbClr val="211D1E"/>
                </a:solidFill>
              </a:rPr>
              <a:t>10. Determine if the following are assets, liabilities, revenues, expenses or none of the these: </a:t>
            </a:r>
          </a:p>
          <a:p>
            <a:pPr marL="0" marR="2400" indent="0" algn="just">
              <a:buNone/>
            </a:pPr>
            <a:r>
              <a:rPr lang="en-US" sz="3200" dirty="0">
                <a:solidFill>
                  <a:srgbClr val="211D1E"/>
                </a:solidFill>
              </a:rPr>
              <a:t>	- </a:t>
            </a:r>
            <a:r>
              <a:rPr lang="en-US" sz="3200" b="0" i="0" u="none" strike="noStrike" baseline="0" dirty="0">
                <a:solidFill>
                  <a:srgbClr val="211D1E"/>
                </a:solidFill>
              </a:rPr>
              <a:t>sales, debtors, creditors, salary to manager, discount to debtors, drawings by the owner. </a:t>
            </a:r>
            <a:endParaRPr lang="en-IN" sz="3200" dirty="0"/>
          </a:p>
        </p:txBody>
      </p:sp>
    </p:spTree>
    <p:extLst>
      <p:ext uri="{BB962C8B-B14F-4D97-AF65-F5344CB8AC3E}">
        <p14:creationId xmlns:p14="http://schemas.microsoft.com/office/powerpoint/2010/main" val="3115266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Basic Accounting Concepts</a:t>
            </a:r>
          </a:p>
        </p:txBody>
      </p:sp>
      <p:sp>
        <p:nvSpPr>
          <p:cNvPr id="3" name="Content Placeholder 2"/>
          <p:cNvSpPr>
            <a:spLocks noGrp="1"/>
          </p:cNvSpPr>
          <p:nvPr>
            <p:ph idx="1"/>
          </p:nvPr>
        </p:nvSpPr>
        <p:spPr>
          <a:xfrm>
            <a:off x="838200" y="1554480"/>
            <a:ext cx="10515600" cy="4938395"/>
          </a:xfrm>
        </p:spPr>
        <p:txBody>
          <a:bodyPr>
            <a:normAutofit fontScale="77500" lnSpcReduction="20000"/>
          </a:bodyPr>
          <a:lstStyle/>
          <a:p>
            <a:r>
              <a:rPr lang="en-IN" dirty="0"/>
              <a:t>Business entity concepts – distinct and separate from owners </a:t>
            </a:r>
          </a:p>
          <a:p>
            <a:r>
              <a:rPr lang="en-IN" dirty="0"/>
              <a:t>Money measurement concept</a:t>
            </a:r>
          </a:p>
          <a:p>
            <a:r>
              <a:rPr lang="en-IN" dirty="0"/>
              <a:t>Going concern concept </a:t>
            </a:r>
          </a:p>
          <a:p>
            <a:r>
              <a:rPr lang="en-IN" dirty="0"/>
              <a:t>Accounting period concept </a:t>
            </a:r>
          </a:p>
          <a:p>
            <a:r>
              <a:rPr lang="en-IN" dirty="0"/>
              <a:t>Cost concept </a:t>
            </a:r>
          </a:p>
          <a:p>
            <a:r>
              <a:rPr lang="en-IN" dirty="0"/>
              <a:t>Dual aspect – double entry</a:t>
            </a:r>
          </a:p>
          <a:p>
            <a:pPr lvl="1"/>
            <a:r>
              <a:rPr lang="en-IN" dirty="0"/>
              <a:t>Duality principle : Assets = Liabilities + Capital</a:t>
            </a:r>
          </a:p>
          <a:p>
            <a:r>
              <a:rPr lang="en-IN" dirty="0"/>
              <a:t>Revenue recognition concept </a:t>
            </a:r>
          </a:p>
          <a:p>
            <a:r>
              <a:rPr lang="en-IN" dirty="0"/>
              <a:t>Matching concept </a:t>
            </a:r>
          </a:p>
          <a:p>
            <a:r>
              <a:rPr lang="en-IN" dirty="0"/>
              <a:t>Full disclosure concept </a:t>
            </a:r>
          </a:p>
          <a:p>
            <a:r>
              <a:rPr lang="en-IN" dirty="0"/>
              <a:t>Consistency concept </a:t>
            </a:r>
          </a:p>
          <a:p>
            <a:r>
              <a:rPr lang="en-IN" dirty="0"/>
              <a:t>Conservatism concept – prudence </a:t>
            </a:r>
          </a:p>
          <a:p>
            <a:r>
              <a:rPr lang="en-IN" dirty="0"/>
              <a:t>Materiality concept </a:t>
            </a:r>
          </a:p>
          <a:p>
            <a:r>
              <a:rPr lang="en-IN" dirty="0"/>
              <a:t>Objectivity concept </a:t>
            </a:r>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3770-F4BC-E3FC-8479-018FE51CD9EA}"/>
              </a:ext>
            </a:extLst>
          </p:cNvPr>
          <p:cNvSpPr>
            <a:spLocks noGrp="1"/>
          </p:cNvSpPr>
          <p:nvPr>
            <p:ph type="title"/>
          </p:nvPr>
        </p:nvSpPr>
        <p:spPr/>
        <p:txBody>
          <a:bodyPr/>
          <a:lstStyle/>
          <a:p>
            <a:r>
              <a:rPr lang="en-IN" dirty="0"/>
              <a:t>Exercise 2</a:t>
            </a:r>
          </a:p>
        </p:txBody>
      </p:sp>
      <p:sp>
        <p:nvSpPr>
          <p:cNvPr id="3" name="Content Placeholder 2">
            <a:extLst>
              <a:ext uri="{FF2B5EF4-FFF2-40B4-BE49-F238E27FC236}">
                <a16:creationId xmlns:a16="http://schemas.microsoft.com/office/drawing/2014/main" id="{74A55FE6-16C4-ACC2-B75D-0963E50482B5}"/>
              </a:ext>
            </a:extLst>
          </p:cNvPr>
          <p:cNvSpPr>
            <a:spLocks noGrp="1"/>
          </p:cNvSpPr>
          <p:nvPr>
            <p:ph idx="1"/>
          </p:nvPr>
        </p:nvSpPr>
        <p:spPr>
          <a:xfrm>
            <a:off x="838200" y="1515907"/>
            <a:ext cx="10515600" cy="4976967"/>
          </a:xfrm>
        </p:spPr>
        <p:txBody>
          <a:bodyPr>
            <a:normAutofit lnSpcReduction="10000"/>
          </a:bodyPr>
          <a:lstStyle/>
          <a:p>
            <a:pPr algn="just"/>
            <a:r>
              <a:rPr lang="en-US" sz="2000" b="0" i="0" u="none" strike="noStrike" baseline="0" dirty="0" err="1">
                <a:solidFill>
                  <a:srgbClr val="211D1E"/>
                </a:solidFill>
              </a:rPr>
              <a:t>Ruchica’s</a:t>
            </a:r>
            <a:r>
              <a:rPr lang="en-US" sz="2000" b="0" i="0" u="none" strike="noStrike" baseline="0" dirty="0">
                <a:solidFill>
                  <a:srgbClr val="211D1E"/>
                </a:solidFill>
              </a:rPr>
              <a:t> father is the sole proprietor of ‘Friends Gifts’, a firm engaged in the sale of gift items. </a:t>
            </a:r>
          </a:p>
          <a:p>
            <a:pPr algn="just"/>
            <a:r>
              <a:rPr lang="en-US" sz="2000" b="0" i="0" u="none" strike="noStrike" baseline="0" dirty="0">
                <a:solidFill>
                  <a:srgbClr val="211D1E"/>
                </a:solidFill>
              </a:rPr>
              <a:t>In the process of preparing financial statements, the accountant of the firm Mr. Goyal fell ill and had to proceed on leave. </a:t>
            </a:r>
          </a:p>
          <a:p>
            <a:pPr algn="just"/>
            <a:r>
              <a:rPr lang="en-US" sz="2000" b="0" i="0" u="none" strike="noStrike" baseline="0" dirty="0" err="1">
                <a:solidFill>
                  <a:srgbClr val="211D1E"/>
                </a:solidFill>
              </a:rPr>
              <a:t>Ruchica’s</a:t>
            </a:r>
            <a:r>
              <a:rPr lang="en-US" sz="2000" b="0" i="0" u="none" strike="noStrike" baseline="0" dirty="0">
                <a:solidFill>
                  <a:srgbClr val="211D1E"/>
                </a:solidFill>
              </a:rPr>
              <a:t> father was urgently in need of the statements as these had to be submitted to the bank, in pursuance of a loan of Rs.5 lakh applied for the expansion of the business of the firm. </a:t>
            </a:r>
          </a:p>
          <a:p>
            <a:pPr algn="just"/>
            <a:r>
              <a:rPr lang="en-US" sz="2000" b="0" i="0" u="none" strike="noStrike" baseline="0" dirty="0" err="1">
                <a:solidFill>
                  <a:srgbClr val="211D1E"/>
                </a:solidFill>
              </a:rPr>
              <a:t>Ruchica</a:t>
            </a:r>
            <a:r>
              <a:rPr lang="en-US" sz="2000" b="0" i="0" u="none" strike="noStrike" baseline="0" dirty="0">
                <a:solidFill>
                  <a:srgbClr val="211D1E"/>
                </a:solidFill>
              </a:rPr>
              <a:t> who is studying Accounting in her school, volunteered to complete the work. </a:t>
            </a:r>
          </a:p>
          <a:p>
            <a:pPr algn="just"/>
            <a:r>
              <a:rPr lang="en-US" sz="2000" b="0" i="0" u="none" strike="noStrike" baseline="0" dirty="0">
                <a:solidFill>
                  <a:srgbClr val="211D1E"/>
                </a:solidFill>
              </a:rPr>
              <a:t>On </a:t>
            </a:r>
            <a:r>
              <a:rPr lang="en-US" sz="2000" b="0" i="0" u="none" strike="noStrike" baseline="0" dirty="0" err="1">
                <a:solidFill>
                  <a:srgbClr val="211D1E"/>
                </a:solidFill>
              </a:rPr>
              <a:t>scrutinising</a:t>
            </a:r>
            <a:r>
              <a:rPr lang="en-US" sz="2000" b="0" i="0" u="none" strike="noStrike" baseline="0" dirty="0">
                <a:solidFill>
                  <a:srgbClr val="211D1E"/>
                </a:solidFill>
              </a:rPr>
              <a:t> the accounts, the banker found that the value of building bought a few years back for Rs. 7 lakh has been shown in the books at Rs.20 lakh, which is its present market value. </a:t>
            </a:r>
          </a:p>
          <a:p>
            <a:pPr algn="just"/>
            <a:r>
              <a:rPr lang="en-US" sz="2000" b="0" i="0" u="none" strike="noStrike" baseline="0" dirty="0">
                <a:solidFill>
                  <a:srgbClr val="211D1E"/>
                </a:solidFill>
              </a:rPr>
              <a:t>Similarly, as compared to the last year, the method of valuation of stock was changed, resulting in value of goods to be about 15 per cent higher. </a:t>
            </a:r>
          </a:p>
          <a:p>
            <a:pPr algn="just"/>
            <a:r>
              <a:rPr lang="en-US" sz="2000" b="0" i="0" u="none" strike="noStrike" baseline="0" dirty="0">
                <a:solidFill>
                  <a:srgbClr val="211D1E"/>
                </a:solidFill>
              </a:rPr>
              <a:t>Also, the whole amount of Rs. 70,000 spent on purchase of personal computer (expected life 5 years) during the year had been charged to the profits of the current year. </a:t>
            </a:r>
          </a:p>
          <a:p>
            <a:pPr algn="just"/>
            <a:r>
              <a:rPr lang="en-US" sz="2000" b="0" i="0" u="none" strike="noStrike" baseline="0" dirty="0">
                <a:solidFill>
                  <a:srgbClr val="211D1E"/>
                </a:solidFill>
              </a:rPr>
              <a:t>The banker did not rely on the financial data provided by </a:t>
            </a:r>
            <a:r>
              <a:rPr lang="en-US" sz="2000" b="0" i="0" u="none" strike="noStrike" baseline="0" dirty="0" err="1">
                <a:solidFill>
                  <a:srgbClr val="211D1E"/>
                </a:solidFill>
              </a:rPr>
              <a:t>Ruchica</a:t>
            </a:r>
            <a:r>
              <a:rPr lang="en-US" sz="2000" b="0" i="0" u="none" strike="noStrike" baseline="0" dirty="0">
                <a:solidFill>
                  <a:srgbClr val="211D1E"/>
                </a:solidFill>
              </a:rPr>
              <a:t>. </a:t>
            </a:r>
          </a:p>
          <a:p>
            <a:pPr algn="just"/>
            <a:r>
              <a:rPr lang="en-US" sz="2000" b="0" i="0" u="none" strike="noStrike" baseline="0" dirty="0">
                <a:solidFill>
                  <a:srgbClr val="211D1E"/>
                </a:solidFill>
              </a:rPr>
              <a:t>Advise </a:t>
            </a:r>
            <a:r>
              <a:rPr lang="en-US" sz="2000" b="0" i="0" u="none" strike="noStrike" baseline="0" dirty="0" err="1">
                <a:solidFill>
                  <a:srgbClr val="211D1E"/>
                </a:solidFill>
              </a:rPr>
              <a:t>Ruchica</a:t>
            </a:r>
            <a:r>
              <a:rPr lang="en-US" sz="2000" b="0" i="0" u="none" strike="noStrike" baseline="0" dirty="0">
                <a:solidFill>
                  <a:srgbClr val="211D1E"/>
                </a:solidFill>
              </a:rPr>
              <a:t> for the mistakes committed by her in the preparation of financial statements in the context of basic concepts in accounting. </a:t>
            </a:r>
            <a:endParaRPr lang="en-IN" sz="2000" dirty="0"/>
          </a:p>
        </p:txBody>
      </p:sp>
    </p:spTree>
    <p:extLst>
      <p:ext uri="{BB962C8B-B14F-4D97-AF65-F5344CB8AC3E}">
        <p14:creationId xmlns:p14="http://schemas.microsoft.com/office/powerpoint/2010/main" val="3139256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7D64-C223-32EC-56C3-12E17932E9D5}"/>
              </a:ext>
            </a:extLst>
          </p:cNvPr>
          <p:cNvSpPr>
            <a:spLocks noGrp="1"/>
          </p:cNvSpPr>
          <p:nvPr>
            <p:ph type="title"/>
          </p:nvPr>
        </p:nvSpPr>
        <p:spPr/>
        <p:txBody>
          <a:bodyPr/>
          <a:lstStyle/>
          <a:p>
            <a:r>
              <a:rPr lang="en-IN" dirty="0"/>
              <a:t>Exercise 3</a:t>
            </a:r>
          </a:p>
        </p:txBody>
      </p:sp>
      <p:sp>
        <p:nvSpPr>
          <p:cNvPr id="3" name="Content Placeholder 2">
            <a:extLst>
              <a:ext uri="{FF2B5EF4-FFF2-40B4-BE49-F238E27FC236}">
                <a16:creationId xmlns:a16="http://schemas.microsoft.com/office/drawing/2014/main" id="{E4B31D80-B2A4-F50D-89BC-0B8517981648}"/>
              </a:ext>
            </a:extLst>
          </p:cNvPr>
          <p:cNvSpPr>
            <a:spLocks noGrp="1"/>
          </p:cNvSpPr>
          <p:nvPr>
            <p:ph idx="1"/>
          </p:nvPr>
        </p:nvSpPr>
        <p:spPr>
          <a:xfrm>
            <a:off x="838200" y="1626318"/>
            <a:ext cx="10515600" cy="4351338"/>
          </a:xfrm>
        </p:spPr>
        <p:txBody>
          <a:bodyPr>
            <a:normAutofit lnSpcReduction="10000"/>
          </a:bodyPr>
          <a:lstStyle/>
          <a:p>
            <a:pPr algn="just"/>
            <a:r>
              <a:rPr lang="en-US" b="0" i="0" u="none" strike="noStrike" baseline="0" dirty="0">
                <a:solidFill>
                  <a:srgbClr val="211D1E"/>
                </a:solidFill>
              </a:rPr>
              <a:t>It is known that the court judgment will be in </a:t>
            </a:r>
            <a:r>
              <a:rPr lang="en-US" b="0" i="0" u="none" strike="noStrike" baseline="0" dirty="0" err="1">
                <a:solidFill>
                  <a:srgbClr val="211D1E"/>
                </a:solidFill>
              </a:rPr>
              <a:t>favour</a:t>
            </a:r>
            <a:r>
              <a:rPr lang="en-US" b="0" i="0" u="none" strike="noStrike" baseline="0" dirty="0">
                <a:solidFill>
                  <a:srgbClr val="211D1E"/>
                </a:solidFill>
              </a:rPr>
              <a:t> of the customer and the trader will be required to pay the damages. </a:t>
            </a:r>
          </a:p>
          <a:p>
            <a:pPr algn="just"/>
            <a:r>
              <a:rPr lang="en-US" b="0" i="0" u="none" strike="noStrike" baseline="0" dirty="0">
                <a:solidFill>
                  <a:srgbClr val="211D1E"/>
                </a:solidFill>
              </a:rPr>
              <a:t>However, the amount of legal damages is not known with certainty.</a:t>
            </a:r>
          </a:p>
          <a:p>
            <a:pPr algn="just"/>
            <a:r>
              <a:rPr lang="en-US" b="0" i="0" u="none" strike="noStrike" baseline="0" dirty="0">
                <a:solidFill>
                  <a:srgbClr val="211D1E"/>
                </a:solidFill>
              </a:rPr>
              <a:t> The accounting year has already been ended and the books are now </a:t>
            </a:r>
            <a:r>
              <a:rPr lang="en-US" b="0" i="0" u="none" strike="noStrike" baseline="0" dirty="0" err="1">
                <a:solidFill>
                  <a:srgbClr val="211D1E"/>
                </a:solidFill>
              </a:rPr>
              <a:t>finalised</a:t>
            </a:r>
            <a:r>
              <a:rPr lang="en-US" b="0" i="0" u="none" strike="noStrike" baseline="0" dirty="0">
                <a:solidFill>
                  <a:srgbClr val="211D1E"/>
                </a:solidFill>
              </a:rPr>
              <a:t> to ascertain true profit or loss. </a:t>
            </a:r>
          </a:p>
          <a:p>
            <a:pPr algn="just"/>
            <a:r>
              <a:rPr lang="en-US" b="0" i="0" u="none" strike="noStrike" baseline="0" dirty="0">
                <a:solidFill>
                  <a:srgbClr val="211D1E"/>
                </a:solidFill>
              </a:rPr>
              <a:t>The accountant of the trader has advised him not to consider the expected loss on account of payment of legal damages because the amount is not certain and the final judgment of the court is not yet out. </a:t>
            </a:r>
          </a:p>
          <a:p>
            <a:pPr algn="just"/>
            <a:r>
              <a:rPr lang="en-US" b="0" i="0" u="none" strike="noStrike" baseline="0" dirty="0">
                <a:solidFill>
                  <a:srgbClr val="211D1E"/>
                </a:solidFill>
              </a:rPr>
              <a:t>Do you think the accountant is right in his approach? Justify. </a:t>
            </a:r>
            <a:endParaRPr lang="en-IN" dirty="0"/>
          </a:p>
        </p:txBody>
      </p:sp>
    </p:spTree>
    <p:extLst>
      <p:ext uri="{BB962C8B-B14F-4D97-AF65-F5344CB8AC3E}">
        <p14:creationId xmlns:p14="http://schemas.microsoft.com/office/powerpoint/2010/main" val="511396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Systems of Accounting </a:t>
            </a:r>
          </a:p>
        </p:txBody>
      </p:sp>
      <p:sp>
        <p:nvSpPr>
          <p:cNvPr id="3" name="Content Placeholder 2"/>
          <p:cNvSpPr>
            <a:spLocks noGrp="1"/>
          </p:cNvSpPr>
          <p:nvPr>
            <p:ph idx="1"/>
          </p:nvPr>
        </p:nvSpPr>
        <p:spPr/>
        <p:txBody>
          <a:bodyPr/>
          <a:lstStyle/>
          <a:p>
            <a:r>
              <a:rPr lang="en-IN" dirty="0"/>
              <a:t>Two types </a:t>
            </a:r>
          </a:p>
          <a:p>
            <a:pPr lvl="1"/>
            <a:r>
              <a:rPr lang="en-IN" dirty="0"/>
              <a:t>Double entry – dual aspect </a:t>
            </a:r>
          </a:p>
          <a:p>
            <a:pPr lvl="1"/>
            <a:r>
              <a:rPr lang="en-IN" dirty="0"/>
              <a:t>Single entry</a:t>
            </a:r>
          </a:p>
          <a:p>
            <a:pPr marL="457200" lvl="1" indent="0">
              <a:buNone/>
            </a:pPr>
            <a:endParaRPr lang="en-IN" dirty="0"/>
          </a:p>
          <a:p>
            <a:r>
              <a:rPr lang="en-IN" dirty="0"/>
              <a:t>Approaches to accounting </a:t>
            </a:r>
          </a:p>
          <a:p>
            <a:pPr lvl="1"/>
            <a:r>
              <a:rPr lang="en-IN" dirty="0"/>
              <a:t>Cash basis</a:t>
            </a:r>
          </a:p>
          <a:p>
            <a:pPr lvl="1"/>
            <a:r>
              <a:rPr lang="en-IN" dirty="0"/>
              <a:t>Accrual basis</a:t>
            </a:r>
          </a:p>
          <a:p>
            <a:pPr lvl="1"/>
            <a:endParaRPr lang="en-IN" dirty="0"/>
          </a:p>
          <a:p>
            <a:r>
              <a:rPr lang="en-IN" dirty="0"/>
              <a:t>Accounting Standards</a:t>
            </a:r>
          </a:p>
          <a:p>
            <a:pPr lvl="1"/>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Accounting equations</a:t>
            </a:r>
          </a:p>
        </p:txBody>
      </p:sp>
      <p:sp>
        <p:nvSpPr>
          <p:cNvPr id="3" name="Content Placeholder 2"/>
          <p:cNvSpPr>
            <a:spLocks noGrp="1"/>
          </p:cNvSpPr>
          <p:nvPr>
            <p:ph idx="1"/>
          </p:nvPr>
        </p:nvSpPr>
        <p:spPr/>
        <p:txBody>
          <a:bodyPr/>
          <a:lstStyle/>
          <a:p>
            <a:r>
              <a:rPr lang="en-IN" dirty="0"/>
              <a:t>Assets = Liabilities + Capital </a:t>
            </a:r>
          </a:p>
          <a:p>
            <a:r>
              <a:rPr lang="en-IN" dirty="0"/>
              <a:t>Liabilities = Assets – Capital </a:t>
            </a:r>
          </a:p>
          <a:p>
            <a:r>
              <a:rPr lang="en-IN" dirty="0"/>
              <a:t>Capital = Assets – Liabilities </a:t>
            </a:r>
          </a:p>
          <a:p>
            <a:pPr marL="0" indent="0">
              <a:buNone/>
            </a:pP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Golden rules of Accounting </a:t>
            </a:r>
          </a:p>
        </p:txBody>
      </p:sp>
      <p:sp>
        <p:nvSpPr>
          <p:cNvPr id="3" name="Content Placeholder 2"/>
          <p:cNvSpPr>
            <a:spLocks noGrp="1"/>
          </p:cNvSpPr>
          <p:nvPr>
            <p:ph idx="1"/>
          </p:nvPr>
        </p:nvSpPr>
        <p:spPr/>
        <p:txBody>
          <a:bodyPr/>
          <a:lstStyle/>
          <a:p>
            <a:r>
              <a:rPr lang="en-IN" dirty="0"/>
              <a:t>Debit the receiver , credit the giver </a:t>
            </a:r>
          </a:p>
          <a:p>
            <a:r>
              <a:rPr lang="en-IN" dirty="0"/>
              <a:t>Debit what comes in, credit what goes out</a:t>
            </a:r>
          </a:p>
          <a:p>
            <a:r>
              <a:rPr lang="en-IN" dirty="0"/>
              <a:t>Debit expenses/losses, </a:t>
            </a:r>
            <a:r>
              <a:rPr lang="en-IN"/>
              <a:t>credit profits/gains </a:t>
            </a:r>
          </a:p>
          <a:p>
            <a:pPr marL="0" indent="0">
              <a:buNone/>
            </a:pP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a:t>Books of Original Entry</a:t>
            </a:r>
          </a:p>
        </p:txBody>
      </p:sp>
      <p:sp>
        <p:nvSpPr>
          <p:cNvPr id="3" name="Content Placeholder 2"/>
          <p:cNvSpPr>
            <a:spLocks noGrp="1"/>
          </p:cNvSpPr>
          <p:nvPr>
            <p:ph idx="1"/>
          </p:nvPr>
        </p:nvSpPr>
        <p:spPr/>
        <p:txBody>
          <a:bodyPr/>
          <a:lstStyle/>
          <a:p>
            <a:r>
              <a:rPr lang="en-IN" altLang="en-US" dirty="0"/>
              <a:t>Journal </a:t>
            </a:r>
          </a:p>
          <a:p>
            <a:r>
              <a:rPr lang="en-IN" altLang="en-US" dirty="0"/>
              <a:t>Cashbook</a:t>
            </a:r>
          </a:p>
          <a:p>
            <a:r>
              <a:rPr lang="en-IN" altLang="en-US" dirty="0"/>
              <a:t>Other books like purchases, sales, returns, etc</a:t>
            </a:r>
          </a:p>
          <a:p>
            <a:r>
              <a:rPr lang="en-IN" altLang="en-US" dirty="0"/>
              <a:t>The entries to be posted into ledgers</a:t>
            </a:r>
          </a:p>
          <a:p>
            <a:r>
              <a:rPr lang="en-IN" altLang="en-US" dirty="0"/>
              <a:t>Leading to trial balance preparation </a:t>
            </a:r>
          </a:p>
          <a:p>
            <a:r>
              <a:rPr lang="en-IN" altLang="en-US" dirty="0"/>
              <a:t>Profit and loss account and balance sheet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51A-C721-CD78-6DE4-7870196A2A44}"/>
              </a:ext>
            </a:extLst>
          </p:cNvPr>
          <p:cNvSpPr>
            <a:spLocks noGrp="1"/>
          </p:cNvSpPr>
          <p:nvPr>
            <p:ph type="title"/>
          </p:nvPr>
        </p:nvSpPr>
        <p:spPr/>
        <p:txBody>
          <a:bodyPr/>
          <a:lstStyle/>
          <a:p>
            <a:r>
              <a:rPr lang="en-IN" dirty="0"/>
              <a:t>Journal and ledger</a:t>
            </a:r>
          </a:p>
        </p:txBody>
      </p:sp>
      <p:sp>
        <p:nvSpPr>
          <p:cNvPr id="3" name="Content Placeholder 2">
            <a:extLst>
              <a:ext uri="{FF2B5EF4-FFF2-40B4-BE49-F238E27FC236}">
                <a16:creationId xmlns:a16="http://schemas.microsoft.com/office/drawing/2014/main" id="{AEEA4204-5CD1-6076-F357-EDAA991BC5A6}"/>
              </a:ext>
            </a:extLst>
          </p:cNvPr>
          <p:cNvSpPr>
            <a:spLocks noGrp="1"/>
          </p:cNvSpPr>
          <p:nvPr>
            <p:ph idx="1"/>
          </p:nvPr>
        </p:nvSpPr>
        <p:spPr>
          <a:xfrm>
            <a:off x="838200" y="1471663"/>
            <a:ext cx="10515600" cy="5021211"/>
          </a:xfrm>
        </p:spPr>
        <p:txBody>
          <a:bodyPr>
            <a:noAutofit/>
          </a:bodyPr>
          <a:lstStyle/>
          <a:p>
            <a:pPr algn="l"/>
            <a:r>
              <a:rPr lang="en-US" sz="2400" b="0" i="0" u="none" strike="noStrike" baseline="0" dirty="0"/>
              <a:t>Most important books of the double entry mechanism of accounting and are indispensable for an accounting system</a:t>
            </a:r>
            <a:endParaRPr lang="en-IN" sz="2400" dirty="0"/>
          </a:p>
          <a:p>
            <a:pPr algn="l"/>
            <a:r>
              <a:rPr lang="en-US" sz="2400" b="0" i="0" u="none" strike="noStrike" baseline="0" dirty="0"/>
              <a:t>Journal is the book of </a:t>
            </a:r>
            <a:r>
              <a:rPr lang="en-US" sz="2400" b="0" i="1" u="none" strike="noStrike" baseline="0" dirty="0"/>
              <a:t>first </a:t>
            </a:r>
            <a:r>
              <a:rPr lang="en-US" sz="2400" b="0" i="0" u="none" strike="noStrike" baseline="0" dirty="0"/>
              <a:t>entry (original entry); the ledger is the </a:t>
            </a:r>
            <a:r>
              <a:rPr lang="en-IN" sz="2400" b="0" i="0" u="none" strike="noStrike" baseline="0" dirty="0"/>
              <a:t>book of </a:t>
            </a:r>
            <a:r>
              <a:rPr lang="en-IN" sz="2400" b="0" i="1" u="none" strike="noStrike" baseline="0" dirty="0"/>
              <a:t>second </a:t>
            </a:r>
            <a:r>
              <a:rPr lang="en-IN" sz="2400" b="0" i="0" u="none" strike="noStrike" baseline="0" dirty="0"/>
              <a:t>entry.</a:t>
            </a:r>
          </a:p>
          <a:p>
            <a:pPr algn="l"/>
            <a:r>
              <a:rPr lang="en-US" sz="2400" b="0" i="0" u="none" strike="noStrike" baseline="0" dirty="0"/>
              <a:t>The Journal is the book for </a:t>
            </a:r>
            <a:r>
              <a:rPr lang="en-US" sz="2400" b="0" i="1" u="none" strike="noStrike" baseline="0" dirty="0"/>
              <a:t>chronological </a:t>
            </a:r>
            <a:r>
              <a:rPr lang="en-US" sz="2400" b="0" i="0" u="none" strike="noStrike" baseline="0" dirty="0"/>
              <a:t>record; the ledger is the book </a:t>
            </a:r>
            <a:r>
              <a:rPr lang="en-IN" sz="2400" b="0" i="0" u="none" strike="noStrike" baseline="0" dirty="0"/>
              <a:t>for </a:t>
            </a:r>
            <a:r>
              <a:rPr lang="en-IN" sz="2400" b="0" i="1" u="none" strike="noStrike" baseline="0" dirty="0"/>
              <a:t>analytical </a:t>
            </a:r>
            <a:r>
              <a:rPr lang="en-IN" sz="2400" b="0" i="0" u="none" strike="noStrike" baseline="0" dirty="0"/>
              <a:t>record.</a:t>
            </a:r>
          </a:p>
          <a:p>
            <a:pPr algn="l"/>
            <a:r>
              <a:rPr lang="en-US" sz="2400" b="0" i="0" u="none" strike="noStrike" baseline="0" dirty="0"/>
              <a:t>The Journal, as a book of source entry, gets greater importance as </a:t>
            </a:r>
            <a:r>
              <a:rPr lang="en-US" sz="2400" b="0" i="1" u="none" strike="noStrike" baseline="0" dirty="0"/>
              <a:t>legal evidence </a:t>
            </a:r>
            <a:r>
              <a:rPr lang="en-US" sz="2400" b="0" i="0" u="none" strike="noStrike" baseline="0" dirty="0"/>
              <a:t>than the ledger.</a:t>
            </a:r>
          </a:p>
          <a:p>
            <a:pPr algn="l"/>
            <a:r>
              <a:rPr lang="en-US" sz="2400" b="0" i="1" u="none" strike="noStrike" baseline="0" dirty="0"/>
              <a:t>Transaction </a:t>
            </a:r>
            <a:r>
              <a:rPr lang="en-US" sz="2400" b="0" i="0" u="none" strike="noStrike" baseline="0" dirty="0"/>
              <a:t>is the basis of classification of data within the Journal; </a:t>
            </a:r>
            <a:r>
              <a:rPr lang="en-US" sz="2400" b="0" i="1" u="none" strike="noStrike" baseline="0" dirty="0"/>
              <a:t>Account </a:t>
            </a:r>
            <a:r>
              <a:rPr lang="en-US" sz="2400" b="0" i="0" u="none" strike="noStrike" baseline="0" dirty="0"/>
              <a:t>is the basis of classification of data within the ledger.</a:t>
            </a:r>
          </a:p>
          <a:p>
            <a:pPr algn="l"/>
            <a:r>
              <a:rPr lang="en-US" sz="2400" b="0" i="0" u="none" strike="noStrike" baseline="0" dirty="0"/>
              <a:t>Process of recording in the Journal is called </a:t>
            </a:r>
            <a:r>
              <a:rPr lang="en-US" sz="2400" b="0" i="0" u="none" strike="noStrike" baseline="0" dirty="0" err="1"/>
              <a:t>Journalising</a:t>
            </a:r>
            <a:r>
              <a:rPr lang="en-US" sz="2400" b="0" i="0" u="none" strike="noStrike" baseline="0" dirty="0"/>
              <a:t>; the process of recording in the ledger is known as </a:t>
            </a:r>
            <a:r>
              <a:rPr lang="en-US" sz="2400" b="0" i="1" u="none" strike="noStrike" baseline="0" dirty="0"/>
              <a:t>Posting</a:t>
            </a:r>
            <a:r>
              <a:rPr lang="en-US" sz="2400" b="0" i="0" u="none" strike="noStrike" baseline="0" dirty="0"/>
              <a:t>.</a:t>
            </a:r>
            <a:endParaRPr lang="en-IN" sz="2400" dirty="0"/>
          </a:p>
        </p:txBody>
      </p:sp>
    </p:spTree>
    <p:extLst>
      <p:ext uri="{BB962C8B-B14F-4D97-AF65-F5344CB8AC3E}">
        <p14:creationId xmlns:p14="http://schemas.microsoft.com/office/powerpoint/2010/main" val="2847273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7D268-CA7D-6C3A-93B9-933E57D1F396}"/>
              </a:ext>
            </a:extLst>
          </p:cNvPr>
          <p:cNvSpPr>
            <a:spLocks noGrp="1"/>
          </p:cNvSpPr>
          <p:nvPr>
            <p:ph type="title"/>
          </p:nvPr>
        </p:nvSpPr>
        <p:spPr/>
        <p:txBody>
          <a:bodyPr/>
          <a:lstStyle/>
          <a:p>
            <a:r>
              <a:rPr lang="en-IN" dirty="0"/>
              <a:t>Classification of assets	</a:t>
            </a:r>
          </a:p>
        </p:txBody>
      </p:sp>
      <p:pic>
        <p:nvPicPr>
          <p:cNvPr id="5" name="Picture 4">
            <a:extLst>
              <a:ext uri="{FF2B5EF4-FFF2-40B4-BE49-F238E27FC236}">
                <a16:creationId xmlns:a16="http://schemas.microsoft.com/office/drawing/2014/main" id="{A963065F-810F-BDB9-AD39-F2E8134E9363}"/>
              </a:ext>
            </a:extLst>
          </p:cNvPr>
          <p:cNvPicPr>
            <a:picLocks noChangeAspect="1"/>
          </p:cNvPicPr>
          <p:nvPr/>
        </p:nvPicPr>
        <p:blipFill>
          <a:blip r:embed="rId2"/>
          <a:stretch>
            <a:fillRect/>
          </a:stretch>
        </p:blipFill>
        <p:spPr>
          <a:xfrm>
            <a:off x="838200" y="1460090"/>
            <a:ext cx="10798276" cy="5032785"/>
          </a:xfrm>
          <a:prstGeom prst="rect">
            <a:avLst/>
          </a:prstGeom>
        </p:spPr>
      </p:pic>
    </p:spTree>
    <p:extLst>
      <p:ext uri="{BB962C8B-B14F-4D97-AF65-F5344CB8AC3E}">
        <p14:creationId xmlns:p14="http://schemas.microsoft.com/office/powerpoint/2010/main" val="129339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FB56-CAB3-048A-D7D9-96A424376959}"/>
              </a:ext>
            </a:extLst>
          </p:cNvPr>
          <p:cNvSpPr>
            <a:spLocks noGrp="1"/>
          </p:cNvSpPr>
          <p:nvPr>
            <p:ph type="title"/>
          </p:nvPr>
        </p:nvSpPr>
        <p:spPr/>
        <p:txBody>
          <a:bodyPr/>
          <a:lstStyle/>
          <a:p>
            <a:r>
              <a:rPr lang="en-IN" dirty="0"/>
              <a:t>Classification of liabilities</a:t>
            </a:r>
          </a:p>
        </p:txBody>
      </p:sp>
      <p:pic>
        <p:nvPicPr>
          <p:cNvPr id="7" name="Picture 6">
            <a:extLst>
              <a:ext uri="{FF2B5EF4-FFF2-40B4-BE49-F238E27FC236}">
                <a16:creationId xmlns:a16="http://schemas.microsoft.com/office/drawing/2014/main" id="{3C08AFC3-E33F-A0B0-EA97-121EE5D40AEA}"/>
              </a:ext>
            </a:extLst>
          </p:cNvPr>
          <p:cNvPicPr>
            <a:picLocks noChangeAspect="1"/>
          </p:cNvPicPr>
          <p:nvPr/>
        </p:nvPicPr>
        <p:blipFill>
          <a:blip r:embed="rId2"/>
          <a:stretch>
            <a:fillRect/>
          </a:stretch>
        </p:blipFill>
        <p:spPr>
          <a:xfrm>
            <a:off x="943897" y="1489587"/>
            <a:ext cx="10515600" cy="5003288"/>
          </a:xfrm>
          <a:prstGeom prst="rect">
            <a:avLst/>
          </a:prstGeom>
        </p:spPr>
      </p:pic>
    </p:spTree>
    <p:extLst>
      <p:ext uri="{BB962C8B-B14F-4D97-AF65-F5344CB8AC3E}">
        <p14:creationId xmlns:p14="http://schemas.microsoft.com/office/powerpoint/2010/main" val="858717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5CA7-ED18-1826-F9F7-2CE09AE80190}"/>
              </a:ext>
            </a:extLst>
          </p:cNvPr>
          <p:cNvSpPr>
            <a:spLocks noGrp="1"/>
          </p:cNvSpPr>
          <p:nvPr>
            <p:ph type="title"/>
          </p:nvPr>
        </p:nvSpPr>
        <p:spPr/>
        <p:txBody>
          <a:bodyPr/>
          <a:lstStyle/>
          <a:p>
            <a:r>
              <a:rPr lang="en-IN" dirty="0"/>
              <a:t>Exercise 4</a:t>
            </a:r>
          </a:p>
        </p:txBody>
      </p:sp>
      <p:graphicFrame>
        <p:nvGraphicFramePr>
          <p:cNvPr id="4" name="Content Placeholder 3">
            <a:extLst>
              <a:ext uri="{FF2B5EF4-FFF2-40B4-BE49-F238E27FC236}">
                <a16:creationId xmlns:a16="http://schemas.microsoft.com/office/drawing/2014/main" id="{D92C2A6B-E052-1CF2-9C7B-1334913BA429}"/>
              </a:ext>
            </a:extLst>
          </p:cNvPr>
          <p:cNvGraphicFramePr>
            <a:graphicFrameLocks noGrp="1"/>
          </p:cNvGraphicFramePr>
          <p:nvPr>
            <p:ph idx="1"/>
            <p:extLst>
              <p:ext uri="{D42A27DB-BD31-4B8C-83A1-F6EECF244321}">
                <p14:modId xmlns:p14="http://schemas.microsoft.com/office/powerpoint/2010/main" val="3979034691"/>
              </p:ext>
            </p:extLst>
          </p:nvPr>
        </p:nvGraphicFramePr>
        <p:xfrm>
          <a:off x="838200" y="1501161"/>
          <a:ext cx="11078498" cy="5191760"/>
        </p:xfrm>
        <a:graphic>
          <a:graphicData uri="http://schemas.openxmlformats.org/drawingml/2006/table">
            <a:tbl>
              <a:tblPr firstRow="1" bandRow="1">
                <a:tableStyleId>{5C22544A-7EE6-4342-B048-85BDC9FD1C3A}</a:tableStyleId>
              </a:tblPr>
              <a:tblGrid>
                <a:gridCol w="2659563">
                  <a:extLst>
                    <a:ext uri="{9D8B030D-6E8A-4147-A177-3AD203B41FA5}">
                      <a16:colId xmlns:a16="http://schemas.microsoft.com/office/drawing/2014/main" val="207870538"/>
                    </a:ext>
                  </a:extLst>
                </a:gridCol>
                <a:gridCol w="1771835">
                  <a:extLst>
                    <a:ext uri="{9D8B030D-6E8A-4147-A177-3AD203B41FA5}">
                      <a16:colId xmlns:a16="http://schemas.microsoft.com/office/drawing/2014/main" val="1292785611"/>
                    </a:ext>
                  </a:extLst>
                </a:gridCol>
                <a:gridCol w="2215700">
                  <a:extLst>
                    <a:ext uri="{9D8B030D-6E8A-4147-A177-3AD203B41FA5}">
                      <a16:colId xmlns:a16="http://schemas.microsoft.com/office/drawing/2014/main" val="4083537624"/>
                    </a:ext>
                  </a:extLst>
                </a:gridCol>
                <a:gridCol w="2215700">
                  <a:extLst>
                    <a:ext uri="{9D8B030D-6E8A-4147-A177-3AD203B41FA5}">
                      <a16:colId xmlns:a16="http://schemas.microsoft.com/office/drawing/2014/main" val="841404149"/>
                    </a:ext>
                  </a:extLst>
                </a:gridCol>
                <a:gridCol w="2215700">
                  <a:extLst>
                    <a:ext uri="{9D8B030D-6E8A-4147-A177-3AD203B41FA5}">
                      <a16:colId xmlns:a16="http://schemas.microsoft.com/office/drawing/2014/main" val="56047853"/>
                    </a:ext>
                  </a:extLst>
                </a:gridCol>
              </a:tblGrid>
              <a:tr h="370840">
                <a:tc>
                  <a:txBody>
                    <a:bodyPr/>
                    <a:lstStyle/>
                    <a:p>
                      <a:r>
                        <a:rPr lang="en-IN" dirty="0"/>
                        <a:t>Items</a:t>
                      </a:r>
                    </a:p>
                  </a:txBody>
                  <a:tcPr/>
                </a:tc>
                <a:tc>
                  <a:txBody>
                    <a:bodyPr/>
                    <a:lstStyle/>
                    <a:p>
                      <a:r>
                        <a:rPr lang="en-IN" dirty="0"/>
                        <a:t>Current Assets</a:t>
                      </a:r>
                    </a:p>
                  </a:txBody>
                  <a:tcPr/>
                </a:tc>
                <a:tc>
                  <a:txBody>
                    <a:bodyPr/>
                    <a:lstStyle/>
                    <a:p>
                      <a:r>
                        <a:rPr lang="en-IN" dirty="0"/>
                        <a:t>Non-current </a:t>
                      </a:r>
                      <a:r>
                        <a:rPr lang="en-IN" dirty="0" err="1"/>
                        <a:t>asests</a:t>
                      </a:r>
                      <a:endParaRPr lang="en-IN" dirty="0"/>
                    </a:p>
                  </a:txBody>
                  <a:tcPr/>
                </a:tc>
                <a:tc>
                  <a:txBody>
                    <a:bodyPr/>
                    <a:lstStyle/>
                    <a:p>
                      <a:r>
                        <a:rPr lang="en-IN" dirty="0"/>
                        <a:t>Current liabilities </a:t>
                      </a:r>
                    </a:p>
                  </a:txBody>
                  <a:tcPr/>
                </a:tc>
                <a:tc>
                  <a:txBody>
                    <a:bodyPr/>
                    <a:lstStyle/>
                    <a:p>
                      <a:r>
                        <a:rPr lang="en-IN" dirty="0"/>
                        <a:t>Non-current </a:t>
                      </a:r>
                      <a:r>
                        <a:rPr lang="en-IN" dirty="0" err="1"/>
                        <a:t>liablities</a:t>
                      </a:r>
                      <a:endParaRPr lang="en-IN" dirty="0"/>
                    </a:p>
                  </a:txBody>
                  <a:tcPr/>
                </a:tc>
                <a:extLst>
                  <a:ext uri="{0D108BD9-81ED-4DB2-BD59-A6C34878D82A}">
                    <a16:rowId xmlns:a16="http://schemas.microsoft.com/office/drawing/2014/main" val="3684655892"/>
                  </a:ext>
                </a:extLst>
              </a:tr>
              <a:tr h="370840">
                <a:tc>
                  <a:txBody>
                    <a:bodyPr/>
                    <a:lstStyle/>
                    <a:p>
                      <a:r>
                        <a:rPr lang="en-IN" dirty="0"/>
                        <a:t>Machinery</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248319567"/>
                  </a:ext>
                </a:extLst>
              </a:tr>
              <a:tr h="370840">
                <a:tc>
                  <a:txBody>
                    <a:bodyPr/>
                    <a:lstStyle/>
                    <a:p>
                      <a:r>
                        <a:rPr lang="en-IN" dirty="0"/>
                        <a:t>Sundry creditors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289948567"/>
                  </a:ext>
                </a:extLst>
              </a:tr>
              <a:tr h="370840">
                <a:tc>
                  <a:txBody>
                    <a:bodyPr/>
                    <a:lstStyle/>
                    <a:p>
                      <a:r>
                        <a:rPr lang="en-IN" dirty="0"/>
                        <a:t>Cash at bank</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561075330"/>
                  </a:ext>
                </a:extLst>
              </a:tr>
              <a:tr h="370840">
                <a:tc>
                  <a:txBody>
                    <a:bodyPr/>
                    <a:lstStyle/>
                    <a:p>
                      <a:r>
                        <a:rPr lang="en-IN" dirty="0"/>
                        <a:t>Goodwill</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4256087237"/>
                  </a:ext>
                </a:extLst>
              </a:tr>
              <a:tr h="370840">
                <a:tc>
                  <a:txBody>
                    <a:bodyPr/>
                    <a:lstStyle/>
                    <a:p>
                      <a:r>
                        <a:rPr lang="en-IN" dirty="0"/>
                        <a:t>Bills payable</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754982676"/>
                  </a:ext>
                </a:extLst>
              </a:tr>
              <a:tr h="370840">
                <a:tc>
                  <a:txBody>
                    <a:bodyPr/>
                    <a:lstStyle/>
                    <a:p>
                      <a:r>
                        <a:rPr lang="en-IN" dirty="0"/>
                        <a:t>Land &amp; Building</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5824707"/>
                  </a:ext>
                </a:extLst>
              </a:tr>
              <a:tr h="370840">
                <a:tc>
                  <a:txBody>
                    <a:bodyPr/>
                    <a:lstStyle/>
                    <a:p>
                      <a:r>
                        <a:rPr lang="en-IN" dirty="0"/>
                        <a:t>Loose tools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080575934"/>
                  </a:ext>
                </a:extLst>
              </a:tr>
              <a:tr h="370840">
                <a:tc>
                  <a:txBody>
                    <a:bodyPr/>
                    <a:lstStyle/>
                    <a:p>
                      <a:r>
                        <a:rPr lang="en-IN" dirty="0"/>
                        <a:t>Computer systems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4253653949"/>
                  </a:ext>
                </a:extLst>
              </a:tr>
              <a:tr h="370840">
                <a:tc>
                  <a:txBody>
                    <a:bodyPr/>
                    <a:lstStyle/>
                    <a:p>
                      <a:r>
                        <a:rPr lang="en-IN" dirty="0"/>
                        <a:t>Inventory</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11638376"/>
                  </a:ext>
                </a:extLst>
              </a:tr>
              <a:tr h="370840">
                <a:tc>
                  <a:txBody>
                    <a:bodyPr/>
                    <a:lstStyle/>
                    <a:p>
                      <a:r>
                        <a:rPr lang="en-IN" dirty="0"/>
                        <a:t>Investments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913361656"/>
                  </a:ext>
                </a:extLst>
              </a:tr>
              <a:tr h="370840">
                <a:tc>
                  <a:txBody>
                    <a:bodyPr/>
                    <a:lstStyle/>
                    <a:p>
                      <a:r>
                        <a:rPr lang="en-IN" dirty="0"/>
                        <a:t>Loan from bank</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2568300411"/>
                  </a:ext>
                </a:extLst>
              </a:tr>
              <a:tr h="370840">
                <a:tc>
                  <a:txBody>
                    <a:bodyPr/>
                    <a:lstStyle/>
                    <a:p>
                      <a:r>
                        <a:rPr lang="en-IN" dirty="0"/>
                        <a:t>Sundry debtors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475664242"/>
                  </a:ext>
                </a:extLst>
              </a:tr>
              <a:tr h="370840">
                <a:tc>
                  <a:txBody>
                    <a:bodyPr/>
                    <a:lstStyle/>
                    <a:p>
                      <a:r>
                        <a:rPr lang="en-IN" dirty="0"/>
                        <a:t>Patents</a:t>
                      </a:r>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3527893900"/>
                  </a:ext>
                </a:extLst>
              </a:tr>
            </a:tbl>
          </a:graphicData>
        </a:graphic>
      </p:graphicFrame>
    </p:spTree>
    <p:extLst>
      <p:ext uri="{BB962C8B-B14F-4D97-AF65-F5344CB8AC3E}">
        <p14:creationId xmlns:p14="http://schemas.microsoft.com/office/powerpoint/2010/main" val="2795805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More books and accounts!!</a:t>
            </a:r>
          </a:p>
        </p:txBody>
      </p:sp>
      <p:sp>
        <p:nvSpPr>
          <p:cNvPr id="3" name="Content Placeholder 2"/>
          <p:cNvSpPr>
            <a:spLocks noGrp="1"/>
          </p:cNvSpPr>
          <p:nvPr>
            <p:ph idx="1"/>
          </p:nvPr>
        </p:nvSpPr>
        <p:spPr/>
        <p:txBody>
          <a:bodyPr>
            <a:normAutofit/>
          </a:bodyPr>
          <a:lstStyle/>
          <a:p>
            <a:r>
              <a:rPr lang="en-IN" dirty="0"/>
              <a:t>Cash book – single column and double column</a:t>
            </a:r>
          </a:p>
          <a:p>
            <a:r>
              <a:rPr lang="en-IN" dirty="0"/>
              <a:t>Petty cash book</a:t>
            </a:r>
          </a:p>
          <a:p>
            <a:r>
              <a:rPr lang="en-IN" dirty="0"/>
              <a:t>Purchase book</a:t>
            </a:r>
          </a:p>
          <a:p>
            <a:r>
              <a:rPr lang="en-IN" dirty="0"/>
              <a:t>Purchase return (Return outwards) book</a:t>
            </a:r>
          </a:p>
          <a:p>
            <a:r>
              <a:rPr lang="en-IN" dirty="0"/>
              <a:t>Sales book </a:t>
            </a:r>
          </a:p>
          <a:p>
            <a:r>
              <a:rPr lang="en-IN" dirty="0"/>
              <a:t>Sales return (Return inwards) book</a:t>
            </a:r>
          </a:p>
          <a:p>
            <a:r>
              <a:rPr lang="en-IN" dirty="0"/>
              <a:t>Bank reconciliation statements (BRS)</a:t>
            </a:r>
          </a:p>
          <a:p>
            <a:r>
              <a:rPr lang="en-IN" dirty="0"/>
              <a:t>Depreciation, provision and reserves – major issue and concern !!!</a:t>
            </a:r>
          </a:p>
          <a:p>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8A41-1893-F5EF-F048-480BA5E15D31}"/>
              </a:ext>
            </a:extLst>
          </p:cNvPr>
          <p:cNvSpPr>
            <a:spLocks noGrp="1"/>
          </p:cNvSpPr>
          <p:nvPr>
            <p:ph type="title"/>
          </p:nvPr>
        </p:nvSpPr>
        <p:spPr/>
        <p:txBody>
          <a:bodyPr/>
          <a:lstStyle/>
          <a:p>
            <a:r>
              <a:rPr lang="en-IN" dirty="0"/>
              <a:t>Debit note and credit note</a:t>
            </a:r>
          </a:p>
        </p:txBody>
      </p:sp>
      <p:sp>
        <p:nvSpPr>
          <p:cNvPr id="3" name="Content Placeholder 2">
            <a:extLst>
              <a:ext uri="{FF2B5EF4-FFF2-40B4-BE49-F238E27FC236}">
                <a16:creationId xmlns:a16="http://schemas.microsoft.com/office/drawing/2014/main" id="{70DF2573-5CE8-F44F-C128-153811C11C8C}"/>
              </a:ext>
            </a:extLst>
          </p:cNvPr>
          <p:cNvSpPr>
            <a:spLocks noGrp="1"/>
          </p:cNvSpPr>
          <p:nvPr>
            <p:ph idx="1"/>
          </p:nvPr>
        </p:nvSpPr>
        <p:spPr>
          <a:xfrm>
            <a:off x="838200" y="1626318"/>
            <a:ext cx="10515600" cy="4351338"/>
          </a:xfrm>
        </p:spPr>
        <p:txBody>
          <a:bodyPr>
            <a:noAutofit/>
          </a:bodyPr>
          <a:lstStyle/>
          <a:p>
            <a:pPr algn="l"/>
            <a:r>
              <a:rPr lang="en-US" sz="2400" b="0" i="0" u="none" strike="noStrike" baseline="0" dirty="0"/>
              <a:t>A </a:t>
            </a:r>
            <a:r>
              <a:rPr lang="en-US" sz="2400" b="0" i="1" u="none" strike="noStrike" baseline="0" dirty="0"/>
              <a:t>Debit note </a:t>
            </a:r>
            <a:r>
              <a:rPr lang="en-US" sz="2400" b="0" i="0" u="none" strike="noStrike" baseline="0" dirty="0"/>
              <a:t>is a document evidencing a debit to be raised against a party for reasons other than sale on credit. </a:t>
            </a:r>
          </a:p>
          <a:p>
            <a:pPr lvl="1"/>
            <a:r>
              <a:rPr lang="en-US" sz="2000" dirty="0"/>
              <a:t>On finding that goods supplied are not as per the terms of t</a:t>
            </a:r>
            <a:r>
              <a:rPr lang="en-US" sz="2000" b="0" i="0" u="none" strike="noStrike" baseline="0" dirty="0"/>
              <a:t>he order placed, the defective goods are returned to the supplier of the goods and a note is prepared to debit the supplier; or when an additional sum is recoverable from a customer such a note is prepared to debit the customer with the additional dues. In these two situations the note is called a debit note.</a:t>
            </a:r>
          </a:p>
          <a:p>
            <a:pPr algn="l"/>
            <a:endParaRPr lang="en-US" sz="2400" b="0" i="0" u="none" strike="noStrike" baseline="0" dirty="0"/>
          </a:p>
          <a:p>
            <a:pPr algn="l"/>
            <a:r>
              <a:rPr lang="en-US" sz="2400" b="0" i="0" u="none" strike="noStrike" baseline="0" dirty="0"/>
              <a:t>A </a:t>
            </a:r>
            <a:r>
              <a:rPr lang="en-US" sz="2400" b="0" i="1" u="none" strike="noStrike" baseline="0" dirty="0"/>
              <a:t>Credit note </a:t>
            </a:r>
            <a:r>
              <a:rPr lang="en-US" sz="2400" b="0" i="0" u="none" strike="noStrike" baseline="0" dirty="0"/>
              <a:t>is prepared, when a party is to be given a credit for reasons other than credit purchase. It is a common practice to make it in red ink. </a:t>
            </a:r>
          </a:p>
          <a:p>
            <a:pPr lvl="1"/>
            <a:r>
              <a:rPr lang="en-US" sz="2000" b="0" i="0" u="none" strike="noStrike" baseline="0" dirty="0"/>
              <a:t>When goods are received back from a customer, a credit note should be sent to him. </a:t>
            </a:r>
          </a:p>
        </p:txBody>
      </p:sp>
    </p:spTree>
    <p:extLst>
      <p:ext uri="{BB962C8B-B14F-4D97-AF65-F5344CB8AC3E}">
        <p14:creationId xmlns:p14="http://schemas.microsoft.com/office/powerpoint/2010/main" val="3344541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C8686-5A50-8E3B-77EF-434126142D67}"/>
              </a:ext>
            </a:extLst>
          </p:cNvPr>
          <p:cNvSpPr>
            <a:spLocks noGrp="1"/>
          </p:cNvSpPr>
          <p:nvPr>
            <p:ph type="title"/>
          </p:nvPr>
        </p:nvSpPr>
        <p:spPr/>
        <p:txBody>
          <a:bodyPr/>
          <a:lstStyle/>
          <a:p>
            <a:r>
              <a:rPr lang="en-IN" dirty="0"/>
              <a:t>Journal Proper</a:t>
            </a:r>
          </a:p>
        </p:txBody>
      </p:sp>
      <p:sp>
        <p:nvSpPr>
          <p:cNvPr id="3" name="Content Placeholder 2">
            <a:extLst>
              <a:ext uri="{FF2B5EF4-FFF2-40B4-BE49-F238E27FC236}">
                <a16:creationId xmlns:a16="http://schemas.microsoft.com/office/drawing/2014/main" id="{94812144-DF27-6224-4B9C-DBB15A82C165}"/>
              </a:ext>
            </a:extLst>
          </p:cNvPr>
          <p:cNvSpPr>
            <a:spLocks noGrp="1"/>
          </p:cNvSpPr>
          <p:nvPr>
            <p:ph idx="1"/>
          </p:nvPr>
        </p:nvSpPr>
        <p:spPr>
          <a:xfrm>
            <a:off x="838200" y="1545406"/>
            <a:ext cx="10515600" cy="4351338"/>
          </a:xfrm>
        </p:spPr>
        <p:txBody>
          <a:bodyPr/>
          <a:lstStyle/>
          <a:p>
            <a:pPr algn="l"/>
            <a:r>
              <a:rPr lang="en-US" sz="2400" dirty="0">
                <a:latin typeface="Bookman-Light"/>
              </a:rPr>
              <a:t>A book maintained to record transactions, which do not find place in special journals, is known as Journal Proper or Journal Residual.</a:t>
            </a:r>
          </a:p>
          <a:p>
            <a:pPr lvl="1"/>
            <a:r>
              <a:rPr lang="en-US" dirty="0">
                <a:latin typeface="Bookman-Light"/>
              </a:rPr>
              <a:t>Opening entry – for opening balances</a:t>
            </a:r>
          </a:p>
          <a:p>
            <a:pPr lvl="1"/>
            <a:r>
              <a:rPr lang="en-US" dirty="0">
                <a:latin typeface="Bookman-Light"/>
              </a:rPr>
              <a:t>Adjustment entry – outstanding, prepaid, depreciation </a:t>
            </a:r>
            <a:r>
              <a:rPr lang="en-US" dirty="0" err="1">
                <a:latin typeface="Bookman-Light"/>
              </a:rPr>
              <a:t>etc</a:t>
            </a:r>
            <a:endParaRPr lang="en-US" dirty="0">
              <a:latin typeface="Bookman-Light"/>
            </a:endParaRPr>
          </a:p>
          <a:p>
            <a:pPr lvl="1"/>
            <a:r>
              <a:rPr lang="en-US" dirty="0">
                <a:latin typeface="Bookman-Light"/>
              </a:rPr>
              <a:t>Rectification entry – to rectify errors</a:t>
            </a:r>
          </a:p>
          <a:p>
            <a:pPr lvl="1"/>
            <a:r>
              <a:rPr lang="en-US" dirty="0">
                <a:latin typeface="Bookman-Light"/>
              </a:rPr>
              <a:t>Transfer entry – also called closing entries</a:t>
            </a:r>
          </a:p>
          <a:p>
            <a:pPr lvl="1"/>
            <a:r>
              <a:rPr lang="en-US" dirty="0">
                <a:latin typeface="Bookman-Light"/>
              </a:rPr>
              <a:t>Other entry – any other entry not recorded in any books</a:t>
            </a:r>
          </a:p>
          <a:p>
            <a:pPr lvl="1"/>
            <a:endParaRPr lang="en-IN" dirty="0"/>
          </a:p>
        </p:txBody>
      </p:sp>
    </p:spTree>
    <p:extLst>
      <p:ext uri="{BB962C8B-B14F-4D97-AF65-F5344CB8AC3E}">
        <p14:creationId xmlns:p14="http://schemas.microsoft.com/office/powerpoint/2010/main" val="2508616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D389-9E92-7D02-24A0-A1193BAD489A}"/>
              </a:ext>
            </a:extLst>
          </p:cNvPr>
          <p:cNvSpPr>
            <a:spLocks noGrp="1"/>
          </p:cNvSpPr>
          <p:nvPr>
            <p:ph type="title"/>
          </p:nvPr>
        </p:nvSpPr>
        <p:spPr/>
        <p:txBody>
          <a:bodyPr/>
          <a:lstStyle/>
          <a:p>
            <a:r>
              <a:rPr lang="en-IN" dirty="0"/>
              <a:t>Trial balance</a:t>
            </a:r>
          </a:p>
        </p:txBody>
      </p:sp>
      <p:sp>
        <p:nvSpPr>
          <p:cNvPr id="3" name="Content Placeholder 2">
            <a:extLst>
              <a:ext uri="{FF2B5EF4-FFF2-40B4-BE49-F238E27FC236}">
                <a16:creationId xmlns:a16="http://schemas.microsoft.com/office/drawing/2014/main" id="{52C4C09A-681C-4801-A473-FFA6B583F9D0}"/>
              </a:ext>
            </a:extLst>
          </p:cNvPr>
          <p:cNvSpPr>
            <a:spLocks noGrp="1"/>
          </p:cNvSpPr>
          <p:nvPr>
            <p:ph idx="1"/>
          </p:nvPr>
        </p:nvSpPr>
        <p:spPr>
          <a:xfrm>
            <a:off x="838200" y="1471663"/>
            <a:ext cx="10515600" cy="5021212"/>
          </a:xfrm>
        </p:spPr>
        <p:txBody>
          <a:bodyPr>
            <a:normAutofit lnSpcReduction="10000"/>
          </a:bodyPr>
          <a:lstStyle/>
          <a:p>
            <a:pPr algn="l"/>
            <a:r>
              <a:rPr lang="en-US" b="0" i="0" u="none" strike="noStrike" baseline="0" dirty="0"/>
              <a:t>It is a statement showing the balances, or total of debits and credits, of all the accounts in the ledger with a view to verify the </a:t>
            </a:r>
            <a:r>
              <a:rPr lang="en-US" b="0" i="0" u="none" strike="noStrike" baseline="0" dirty="0" err="1"/>
              <a:t>arithematical</a:t>
            </a:r>
            <a:r>
              <a:rPr lang="en-US" b="0" i="0" u="none" strike="noStrike" baseline="0" dirty="0"/>
              <a:t> accuracy of posting into the ledger accounts. </a:t>
            </a:r>
          </a:p>
          <a:p>
            <a:pPr algn="l"/>
            <a:r>
              <a:rPr lang="en-US" dirty="0"/>
              <a:t>It </a:t>
            </a:r>
            <a:r>
              <a:rPr lang="en-US" b="0" i="0" u="none" strike="noStrike" baseline="0" dirty="0"/>
              <a:t>is an important statement in the accounting process as it shows the final position of all accounts and helps in preparing the </a:t>
            </a:r>
            <a:r>
              <a:rPr lang="en-IN" b="0" i="0" u="none" strike="noStrike" baseline="0" dirty="0"/>
              <a:t>final statements.</a:t>
            </a:r>
          </a:p>
          <a:p>
            <a:pPr algn="l"/>
            <a:r>
              <a:rPr lang="en-US" dirty="0"/>
              <a:t>A tallied trial balance only proves, to a certain extent, that the posting to the ledger is arithmetically correct but there can be errors such as</a:t>
            </a:r>
          </a:p>
          <a:p>
            <a:pPr lvl="1"/>
            <a:r>
              <a:rPr lang="en-US" dirty="0"/>
              <a:t>Errors of commission – say wrong posting of transactions, wrong totals </a:t>
            </a:r>
            <a:r>
              <a:rPr lang="en-US" dirty="0" err="1"/>
              <a:t>etc</a:t>
            </a:r>
            <a:endParaRPr lang="en-US" dirty="0"/>
          </a:p>
          <a:p>
            <a:pPr lvl="1"/>
            <a:r>
              <a:rPr lang="en-US" dirty="0"/>
              <a:t>Errors of omission – at the time of recording transaction or posting in ledger</a:t>
            </a:r>
          </a:p>
          <a:p>
            <a:pPr lvl="1"/>
            <a:r>
              <a:rPr lang="en-US" dirty="0"/>
              <a:t>Errors of principle </a:t>
            </a:r>
          </a:p>
          <a:p>
            <a:pPr lvl="1"/>
            <a:r>
              <a:rPr lang="en-US" dirty="0"/>
              <a:t>Compensating errors</a:t>
            </a:r>
          </a:p>
          <a:p>
            <a:r>
              <a:rPr lang="en-US" dirty="0"/>
              <a:t>Create suspense account but then sort out the errors.</a:t>
            </a:r>
          </a:p>
        </p:txBody>
      </p:sp>
    </p:spTree>
    <p:extLst>
      <p:ext uri="{BB962C8B-B14F-4D97-AF65-F5344CB8AC3E}">
        <p14:creationId xmlns:p14="http://schemas.microsoft.com/office/powerpoint/2010/main" val="2141642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FF175-BA22-07BD-EA52-9BEE5D69A34B}"/>
              </a:ext>
            </a:extLst>
          </p:cNvPr>
          <p:cNvSpPr>
            <a:spLocks noGrp="1"/>
          </p:cNvSpPr>
          <p:nvPr>
            <p:ph type="title"/>
          </p:nvPr>
        </p:nvSpPr>
        <p:spPr/>
        <p:txBody>
          <a:bodyPr/>
          <a:lstStyle/>
          <a:p>
            <a:r>
              <a:rPr lang="en-IN" dirty="0"/>
              <a:t>Depreciation</a:t>
            </a:r>
          </a:p>
        </p:txBody>
      </p:sp>
      <p:sp>
        <p:nvSpPr>
          <p:cNvPr id="3" name="Content Placeholder 2">
            <a:extLst>
              <a:ext uri="{FF2B5EF4-FFF2-40B4-BE49-F238E27FC236}">
                <a16:creationId xmlns:a16="http://schemas.microsoft.com/office/drawing/2014/main" id="{E6B4D501-E4A1-1F54-1769-D296AB93AD69}"/>
              </a:ext>
            </a:extLst>
          </p:cNvPr>
          <p:cNvSpPr>
            <a:spLocks noGrp="1"/>
          </p:cNvSpPr>
          <p:nvPr>
            <p:ph idx="1"/>
          </p:nvPr>
        </p:nvSpPr>
        <p:spPr>
          <a:xfrm>
            <a:off x="838200" y="1449337"/>
            <a:ext cx="10515600" cy="5043538"/>
          </a:xfrm>
        </p:spPr>
        <p:txBody>
          <a:bodyPr/>
          <a:lstStyle/>
          <a:p>
            <a:pPr algn="l"/>
            <a:r>
              <a:rPr lang="en-US" sz="2200" b="0" i="0" u="none" strike="noStrike" baseline="0" dirty="0"/>
              <a:t>It implies that fixed assets are subject to decline in value and this decline is technically referred to as </a:t>
            </a:r>
            <a:r>
              <a:rPr lang="en-US" sz="2200" b="0" i="1" u="none" strike="noStrike" baseline="0" dirty="0"/>
              <a:t>depreciation</a:t>
            </a:r>
            <a:r>
              <a:rPr lang="en-US" sz="2200" b="0" i="0" u="none" strike="noStrike" baseline="0" dirty="0"/>
              <a:t>.</a:t>
            </a:r>
          </a:p>
          <a:p>
            <a:pPr algn="l"/>
            <a:r>
              <a:rPr lang="en-US" sz="2200" b="0" i="0" u="none" strike="noStrike" baseline="0" dirty="0"/>
              <a:t>As an accounting term, depreciation is that part of the cost of a fixed asset which has expired on account of its usage and/or lapse of time. Hence, depreciation is an expired cost or expense, charged against the revenue of a </a:t>
            </a:r>
            <a:r>
              <a:rPr lang="en-IN" sz="2200" b="0" i="0" u="none" strike="noStrike" baseline="0" dirty="0"/>
              <a:t>given accounting period.</a:t>
            </a:r>
          </a:p>
          <a:p>
            <a:pPr algn="l"/>
            <a:r>
              <a:rPr lang="en-US" sz="2200" dirty="0"/>
              <a:t>Depreciation may be described as a permanent, continuing and gradual shrinkage in the book value of fixed assets. </a:t>
            </a:r>
          </a:p>
          <a:p>
            <a:pPr algn="l"/>
            <a:r>
              <a:rPr lang="en-US" sz="2200" dirty="0"/>
              <a:t>It is based on the cost of assets consumed in a business and not on its market value. </a:t>
            </a:r>
          </a:p>
          <a:p>
            <a:pPr algn="l"/>
            <a:r>
              <a:rPr lang="en-US" sz="2200" dirty="0"/>
              <a:t>Terms like depletion (in case of mines </a:t>
            </a:r>
            <a:r>
              <a:rPr lang="en-US" sz="2200" dirty="0" err="1"/>
              <a:t>etc</a:t>
            </a:r>
            <a:r>
              <a:rPr lang="en-US" sz="2200" dirty="0"/>
              <a:t>), amortization (for patents, goodwill </a:t>
            </a:r>
            <a:r>
              <a:rPr lang="en-US" sz="2200" dirty="0" err="1"/>
              <a:t>etc</a:t>
            </a:r>
            <a:r>
              <a:rPr lang="en-US" sz="2200" dirty="0"/>
              <a:t>) as also used. </a:t>
            </a:r>
          </a:p>
          <a:p>
            <a:pPr algn="l"/>
            <a:r>
              <a:rPr lang="en-US" sz="2200" dirty="0"/>
              <a:t>AS – 6 on Depreciation.</a:t>
            </a:r>
          </a:p>
          <a:p>
            <a:pPr algn="l"/>
            <a:r>
              <a:rPr lang="en-US" sz="2200" dirty="0"/>
              <a:t>Methods – straight line method, written down value method.</a:t>
            </a:r>
          </a:p>
          <a:p>
            <a:pPr marL="0" indent="0" algn="l">
              <a:buNone/>
            </a:pPr>
            <a:endParaRPr lang="en-IN" sz="1800" dirty="0"/>
          </a:p>
        </p:txBody>
      </p:sp>
    </p:spTree>
    <p:extLst>
      <p:ext uri="{BB962C8B-B14F-4D97-AF65-F5344CB8AC3E}">
        <p14:creationId xmlns:p14="http://schemas.microsoft.com/office/powerpoint/2010/main" val="3699822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84F8-9AA6-0DA5-5214-8423E478D00C}"/>
              </a:ext>
            </a:extLst>
          </p:cNvPr>
          <p:cNvSpPr>
            <a:spLocks noGrp="1"/>
          </p:cNvSpPr>
          <p:nvPr>
            <p:ph type="title"/>
          </p:nvPr>
        </p:nvSpPr>
        <p:spPr>
          <a:xfrm>
            <a:off x="838200" y="146101"/>
            <a:ext cx="10515600" cy="1325563"/>
          </a:xfrm>
        </p:spPr>
        <p:txBody>
          <a:bodyPr/>
          <a:lstStyle/>
          <a:p>
            <a:r>
              <a:rPr lang="en-IN" dirty="0"/>
              <a:t>Provision and reserve</a:t>
            </a:r>
          </a:p>
        </p:txBody>
      </p:sp>
      <p:sp>
        <p:nvSpPr>
          <p:cNvPr id="3" name="Content Placeholder 2">
            <a:extLst>
              <a:ext uri="{FF2B5EF4-FFF2-40B4-BE49-F238E27FC236}">
                <a16:creationId xmlns:a16="http://schemas.microsoft.com/office/drawing/2014/main" id="{69A44C81-74EC-D21E-8D9D-91F339FCB839}"/>
              </a:ext>
            </a:extLst>
          </p:cNvPr>
          <p:cNvSpPr>
            <a:spLocks noGrp="1"/>
          </p:cNvSpPr>
          <p:nvPr>
            <p:ph idx="1"/>
          </p:nvPr>
        </p:nvSpPr>
        <p:spPr>
          <a:xfrm>
            <a:off x="838200" y="1294683"/>
            <a:ext cx="10515600" cy="5417216"/>
          </a:xfrm>
        </p:spPr>
        <p:txBody>
          <a:bodyPr>
            <a:noAutofit/>
          </a:bodyPr>
          <a:lstStyle/>
          <a:p>
            <a:pPr algn="l"/>
            <a:r>
              <a:rPr lang="en-US" sz="1800" b="0" i="0" u="none" strike="noStrike" baseline="0" dirty="0">
                <a:latin typeface="+mj-lt"/>
              </a:rPr>
              <a:t>Provisions: There are certain expenses/losses which are related to the current accounting  period but amount of which is not known with certainty because they are not yet incurred. It is necessary to make provision for such items for ascertaining  </a:t>
            </a:r>
            <a:r>
              <a:rPr lang="en-IN" sz="1800" b="0" i="0" u="none" strike="noStrike" baseline="0" dirty="0">
                <a:latin typeface="+mj-lt"/>
              </a:rPr>
              <a:t>true net profit.</a:t>
            </a:r>
          </a:p>
          <a:p>
            <a:pPr lvl="1"/>
            <a:r>
              <a:rPr lang="en-IN" sz="1800" b="0" i="0" u="none" strike="noStrike" baseline="0" dirty="0">
                <a:latin typeface="+mj-lt"/>
              </a:rPr>
              <a:t>Provision for depreciation;</a:t>
            </a:r>
          </a:p>
          <a:p>
            <a:pPr lvl="1"/>
            <a:r>
              <a:rPr lang="en-US" sz="1800" b="0" i="0" u="none" strike="noStrike" baseline="0" dirty="0">
                <a:latin typeface="+mj-lt"/>
              </a:rPr>
              <a:t>Provision for bad and doubtful debts;</a:t>
            </a:r>
          </a:p>
          <a:p>
            <a:pPr lvl="1"/>
            <a:r>
              <a:rPr lang="en-IN" sz="1800" b="0" i="0" u="none" strike="noStrike" baseline="0" dirty="0">
                <a:latin typeface="+mj-lt"/>
              </a:rPr>
              <a:t>Provision for taxation;</a:t>
            </a:r>
          </a:p>
          <a:p>
            <a:pPr lvl="1"/>
            <a:r>
              <a:rPr lang="en-US" sz="1800" b="0" i="0" u="none" strike="noStrike" baseline="0" dirty="0">
                <a:latin typeface="+mj-lt"/>
              </a:rPr>
              <a:t>Provision for discount on debtors; and</a:t>
            </a:r>
          </a:p>
          <a:p>
            <a:pPr lvl="1"/>
            <a:r>
              <a:rPr lang="en-US" sz="1800" b="0" i="0" u="none" strike="noStrike" baseline="0" dirty="0">
                <a:latin typeface="+mj-lt"/>
              </a:rPr>
              <a:t>Provision for repairs and renewals.</a:t>
            </a:r>
            <a:endParaRPr lang="en-IN" sz="1800" dirty="0">
              <a:latin typeface="+mj-lt"/>
            </a:endParaRPr>
          </a:p>
          <a:p>
            <a:pPr algn="l"/>
            <a:r>
              <a:rPr lang="en-US" sz="1800" b="0" i="0" u="none" strike="noStrike" baseline="0" dirty="0">
                <a:latin typeface="+mj-lt"/>
              </a:rPr>
              <a:t>Reserve: A part of the profit may be set aside and retained in the business to provide for certain future needs like growth and expansion or to meet future contingencies. It is not a charge against profit as it is not meant to cover any known liability or expected loss in future. </a:t>
            </a:r>
          </a:p>
          <a:p>
            <a:pPr lvl="1"/>
            <a:r>
              <a:rPr lang="en-IN" sz="1800" b="0" i="0" u="none" strike="noStrike" baseline="0" dirty="0">
                <a:latin typeface="+mj-lt"/>
              </a:rPr>
              <a:t>General reserve;</a:t>
            </a:r>
          </a:p>
          <a:p>
            <a:pPr lvl="1"/>
            <a:r>
              <a:rPr lang="en-IN" sz="1800" b="0" i="0" u="none" strike="noStrike" baseline="0" dirty="0">
                <a:latin typeface="+mj-lt"/>
              </a:rPr>
              <a:t>Workmen compensation fund;</a:t>
            </a:r>
          </a:p>
          <a:p>
            <a:pPr lvl="1"/>
            <a:r>
              <a:rPr lang="en-IN" sz="1800" b="0" i="0" u="none" strike="noStrike" baseline="0" dirty="0">
                <a:latin typeface="+mj-lt"/>
              </a:rPr>
              <a:t>Investment fluctuation fund;</a:t>
            </a:r>
          </a:p>
          <a:p>
            <a:pPr lvl="1"/>
            <a:r>
              <a:rPr lang="en-IN" sz="1800" b="0" i="0" u="none" strike="noStrike" baseline="0" dirty="0">
                <a:latin typeface="+mj-lt"/>
              </a:rPr>
              <a:t>Capital reserve;</a:t>
            </a:r>
          </a:p>
          <a:p>
            <a:pPr lvl="1"/>
            <a:r>
              <a:rPr lang="en-IN" sz="1800" b="0" i="0" u="none" strike="noStrike" baseline="0" dirty="0">
                <a:latin typeface="+mj-lt"/>
              </a:rPr>
              <a:t>Dividend equalisation reserve;</a:t>
            </a:r>
          </a:p>
          <a:p>
            <a:pPr lvl="1"/>
            <a:r>
              <a:rPr lang="en-US" sz="1800" b="0" i="0" u="none" strike="noStrike" baseline="0" dirty="0">
                <a:latin typeface="+mj-lt"/>
              </a:rPr>
              <a:t>Reserve for redemption of debenture.</a:t>
            </a:r>
            <a:endParaRPr lang="en-IN" sz="1800" dirty="0">
              <a:latin typeface="+mj-lt"/>
            </a:endParaRPr>
          </a:p>
        </p:txBody>
      </p:sp>
    </p:spTree>
    <p:extLst>
      <p:ext uri="{BB962C8B-B14F-4D97-AF65-F5344CB8AC3E}">
        <p14:creationId xmlns:p14="http://schemas.microsoft.com/office/powerpoint/2010/main" val="1203619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9958-38D7-4FE9-DB83-0447DAE9A05D}"/>
              </a:ext>
            </a:extLst>
          </p:cNvPr>
          <p:cNvSpPr>
            <a:spLocks noGrp="1"/>
          </p:cNvSpPr>
          <p:nvPr>
            <p:ph type="title"/>
          </p:nvPr>
        </p:nvSpPr>
        <p:spPr>
          <a:xfrm>
            <a:off x="1086380" y="2218324"/>
            <a:ext cx="10515600" cy="1325563"/>
          </a:xfrm>
        </p:spPr>
        <p:txBody>
          <a:bodyPr/>
          <a:lstStyle/>
          <a:p>
            <a:pPr algn="r"/>
            <a:r>
              <a:rPr lang="en-IN" dirty="0"/>
              <a:t>NOW …… COMPANY ACCOUNTS !!! </a:t>
            </a:r>
            <a:r>
              <a:rPr lang="en-IN" dirty="0">
                <a:sym typeface="Wingdings" panose="05000000000000000000" pitchFamily="2" charset="2"/>
              </a:rPr>
              <a:t></a:t>
            </a:r>
            <a:endParaRPr lang="en-IN" dirty="0"/>
          </a:p>
        </p:txBody>
      </p:sp>
    </p:spTree>
    <p:extLst>
      <p:ext uri="{BB962C8B-B14F-4D97-AF65-F5344CB8AC3E}">
        <p14:creationId xmlns:p14="http://schemas.microsoft.com/office/powerpoint/2010/main" val="3785803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E2D21-F670-1D28-4197-4AE601A29B98}"/>
              </a:ext>
            </a:extLst>
          </p:cNvPr>
          <p:cNvSpPr>
            <a:spLocks noGrp="1"/>
          </p:cNvSpPr>
          <p:nvPr>
            <p:ph type="title"/>
          </p:nvPr>
        </p:nvSpPr>
        <p:spPr/>
        <p:txBody>
          <a:bodyPr/>
          <a:lstStyle/>
          <a:p>
            <a:r>
              <a:rPr lang="en-IN" dirty="0"/>
              <a:t>Share capital</a:t>
            </a:r>
          </a:p>
        </p:txBody>
      </p:sp>
      <p:pic>
        <p:nvPicPr>
          <p:cNvPr id="5" name="Picture 4">
            <a:extLst>
              <a:ext uri="{FF2B5EF4-FFF2-40B4-BE49-F238E27FC236}">
                <a16:creationId xmlns:a16="http://schemas.microsoft.com/office/drawing/2014/main" id="{E1B596D3-094E-1C3D-6E23-A903A664ECBD}"/>
              </a:ext>
            </a:extLst>
          </p:cNvPr>
          <p:cNvPicPr>
            <a:picLocks noChangeAspect="1"/>
          </p:cNvPicPr>
          <p:nvPr/>
        </p:nvPicPr>
        <p:blipFill>
          <a:blip r:embed="rId2"/>
          <a:stretch>
            <a:fillRect/>
          </a:stretch>
        </p:blipFill>
        <p:spPr>
          <a:xfrm>
            <a:off x="1985373" y="1533032"/>
            <a:ext cx="7836544" cy="4959843"/>
          </a:xfrm>
          <a:prstGeom prst="rect">
            <a:avLst/>
          </a:prstGeom>
        </p:spPr>
      </p:pic>
    </p:spTree>
    <p:extLst>
      <p:ext uri="{BB962C8B-B14F-4D97-AF65-F5344CB8AC3E}">
        <p14:creationId xmlns:p14="http://schemas.microsoft.com/office/powerpoint/2010/main" val="3492754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1203-45D2-696A-660E-91835E72ED9F}"/>
              </a:ext>
            </a:extLst>
          </p:cNvPr>
          <p:cNvSpPr>
            <a:spLocks noGrp="1"/>
          </p:cNvSpPr>
          <p:nvPr>
            <p:ph type="title"/>
          </p:nvPr>
        </p:nvSpPr>
        <p:spPr/>
        <p:txBody>
          <a:bodyPr/>
          <a:lstStyle/>
          <a:p>
            <a:r>
              <a:rPr lang="en-IN" dirty="0"/>
              <a:t>Example</a:t>
            </a:r>
          </a:p>
        </p:txBody>
      </p:sp>
      <p:pic>
        <p:nvPicPr>
          <p:cNvPr id="5" name="Picture 4">
            <a:extLst>
              <a:ext uri="{FF2B5EF4-FFF2-40B4-BE49-F238E27FC236}">
                <a16:creationId xmlns:a16="http://schemas.microsoft.com/office/drawing/2014/main" id="{98EAB5F5-AB03-354E-D9D2-06C18B1240C5}"/>
              </a:ext>
            </a:extLst>
          </p:cNvPr>
          <p:cNvPicPr>
            <a:picLocks noChangeAspect="1"/>
          </p:cNvPicPr>
          <p:nvPr/>
        </p:nvPicPr>
        <p:blipFill>
          <a:blip r:embed="rId2"/>
          <a:stretch>
            <a:fillRect/>
          </a:stretch>
        </p:blipFill>
        <p:spPr>
          <a:xfrm>
            <a:off x="412531" y="1490309"/>
            <a:ext cx="5357648" cy="5002566"/>
          </a:xfrm>
          <a:prstGeom prst="rect">
            <a:avLst/>
          </a:prstGeom>
        </p:spPr>
      </p:pic>
      <p:pic>
        <p:nvPicPr>
          <p:cNvPr id="7" name="Picture 6">
            <a:extLst>
              <a:ext uri="{FF2B5EF4-FFF2-40B4-BE49-F238E27FC236}">
                <a16:creationId xmlns:a16="http://schemas.microsoft.com/office/drawing/2014/main" id="{29F3285F-0596-551B-346F-6E216EC7C33B}"/>
              </a:ext>
            </a:extLst>
          </p:cNvPr>
          <p:cNvPicPr>
            <a:picLocks noChangeAspect="1"/>
          </p:cNvPicPr>
          <p:nvPr/>
        </p:nvPicPr>
        <p:blipFill>
          <a:blip r:embed="rId3"/>
          <a:stretch>
            <a:fillRect/>
          </a:stretch>
        </p:blipFill>
        <p:spPr>
          <a:xfrm>
            <a:off x="5891976" y="1596092"/>
            <a:ext cx="5887493" cy="4802187"/>
          </a:xfrm>
          <a:prstGeom prst="rect">
            <a:avLst/>
          </a:prstGeom>
        </p:spPr>
      </p:pic>
    </p:spTree>
    <p:extLst>
      <p:ext uri="{BB962C8B-B14F-4D97-AF65-F5344CB8AC3E}">
        <p14:creationId xmlns:p14="http://schemas.microsoft.com/office/powerpoint/2010/main" val="3267742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4007-FD70-A3A8-A562-58B46B31917B}"/>
              </a:ext>
            </a:extLst>
          </p:cNvPr>
          <p:cNvSpPr>
            <a:spLocks noGrp="1"/>
          </p:cNvSpPr>
          <p:nvPr>
            <p:ph type="title"/>
          </p:nvPr>
        </p:nvSpPr>
        <p:spPr/>
        <p:txBody>
          <a:bodyPr/>
          <a:lstStyle/>
          <a:p>
            <a:r>
              <a:rPr lang="en-IN" dirty="0"/>
              <a:t>Classes of shares</a:t>
            </a:r>
          </a:p>
        </p:txBody>
      </p:sp>
      <p:sp>
        <p:nvSpPr>
          <p:cNvPr id="3" name="Content Placeholder 2">
            <a:extLst>
              <a:ext uri="{FF2B5EF4-FFF2-40B4-BE49-F238E27FC236}">
                <a16:creationId xmlns:a16="http://schemas.microsoft.com/office/drawing/2014/main" id="{4D93B8F6-E12E-FE96-E207-5580F95958BF}"/>
              </a:ext>
            </a:extLst>
          </p:cNvPr>
          <p:cNvSpPr>
            <a:spLocks noGrp="1"/>
          </p:cNvSpPr>
          <p:nvPr>
            <p:ph idx="1"/>
          </p:nvPr>
        </p:nvSpPr>
        <p:spPr>
          <a:xfrm>
            <a:off x="838200" y="1690688"/>
            <a:ext cx="10515600" cy="4667250"/>
          </a:xfrm>
        </p:spPr>
        <p:txBody>
          <a:bodyPr>
            <a:normAutofit lnSpcReduction="10000"/>
          </a:bodyPr>
          <a:lstStyle/>
          <a:p>
            <a:r>
              <a:rPr lang="en-IN" dirty="0" err="1"/>
              <a:t>MoA</a:t>
            </a:r>
            <a:r>
              <a:rPr lang="en-IN" dirty="0"/>
              <a:t> – Amount of authorised share capital with all details like number of shares in which it is divided</a:t>
            </a:r>
          </a:p>
          <a:p>
            <a:r>
              <a:rPr lang="en-IN" dirty="0" err="1"/>
              <a:t>AoA</a:t>
            </a:r>
            <a:r>
              <a:rPr lang="en-IN" dirty="0"/>
              <a:t> – classes of shares, their rights and obligations</a:t>
            </a:r>
          </a:p>
          <a:p>
            <a:r>
              <a:rPr lang="en-IN" dirty="0"/>
              <a:t>Can be issued at premium or discount </a:t>
            </a:r>
          </a:p>
          <a:p>
            <a:endParaRPr lang="en-IN" dirty="0"/>
          </a:p>
          <a:p>
            <a:r>
              <a:rPr lang="en-IN" dirty="0"/>
              <a:t>2 types of shares</a:t>
            </a:r>
          </a:p>
          <a:p>
            <a:pPr lvl="1"/>
            <a:r>
              <a:rPr lang="en-IN" dirty="0"/>
              <a:t>Equity shares (ordinary shares)</a:t>
            </a:r>
          </a:p>
          <a:p>
            <a:pPr lvl="1"/>
            <a:r>
              <a:rPr lang="en-IN" dirty="0"/>
              <a:t>Preference shares </a:t>
            </a:r>
          </a:p>
          <a:p>
            <a:pPr lvl="2"/>
            <a:r>
              <a:rPr lang="en-IN" dirty="0"/>
              <a:t>Cumulative</a:t>
            </a:r>
          </a:p>
          <a:p>
            <a:pPr lvl="2"/>
            <a:r>
              <a:rPr lang="en-IN" dirty="0"/>
              <a:t>Non-cumulative</a:t>
            </a:r>
          </a:p>
          <a:p>
            <a:pPr lvl="2"/>
            <a:r>
              <a:rPr lang="en-IN" dirty="0"/>
              <a:t>Redeemable</a:t>
            </a:r>
          </a:p>
          <a:p>
            <a:pPr lvl="2"/>
            <a:r>
              <a:rPr lang="en-IN" dirty="0"/>
              <a:t>Non-redeemable</a:t>
            </a:r>
          </a:p>
        </p:txBody>
      </p:sp>
    </p:spTree>
    <p:extLst>
      <p:ext uri="{BB962C8B-B14F-4D97-AF65-F5344CB8AC3E}">
        <p14:creationId xmlns:p14="http://schemas.microsoft.com/office/powerpoint/2010/main" val="2136722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8FE6-4915-A8F8-F2EB-01B6A75B25AB}"/>
              </a:ext>
            </a:extLst>
          </p:cNvPr>
          <p:cNvSpPr>
            <a:spLocks noGrp="1"/>
          </p:cNvSpPr>
          <p:nvPr>
            <p:ph type="title"/>
          </p:nvPr>
        </p:nvSpPr>
        <p:spPr/>
        <p:txBody>
          <a:bodyPr/>
          <a:lstStyle/>
          <a:p>
            <a:r>
              <a:rPr lang="en-IN" dirty="0"/>
              <a:t>Debentures</a:t>
            </a:r>
          </a:p>
        </p:txBody>
      </p:sp>
      <p:sp>
        <p:nvSpPr>
          <p:cNvPr id="3" name="Content Placeholder 2">
            <a:extLst>
              <a:ext uri="{FF2B5EF4-FFF2-40B4-BE49-F238E27FC236}">
                <a16:creationId xmlns:a16="http://schemas.microsoft.com/office/drawing/2014/main" id="{15AB2B67-F97A-06D2-35DA-58A189FA8975}"/>
              </a:ext>
            </a:extLst>
          </p:cNvPr>
          <p:cNvSpPr>
            <a:spLocks noGrp="1"/>
          </p:cNvSpPr>
          <p:nvPr>
            <p:ph idx="1"/>
          </p:nvPr>
        </p:nvSpPr>
        <p:spPr/>
        <p:txBody>
          <a:bodyPr>
            <a:normAutofit lnSpcReduction="10000"/>
          </a:bodyPr>
          <a:lstStyle/>
          <a:p>
            <a:r>
              <a:rPr lang="en-IN" dirty="0"/>
              <a:t>Latin word – </a:t>
            </a:r>
            <a:r>
              <a:rPr lang="en-IN" dirty="0" err="1"/>
              <a:t>debere</a:t>
            </a:r>
            <a:r>
              <a:rPr lang="en-IN" dirty="0"/>
              <a:t> – means to borrow</a:t>
            </a:r>
          </a:p>
          <a:p>
            <a:r>
              <a:rPr lang="en-IN" dirty="0"/>
              <a:t>To meet long term financial needs of the company</a:t>
            </a:r>
          </a:p>
          <a:p>
            <a:r>
              <a:rPr lang="en-IN" dirty="0"/>
              <a:t>Can be through private placement or to public</a:t>
            </a:r>
          </a:p>
          <a:p>
            <a:r>
              <a:rPr lang="en-IN" dirty="0"/>
              <a:t>Known as long term debt</a:t>
            </a:r>
          </a:p>
          <a:p>
            <a:r>
              <a:rPr lang="en-IN" dirty="0"/>
              <a:t>Can be issued at </a:t>
            </a:r>
          </a:p>
          <a:p>
            <a:pPr lvl="1"/>
            <a:r>
              <a:rPr lang="en-IN" dirty="0"/>
              <a:t>Par</a:t>
            </a:r>
          </a:p>
          <a:p>
            <a:pPr lvl="1"/>
            <a:r>
              <a:rPr lang="en-IN" dirty="0"/>
              <a:t>Premium</a:t>
            </a:r>
          </a:p>
          <a:p>
            <a:pPr lvl="1"/>
            <a:r>
              <a:rPr lang="en-IN" dirty="0"/>
              <a:t>Discount</a:t>
            </a:r>
          </a:p>
          <a:p>
            <a:pPr lvl="1"/>
            <a:r>
              <a:rPr lang="en-IN" dirty="0"/>
              <a:t>Can be for other</a:t>
            </a:r>
          </a:p>
          <a:p>
            <a:pPr marL="457200" lvl="1" indent="0">
              <a:buNone/>
            </a:pPr>
            <a:r>
              <a:rPr lang="en-IN" dirty="0"/>
              <a:t>than cash also</a:t>
            </a:r>
          </a:p>
          <a:p>
            <a:endParaRPr lang="en-IN" dirty="0"/>
          </a:p>
          <a:p>
            <a:endParaRPr lang="en-IN" dirty="0"/>
          </a:p>
        </p:txBody>
      </p:sp>
      <p:pic>
        <p:nvPicPr>
          <p:cNvPr id="5" name="Picture 4">
            <a:extLst>
              <a:ext uri="{FF2B5EF4-FFF2-40B4-BE49-F238E27FC236}">
                <a16:creationId xmlns:a16="http://schemas.microsoft.com/office/drawing/2014/main" id="{0365A33A-7EA3-05EA-20F2-AC188A688DE3}"/>
              </a:ext>
            </a:extLst>
          </p:cNvPr>
          <p:cNvPicPr>
            <a:picLocks noChangeAspect="1"/>
          </p:cNvPicPr>
          <p:nvPr/>
        </p:nvPicPr>
        <p:blipFill>
          <a:blip r:embed="rId2"/>
          <a:stretch>
            <a:fillRect/>
          </a:stretch>
        </p:blipFill>
        <p:spPr>
          <a:xfrm>
            <a:off x="3995476" y="3783724"/>
            <a:ext cx="7954786" cy="2886263"/>
          </a:xfrm>
          <a:prstGeom prst="rect">
            <a:avLst/>
          </a:prstGeom>
        </p:spPr>
      </p:pic>
    </p:spTree>
    <p:extLst>
      <p:ext uri="{BB962C8B-B14F-4D97-AF65-F5344CB8AC3E}">
        <p14:creationId xmlns:p14="http://schemas.microsoft.com/office/powerpoint/2010/main" val="1675141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4B7E-E16A-8736-097C-90DCB078350F}"/>
              </a:ext>
            </a:extLst>
          </p:cNvPr>
          <p:cNvSpPr>
            <a:spLocks noGrp="1"/>
          </p:cNvSpPr>
          <p:nvPr>
            <p:ph type="title"/>
          </p:nvPr>
        </p:nvSpPr>
        <p:spPr/>
        <p:txBody>
          <a:bodyPr/>
          <a:lstStyle/>
          <a:p>
            <a:r>
              <a:rPr lang="en-IN" dirty="0"/>
              <a:t>Redemption of debentures</a:t>
            </a:r>
          </a:p>
        </p:txBody>
      </p:sp>
      <p:pic>
        <p:nvPicPr>
          <p:cNvPr id="7" name="Picture 6">
            <a:extLst>
              <a:ext uri="{FF2B5EF4-FFF2-40B4-BE49-F238E27FC236}">
                <a16:creationId xmlns:a16="http://schemas.microsoft.com/office/drawing/2014/main" id="{146B0A44-2A42-C892-8884-66481F73D3C8}"/>
              </a:ext>
            </a:extLst>
          </p:cNvPr>
          <p:cNvPicPr>
            <a:picLocks noChangeAspect="1"/>
          </p:cNvPicPr>
          <p:nvPr/>
        </p:nvPicPr>
        <p:blipFill>
          <a:blip r:embed="rId2"/>
          <a:stretch>
            <a:fillRect/>
          </a:stretch>
        </p:blipFill>
        <p:spPr>
          <a:xfrm>
            <a:off x="961696" y="1690688"/>
            <a:ext cx="10515599" cy="4347505"/>
          </a:xfrm>
          <a:prstGeom prst="rect">
            <a:avLst/>
          </a:prstGeom>
        </p:spPr>
      </p:pic>
    </p:spTree>
    <p:extLst>
      <p:ext uri="{BB962C8B-B14F-4D97-AF65-F5344CB8AC3E}">
        <p14:creationId xmlns:p14="http://schemas.microsoft.com/office/powerpoint/2010/main" val="807382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3BA5F-BABA-55AD-5660-93E7A2A67895}"/>
              </a:ext>
            </a:extLst>
          </p:cNvPr>
          <p:cNvSpPr>
            <a:spLocks noGrp="1"/>
          </p:cNvSpPr>
          <p:nvPr>
            <p:ph type="title"/>
          </p:nvPr>
        </p:nvSpPr>
        <p:spPr/>
        <p:txBody>
          <a:bodyPr/>
          <a:lstStyle/>
          <a:p>
            <a:r>
              <a:rPr lang="en-IN" dirty="0"/>
              <a:t>Financial statements of company</a:t>
            </a:r>
          </a:p>
        </p:txBody>
      </p:sp>
      <p:sp>
        <p:nvSpPr>
          <p:cNvPr id="3" name="Content Placeholder 2">
            <a:extLst>
              <a:ext uri="{FF2B5EF4-FFF2-40B4-BE49-F238E27FC236}">
                <a16:creationId xmlns:a16="http://schemas.microsoft.com/office/drawing/2014/main" id="{C6978DAF-4A97-C360-77F5-CF212A1CAE8D}"/>
              </a:ext>
            </a:extLst>
          </p:cNvPr>
          <p:cNvSpPr>
            <a:spLocks noGrp="1"/>
          </p:cNvSpPr>
          <p:nvPr>
            <p:ph idx="1"/>
          </p:nvPr>
        </p:nvSpPr>
        <p:spPr/>
        <p:txBody>
          <a:bodyPr>
            <a:normAutofit lnSpcReduction="10000"/>
          </a:bodyPr>
          <a:lstStyle/>
          <a:p>
            <a:r>
              <a:rPr lang="en-IN" dirty="0"/>
              <a:t>Balance sheet – Schedule III of Companies Act 2013</a:t>
            </a:r>
          </a:p>
          <a:p>
            <a:r>
              <a:rPr lang="en-IN" dirty="0"/>
              <a:t>Profit and loss account – as per Companies Act 2013</a:t>
            </a:r>
          </a:p>
          <a:p>
            <a:r>
              <a:rPr lang="en-IN" dirty="0"/>
              <a:t>Statement of retained earnings</a:t>
            </a:r>
          </a:p>
          <a:p>
            <a:r>
              <a:rPr lang="en-IN" dirty="0"/>
              <a:t>Statement of cash and fund flows</a:t>
            </a:r>
          </a:p>
          <a:p>
            <a:endParaRPr lang="en-IN" dirty="0"/>
          </a:p>
          <a:p>
            <a:r>
              <a:rPr lang="en-IN" dirty="0"/>
              <a:t>Financial statement analysis </a:t>
            </a:r>
          </a:p>
          <a:p>
            <a:pPr lvl="1"/>
            <a:r>
              <a:rPr lang="en-IN" dirty="0"/>
              <a:t>Trend analysis, </a:t>
            </a:r>
          </a:p>
          <a:p>
            <a:pPr lvl="1"/>
            <a:r>
              <a:rPr lang="en-IN" dirty="0"/>
              <a:t>Comparative statements, </a:t>
            </a:r>
          </a:p>
          <a:p>
            <a:pPr lvl="1"/>
            <a:r>
              <a:rPr lang="en-IN" dirty="0"/>
              <a:t>Common size statements, </a:t>
            </a:r>
          </a:p>
          <a:p>
            <a:pPr lvl="1"/>
            <a:r>
              <a:rPr lang="en-IN" dirty="0"/>
              <a:t>Ratio analysis </a:t>
            </a:r>
          </a:p>
          <a:p>
            <a:pPr lvl="1"/>
            <a:endParaRPr lang="en-IN" dirty="0"/>
          </a:p>
        </p:txBody>
      </p:sp>
    </p:spTree>
    <p:extLst>
      <p:ext uri="{BB962C8B-B14F-4D97-AF65-F5344CB8AC3E}">
        <p14:creationId xmlns:p14="http://schemas.microsoft.com/office/powerpoint/2010/main" val="930989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1C9C8-AFD9-02D5-A68E-F4896917F1D6}"/>
              </a:ext>
            </a:extLst>
          </p:cNvPr>
          <p:cNvSpPr>
            <a:spLocks noGrp="1"/>
          </p:cNvSpPr>
          <p:nvPr>
            <p:ph type="title"/>
          </p:nvPr>
        </p:nvSpPr>
        <p:spPr/>
        <p:txBody>
          <a:bodyPr/>
          <a:lstStyle/>
          <a:p>
            <a:r>
              <a:rPr lang="en-IN" dirty="0"/>
              <a:t>Cash flow statements</a:t>
            </a:r>
          </a:p>
        </p:txBody>
      </p:sp>
      <p:pic>
        <p:nvPicPr>
          <p:cNvPr id="5" name="Picture 4">
            <a:extLst>
              <a:ext uri="{FF2B5EF4-FFF2-40B4-BE49-F238E27FC236}">
                <a16:creationId xmlns:a16="http://schemas.microsoft.com/office/drawing/2014/main" id="{540D7B67-3930-B9A8-3F43-8754FA842682}"/>
              </a:ext>
            </a:extLst>
          </p:cNvPr>
          <p:cNvPicPr>
            <a:picLocks noChangeAspect="1"/>
          </p:cNvPicPr>
          <p:nvPr/>
        </p:nvPicPr>
        <p:blipFill>
          <a:blip r:embed="rId2"/>
          <a:stretch>
            <a:fillRect/>
          </a:stretch>
        </p:blipFill>
        <p:spPr>
          <a:xfrm>
            <a:off x="1135116" y="1418897"/>
            <a:ext cx="10218683" cy="5234151"/>
          </a:xfrm>
          <a:prstGeom prst="rect">
            <a:avLst/>
          </a:prstGeom>
        </p:spPr>
      </p:pic>
    </p:spTree>
    <p:extLst>
      <p:ext uri="{BB962C8B-B14F-4D97-AF65-F5344CB8AC3E}">
        <p14:creationId xmlns:p14="http://schemas.microsoft.com/office/powerpoint/2010/main" val="652479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EF786-D050-BC37-5797-67432E201A0B}"/>
              </a:ext>
            </a:extLst>
          </p:cNvPr>
          <p:cNvSpPr>
            <a:spLocks noGrp="1"/>
          </p:cNvSpPr>
          <p:nvPr>
            <p:ph type="title"/>
          </p:nvPr>
        </p:nvSpPr>
        <p:spPr/>
        <p:txBody>
          <a:bodyPr/>
          <a:lstStyle/>
          <a:p>
            <a:r>
              <a:rPr lang="en-IN" dirty="0"/>
              <a:t>Different activities … some difference !!</a:t>
            </a:r>
          </a:p>
        </p:txBody>
      </p:sp>
      <p:sp>
        <p:nvSpPr>
          <p:cNvPr id="3" name="Content Placeholder 2">
            <a:extLst>
              <a:ext uri="{FF2B5EF4-FFF2-40B4-BE49-F238E27FC236}">
                <a16:creationId xmlns:a16="http://schemas.microsoft.com/office/drawing/2014/main" id="{E1CC9203-34B1-5DDB-8097-9A8A0693FEE4}"/>
              </a:ext>
            </a:extLst>
          </p:cNvPr>
          <p:cNvSpPr>
            <a:spLocks noGrp="1"/>
          </p:cNvSpPr>
          <p:nvPr>
            <p:ph idx="1"/>
          </p:nvPr>
        </p:nvSpPr>
        <p:spPr/>
        <p:txBody>
          <a:bodyPr/>
          <a:lstStyle/>
          <a:p>
            <a:r>
              <a:rPr lang="en-IN" dirty="0"/>
              <a:t>Manufacturing/production companies</a:t>
            </a:r>
          </a:p>
          <a:p>
            <a:r>
              <a:rPr lang="en-IN" dirty="0"/>
              <a:t>Trading companies</a:t>
            </a:r>
          </a:p>
          <a:p>
            <a:r>
              <a:rPr lang="en-IN" dirty="0"/>
              <a:t>Service companies</a:t>
            </a:r>
          </a:p>
          <a:p>
            <a:endParaRPr lang="en-IN" dirty="0"/>
          </a:p>
          <a:p>
            <a:r>
              <a:rPr lang="en-IN" dirty="0"/>
              <a:t>What is different ?</a:t>
            </a:r>
          </a:p>
          <a:p>
            <a:pPr lvl="1"/>
            <a:r>
              <a:rPr lang="en-IN" dirty="0"/>
              <a:t>Cost of goods sold concept</a:t>
            </a:r>
          </a:p>
          <a:p>
            <a:pPr lvl="1"/>
            <a:r>
              <a:rPr lang="en-IN" dirty="0"/>
              <a:t>Inventory consideration</a:t>
            </a:r>
          </a:p>
          <a:p>
            <a:pPr lvl="1"/>
            <a:r>
              <a:rPr lang="en-IN" dirty="0"/>
              <a:t>Purchase/sales- goods or services</a:t>
            </a:r>
          </a:p>
          <a:p>
            <a:pPr lvl="1"/>
            <a:r>
              <a:rPr lang="en-IN" dirty="0"/>
              <a:t>Sometimes – formats etc as per law</a:t>
            </a:r>
          </a:p>
        </p:txBody>
      </p:sp>
    </p:spTree>
    <p:extLst>
      <p:ext uri="{BB962C8B-B14F-4D97-AF65-F5344CB8AC3E}">
        <p14:creationId xmlns:p14="http://schemas.microsoft.com/office/powerpoint/2010/main" val="1665709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2047-C386-494E-C055-2E240F9DF9F5}"/>
              </a:ext>
            </a:extLst>
          </p:cNvPr>
          <p:cNvSpPr>
            <a:spLocks noGrp="1"/>
          </p:cNvSpPr>
          <p:nvPr>
            <p:ph type="title"/>
          </p:nvPr>
        </p:nvSpPr>
        <p:spPr>
          <a:xfrm>
            <a:off x="838200" y="102148"/>
            <a:ext cx="10515600" cy="1325563"/>
          </a:xfrm>
        </p:spPr>
        <p:txBody>
          <a:bodyPr/>
          <a:lstStyle/>
          <a:p>
            <a:r>
              <a:rPr lang="en-IN" dirty="0"/>
              <a:t>So much more !!!!   </a:t>
            </a:r>
            <a:r>
              <a:rPr lang="en-IN" dirty="0">
                <a:sym typeface="Wingdings" panose="05000000000000000000" pitchFamily="2" charset="2"/>
              </a:rPr>
              <a:t></a:t>
            </a:r>
            <a:endParaRPr lang="en-IN" dirty="0"/>
          </a:p>
        </p:txBody>
      </p:sp>
      <p:sp>
        <p:nvSpPr>
          <p:cNvPr id="3" name="Content Placeholder 2">
            <a:extLst>
              <a:ext uri="{FF2B5EF4-FFF2-40B4-BE49-F238E27FC236}">
                <a16:creationId xmlns:a16="http://schemas.microsoft.com/office/drawing/2014/main" id="{95AE4797-12D5-B88A-0920-A40ADC888819}"/>
              </a:ext>
            </a:extLst>
          </p:cNvPr>
          <p:cNvSpPr>
            <a:spLocks noGrp="1"/>
          </p:cNvSpPr>
          <p:nvPr>
            <p:ph idx="1"/>
          </p:nvPr>
        </p:nvSpPr>
        <p:spPr>
          <a:xfrm>
            <a:off x="838200" y="1189968"/>
            <a:ext cx="10515600" cy="5447315"/>
          </a:xfrm>
        </p:spPr>
        <p:txBody>
          <a:bodyPr>
            <a:normAutofit fontScale="77500" lnSpcReduction="20000"/>
          </a:bodyPr>
          <a:lstStyle/>
          <a:p>
            <a:r>
              <a:rPr lang="en-IN" dirty="0"/>
              <a:t>Calculation of goodwill</a:t>
            </a:r>
          </a:p>
          <a:p>
            <a:r>
              <a:rPr lang="en-IN" dirty="0"/>
              <a:t>Calculation of market value of shares, bonds and debentures</a:t>
            </a:r>
          </a:p>
          <a:p>
            <a:r>
              <a:rPr lang="en-IN" dirty="0"/>
              <a:t>Consignment accounts</a:t>
            </a:r>
          </a:p>
          <a:p>
            <a:r>
              <a:rPr lang="en-IN" dirty="0"/>
              <a:t>Departmental accounts</a:t>
            </a:r>
          </a:p>
          <a:p>
            <a:r>
              <a:rPr lang="en-IN" dirty="0"/>
              <a:t>Joint venture accounts</a:t>
            </a:r>
          </a:p>
          <a:p>
            <a:r>
              <a:rPr lang="en-IN" dirty="0"/>
              <a:t>Hire purchase and instalment purchase system</a:t>
            </a:r>
          </a:p>
          <a:p>
            <a:r>
              <a:rPr lang="en-IN" dirty="0"/>
              <a:t>Leasing and royalty account</a:t>
            </a:r>
          </a:p>
          <a:p>
            <a:r>
              <a:rPr lang="en-IN" dirty="0"/>
              <a:t>Insurance company accounts</a:t>
            </a:r>
          </a:p>
          <a:p>
            <a:r>
              <a:rPr lang="en-IN" dirty="0"/>
              <a:t>Banking sector accounts</a:t>
            </a:r>
          </a:p>
          <a:p>
            <a:r>
              <a:rPr lang="en-IN" dirty="0"/>
              <a:t>Investment accounts</a:t>
            </a:r>
          </a:p>
          <a:p>
            <a:r>
              <a:rPr lang="en-IN" dirty="0"/>
              <a:t>Government accounts</a:t>
            </a:r>
          </a:p>
          <a:p>
            <a:r>
              <a:rPr lang="en-IN" dirty="0"/>
              <a:t>Holding and subsidiary company accounts – consolidation</a:t>
            </a:r>
          </a:p>
          <a:p>
            <a:r>
              <a:rPr lang="en-IN" dirty="0"/>
              <a:t>Impacts of Absorption, mergers and acquisitions, internal and external reconstructions (including liquidations)</a:t>
            </a:r>
          </a:p>
          <a:p>
            <a:r>
              <a:rPr lang="en-IN" dirty="0"/>
              <a:t>And many more !!!!!!</a:t>
            </a:r>
          </a:p>
          <a:p>
            <a:endParaRPr lang="en-IN" dirty="0"/>
          </a:p>
        </p:txBody>
      </p:sp>
    </p:spTree>
    <p:extLst>
      <p:ext uri="{BB962C8B-B14F-4D97-AF65-F5344CB8AC3E}">
        <p14:creationId xmlns:p14="http://schemas.microsoft.com/office/powerpoint/2010/main" val="2009606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2365</Words>
  <Application>Microsoft Office PowerPoint</Application>
  <PresentationFormat>Widescreen</PresentationFormat>
  <Paragraphs>277</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Bookman Old Style</vt:lpstr>
      <vt:lpstr>Bookman-Light</vt:lpstr>
      <vt:lpstr>Calibri</vt:lpstr>
      <vt:lpstr>Calibri Light</vt:lpstr>
      <vt:lpstr>Wingdings</vt:lpstr>
      <vt:lpstr>Office Theme</vt:lpstr>
      <vt:lpstr>Importance of accounting for business Understanding the accounting system of the business organization</vt:lpstr>
      <vt:lpstr>Introduction of Accounting</vt:lpstr>
      <vt:lpstr>History of Accounting </vt:lpstr>
      <vt:lpstr>Meaning of Accounting </vt:lpstr>
      <vt:lpstr>Process of Accounting </vt:lpstr>
      <vt:lpstr>Economic event</vt:lpstr>
      <vt:lpstr>Users of Accounting </vt:lpstr>
      <vt:lpstr>Characteristics of Accounting </vt:lpstr>
      <vt:lpstr>Terms used in Accounting </vt:lpstr>
      <vt:lpstr>Exercise 1</vt:lpstr>
      <vt:lpstr>Basic Accounting Concepts</vt:lpstr>
      <vt:lpstr>Exercise 2</vt:lpstr>
      <vt:lpstr>Exercise 3</vt:lpstr>
      <vt:lpstr>Systems of Accounting </vt:lpstr>
      <vt:lpstr>Accounting equations</vt:lpstr>
      <vt:lpstr>Golden rules of Accounting </vt:lpstr>
      <vt:lpstr>Books of Original Entry</vt:lpstr>
      <vt:lpstr>Journal and ledger</vt:lpstr>
      <vt:lpstr>Classification of assets </vt:lpstr>
      <vt:lpstr>Classification of liabilities</vt:lpstr>
      <vt:lpstr>Exercise 4</vt:lpstr>
      <vt:lpstr>More books and accounts!!</vt:lpstr>
      <vt:lpstr>Debit note and credit note</vt:lpstr>
      <vt:lpstr>Journal Proper</vt:lpstr>
      <vt:lpstr>Trial balance</vt:lpstr>
      <vt:lpstr>Depreciation</vt:lpstr>
      <vt:lpstr>Provision and reserve</vt:lpstr>
      <vt:lpstr>NOW …… COMPANY ACCOUNTS !!! </vt:lpstr>
      <vt:lpstr>Share capital</vt:lpstr>
      <vt:lpstr>Example</vt:lpstr>
      <vt:lpstr>Classes of shares</vt:lpstr>
      <vt:lpstr>Debentures</vt:lpstr>
      <vt:lpstr>Redemption of debentures</vt:lpstr>
      <vt:lpstr>Financial statements of company</vt:lpstr>
      <vt:lpstr>Cash flow statements</vt:lpstr>
      <vt:lpstr>Different activities … some difference !!</vt:lpstr>
      <vt:lpstr>So much more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Accounting PGP – 1 : Preparatory Course</dc:title>
  <dc:creator>Tanishqa Kumar</dc:creator>
  <cp:lastModifiedBy>Deepika Gupta</cp:lastModifiedBy>
  <cp:revision>24</cp:revision>
  <dcterms:created xsi:type="dcterms:W3CDTF">2023-07-01T18:47:00Z</dcterms:created>
  <dcterms:modified xsi:type="dcterms:W3CDTF">2025-02-22T17:49:56Z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B835574E059140C8A88DA5DE1068CCFD</vt:lpwstr>
  </property>
  <property fmtid="{D5CDD505-2E9C-101B-9397-08002B2CF9AE}" pid="3" name="KSOProductBuildVer">
    <vt:lpwstr>1033-11.2.0.11537</vt:lpwstr>
  </property>
</Properties>
</file>