
<file path=[Content_Types].xml><?xml version="1.0" encoding="utf-8"?>
<Types xmlns="http://schemas.openxmlformats.org/package/2006/content-types">
  <Default Extension="bin" ContentType="application/vnd.openxmlformats-officedocument.oleObject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85" r:id="rId3"/>
    <p:sldId id="286" r:id="rId4"/>
    <p:sldId id="288" r:id="rId5"/>
    <p:sldId id="284" r:id="rId6"/>
    <p:sldId id="289" r:id="rId7"/>
    <p:sldId id="298" r:id="rId8"/>
    <p:sldId id="292" r:id="rId9"/>
    <p:sldId id="293" r:id="rId10"/>
    <p:sldId id="294" r:id="rId11"/>
    <p:sldId id="296" r:id="rId12"/>
    <p:sldId id="297" r:id="rId13"/>
    <p:sldId id="266" r:id="rId14"/>
    <p:sldId id="291" r:id="rId15"/>
    <p:sldId id="257" r:id="rId16"/>
    <p:sldId id="258" r:id="rId17"/>
    <p:sldId id="260" r:id="rId18"/>
    <p:sldId id="259" r:id="rId19"/>
    <p:sldId id="261" r:id="rId20"/>
    <p:sldId id="262" r:id="rId21"/>
    <p:sldId id="300" r:id="rId22"/>
    <p:sldId id="299" r:id="rId23"/>
    <p:sldId id="301" r:id="rId24"/>
    <p:sldId id="263" r:id="rId25"/>
    <p:sldId id="269" r:id="rId26"/>
    <p:sldId id="264" r:id="rId27"/>
    <p:sldId id="270" r:id="rId28"/>
    <p:sldId id="265" r:id="rId29"/>
    <p:sldId id="278" r:id="rId30"/>
    <p:sldId id="279" r:id="rId31"/>
    <p:sldId id="267" r:id="rId32"/>
    <p:sldId id="271" r:id="rId33"/>
    <p:sldId id="272" r:id="rId34"/>
    <p:sldId id="273" r:id="rId35"/>
    <p:sldId id="274" r:id="rId36"/>
    <p:sldId id="275" r:id="rId37"/>
    <p:sldId id="276" r:id="rId38"/>
    <p:sldId id="281" r:id="rId39"/>
    <p:sldId id="277" r:id="rId40"/>
    <p:sldId id="282" r:id="rId41"/>
    <p:sldId id="283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26" autoAdjust="0"/>
    <p:restoredTop sz="85106" autoAdjust="0"/>
  </p:normalViewPr>
  <p:slideViewPr>
    <p:cSldViewPr snapToGrid="0">
      <p:cViewPr varScale="1">
        <p:scale>
          <a:sx n="60" d="100"/>
          <a:sy n="60" d="100"/>
        </p:scale>
        <p:origin x="9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B39763-1E3E-40C2-9388-1CF29017838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3D8417C4-BE65-4437-A37C-711BB66B2E86}">
      <dgm:prSet phldrT="[Text]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IN" dirty="0"/>
            <a:t>INPUT</a:t>
          </a:r>
        </a:p>
      </dgm:t>
    </dgm:pt>
    <dgm:pt modelId="{78F422CC-656B-46FE-9D9D-49C323B8C5D7}" type="parTrans" cxnId="{BB977EE7-F9D7-477A-9010-A554E72C1E1A}">
      <dgm:prSet/>
      <dgm:spPr/>
      <dgm:t>
        <a:bodyPr/>
        <a:lstStyle/>
        <a:p>
          <a:endParaRPr lang="en-IN"/>
        </a:p>
      </dgm:t>
    </dgm:pt>
    <dgm:pt modelId="{A8CABA22-2296-4ACE-A5BF-171797EDFE46}" type="sibTrans" cxnId="{BB977EE7-F9D7-477A-9010-A554E72C1E1A}">
      <dgm:prSet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IN"/>
        </a:p>
      </dgm:t>
    </dgm:pt>
    <dgm:pt modelId="{EEBD2533-AF0D-4AAC-9260-C2B7D50DC8D3}">
      <dgm:prSet phldrT="[Text]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IN" dirty="0"/>
            <a:t>PROCESS</a:t>
          </a:r>
        </a:p>
      </dgm:t>
    </dgm:pt>
    <dgm:pt modelId="{FDE98CA3-9BFE-4B91-927F-E119ECBC05E4}" type="parTrans" cxnId="{F40BD3A1-50E7-4A25-AA9E-B3202BA61EF3}">
      <dgm:prSet/>
      <dgm:spPr/>
      <dgm:t>
        <a:bodyPr/>
        <a:lstStyle/>
        <a:p>
          <a:endParaRPr lang="en-IN"/>
        </a:p>
      </dgm:t>
    </dgm:pt>
    <dgm:pt modelId="{54F1D1BC-F4F5-416B-97A3-A2801FAAD4BB}" type="sibTrans" cxnId="{F40BD3A1-50E7-4A25-AA9E-B3202BA61EF3}">
      <dgm:prSet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IN"/>
        </a:p>
      </dgm:t>
    </dgm:pt>
    <dgm:pt modelId="{8445E50F-51F2-4EA7-AEFE-619188ADDFC7}">
      <dgm:prSet phldrT="[Text]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IN" dirty="0"/>
            <a:t>OUTPUT</a:t>
          </a:r>
        </a:p>
      </dgm:t>
    </dgm:pt>
    <dgm:pt modelId="{4391CF61-6654-4C83-917B-8DA346414512}" type="parTrans" cxnId="{933BE800-548D-40FB-9E31-7379446F7ACC}">
      <dgm:prSet/>
      <dgm:spPr/>
      <dgm:t>
        <a:bodyPr/>
        <a:lstStyle/>
        <a:p>
          <a:endParaRPr lang="en-IN"/>
        </a:p>
      </dgm:t>
    </dgm:pt>
    <dgm:pt modelId="{CDCE9ACF-8FC0-45BF-B0E3-63A1F71C6CB6}" type="sibTrans" cxnId="{933BE800-548D-40FB-9E31-7379446F7ACC}">
      <dgm:prSet/>
      <dgm:spPr/>
      <dgm:t>
        <a:bodyPr/>
        <a:lstStyle/>
        <a:p>
          <a:endParaRPr lang="en-IN"/>
        </a:p>
      </dgm:t>
    </dgm:pt>
    <dgm:pt modelId="{88522CDD-C706-49AE-BFAC-BF3F1289DBBB}" type="pres">
      <dgm:prSet presAssocID="{23B39763-1E3E-40C2-9388-1CF290178387}" presName="Name0" presStyleCnt="0">
        <dgm:presLayoutVars>
          <dgm:dir/>
          <dgm:resizeHandles val="exact"/>
        </dgm:presLayoutVars>
      </dgm:prSet>
      <dgm:spPr/>
    </dgm:pt>
    <dgm:pt modelId="{E915D68C-C8B8-4C87-B3CB-1B2324E2CD6A}" type="pres">
      <dgm:prSet presAssocID="{3D8417C4-BE65-4437-A37C-711BB66B2E86}" presName="node" presStyleLbl="node1" presStyleIdx="0" presStyleCnt="3">
        <dgm:presLayoutVars>
          <dgm:bulletEnabled val="1"/>
        </dgm:presLayoutVars>
      </dgm:prSet>
      <dgm:spPr/>
    </dgm:pt>
    <dgm:pt modelId="{BB14BED5-C4F6-42E5-ADAE-17D0AC964CE3}" type="pres">
      <dgm:prSet presAssocID="{A8CABA22-2296-4ACE-A5BF-171797EDFE46}" presName="sibTrans" presStyleLbl="sibTrans2D1" presStyleIdx="0" presStyleCnt="2"/>
      <dgm:spPr/>
    </dgm:pt>
    <dgm:pt modelId="{BA4929B5-BC25-4F4F-AE66-D8B1BD4AFCFE}" type="pres">
      <dgm:prSet presAssocID="{A8CABA22-2296-4ACE-A5BF-171797EDFE46}" presName="connectorText" presStyleLbl="sibTrans2D1" presStyleIdx="0" presStyleCnt="2"/>
      <dgm:spPr/>
    </dgm:pt>
    <dgm:pt modelId="{B791F37F-103A-401C-8071-1FCE4B44B260}" type="pres">
      <dgm:prSet presAssocID="{EEBD2533-AF0D-4AAC-9260-C2B7D50DC8D3}" presName="node" presStyleLbl="node1" presStyleIdx="1" presStyleCnt="3">
        <dgm:presLayoutVars>
          <dgm:bulletEnabled val="1"/>
        </dgm:presLayoutVars>
      </dgm:prSet>
      <dgm:spPr/>
    </dgm:pt>
    <dgm:pt modelId="{98B65E9F-D2C7-4DFA-A2FA-3FBDDABF5BF5}" type="pres">
      <dgm:prSet presAssocID="{54F1D1BC-F4F5-416B-97A3-A2801FAAD4BB}" presName="sibTrans" presStyleLbl="sibTrans2D1" presStyleIdx="1" presStyleCnt="2"/>
      <dgm:spPr/>
    </dgm:pt>
    <dgm:pt modelId="{CE3BDFCA-1210-4237-8710-98E2842FF93B}" type="pres">
      <dgm:prSet presAssocID="{54F1D1BC-F4F5-416B-97A3-A2801FAAD4BB}" presName="connectorText" presStyleLbl="sibTrans2D1" presStyleIdx="1" presStyleCnt="2"/>
      <dgm:spPr/>
    </dgm:pt>
    <dgm:pt modelId="{4477CE77-0210-4B89-9DF0-F92F7A73D3E0}" type="pres">
      <dgm:prSet presAssocID="{8445E50F-51F2-4EA7-AEFE-619188ADDFC7}" presName="node" presStyleLbl="node1" presStyleIdx="2" presStyleCnt="3">
        <dgm:presLayoutVars>
          <dgm:bulletEnabled val="1"/>
        </dgm:presLayoutVars>
      </dgm:prSet>
      <dgm:spPr/>
    </dgm:pt>
  </dgm:ptLst>
  <dgm:cxnLst>
    <dgm:cxn modelId="{933BE800-548D-40FB-9E31-7379446F7ACC}" srcId="{23B39763-1E3E-40C2-9388-1CF290178387}" destId="{8445E50F-51F2-4EA7-AEFE-619188ADDFC7}" srcOrd="2" destOrd="0" parTransId="{4391CF61-6654-4C83-917B-8DA346414512}" sibTransId="{CDCE9ACF-8FC0-45BF-B0E3-63A1F71C6CB6}"/>
    <dgm:cxn modelId="{BBB8EF04-2132-40EF-8AA1-C52C0CD3100B}" type="presOf" srcId="{A8CABA22-2296-4ACE-A5BF-171797EDFE46}" destId="{BB14BED5-C4F6-42E5-ADAE-17D0AC964CE3}" srcOrd="0" destOrd="0" presId="urn:microsoft.com/office/officeart/2005/8/layout/process1"/>
    <dgm:cxn modelId="{05241747-38A6-47DA-883B-A5D41D8CD61C}" type="presOf" srcId="{54F1D1BC-F4F5-416B-97A3-A2801FAAD4BB}" destId="{98B65E9F-D2C7-4DFA-A2FA-3FBDDABF5BF5}" srcOrd="0" destOrd="0" presId="urn:microsoft.com/office/officeart/2005/8/layout/process1"/>
    <dgm:cxn modelId="{4E9B6A85-7F95-46D7-90D1-D50B6D089F3E}" type="presOf" srcId="{EEBD2533-AF0D-4AAC-9260-C2B7D50DC8D3}" destId="{B791F37F-103A-401C-8071-1FCE4B44B260}" srcOrd="0" destOrd="0" presId="urn:microsoft.com/office/officeart/2005/8/layout/process1"/>
    <dgm:cxn modelId="{F9CA278C-E01B-4807-95D5-4AF83281CA2B}" type="presOf" srcId="{54F1D1BC-F4F5-416B-97A3-A2801FAAD4BB}" destId="{CE3BDFCA-1210-4237-8710-98E2842FF93B}" srcOrd="1" destOrd="0" presId="urn:microsoft.com/office/officeart/2005/8/layout/process1"/>
    <dgm:cxn modelId="{1185169B-4FF0-443D-B48E-25A04D8C5FC7}" type="presOf" srcId="{A8CABA22-2296-4ACE-A5BF-171797EDFE46}" destId="{BA4929B5-BC25-4F4F-AE66-D8B1BD4AFCFE}" srcOrd="1" destOrd="0" presId="urn:microsoft.com/office/officeart/2005/8/layout/process1"/>
    <dgm:cxn modelId="{F40BD3A1-50E7-4A25-AA9E-B3202BA61EF3}" srcId="{23B39763-1E3E-40C2-9388-1CF290178387}" destId="{EEBD2533-AF0D-4AAC-9260-C2B7D50DC8D3}" srcOrd="1" destOrd="0" parTransId="{FDE98CA3-9BFE-4B91-927F-E119ECBC05E4}" sibTransId="{54F1D1BC-F4F5-416B-97A3-A2801FAAD4BB}"/>
    <dgm:cxn modelId="{152470C4-7E48-4EFF-8E0D-CEC64EABC8EA}" type="presOf" srcId="{8445E50F-51F2-4EA7-AEFE-619188ADDFC7}" destId="{4477CE77-0210-4B89-9DF0-F92F7A73D3E0}" srcOrd="0" destOrd="0" presId="urn:microsoft.com/office/officeart/2005/8/layout/process1"/>
    <dgm:cxn modelId="{C86AE3D3-2B9D-47C8-8B47-36EFE70C4CD9}" type="presOf" srcId="{3D8417C4-BE65-4437-A37C-711BB66B2E86}" destId="{E915D68C-C8B8-4C87-B3CB-1B2324E2CD6A}" srcOrd="0" destOrd="0" presId="urn:microsoft.com/office/officeart/2005/8/layout/process1"/>
    <dgm:cxn modelId="{BB977EE7-F9D7-477A-9010-A554E72C1E1A}" srcId="{23B39763-1E3E-40C2-9388-1CF290178387}" destId="{3D8417C4-BE65-4437-A37C-711BB66B2E86}" srcOrd="0" destOrd="0" parTransId="{78F422CC-656B-46FE-9D9D-49C323B8C5D7}" sibTransId="{A8CABA22-2296-4ACE-A5BF-171797EDFE46}"/>
    <dgm:cxn modelId="{3A3F7DFE-23BD-4DE9-B18D-8606346FCAD4}" type="presOf" srcId="{23B39763-1E3E-40C2-9388-1CF290178387}" destId="{88522CDD-C706-49AE-BFAC-BF3F1289DBBB}" srcOrd="0" destOrd="0" presId="urn:microsoft.com/office/officeart/2005/8/layout/process1"/>
    <dgm:cxn modelId="{3490D28E-5BF4-45C8-9F28-DA65B12704A4}" type="presParOf" srcId="{88522CDD-C706-49AE-BFAC-BF3F1289DBBB}" destId="{E915D68C-C8B8-4C87-B3CB-1B2324E2CD6A}" srcOrd="0" destOrd="0" presId="urn:microsoft.com/office/officeart/2005/8/layout/process1"/>
    <dgm:cxn modelId="{55C40B2F-AC4F-4DF6-9464-AD42DA6A82F2}" type="presParOf" srcId="{88522CDD-C706-49AE-BFAC-BF3F1289DBBB}" destId="{BB14BED5-C4F6-42E5-ADAE-17D0AC964CE3}" srcOrd="1" destOrd="0" presId="urn:microsoft.com/office/officeart/2005/8/layout/process1"/>
    <dgm:cxn modelId="{797C68A9-A3F3-425B-9D1E-7EB030EB86B2}" type="presParOf" srcId="{BB14BED5-C4F6-42E5-ADAE-17D0AC964CE3}" destId="{BA4929B5-BC25-4F4F-AE66-D8B1BD4AFCFE}" srcOrd="0" destOrd="0" presId="urn:microsoft.com/office/officeart/2005/8/layout/process1"/>
    <dgm:cxn modelId="{F363861C-2BAD-42B8-9F68-7F24921CA312}" type="presParOf" srcId="{88522CDD-C706-49AE-BFAC-BF3F1289DBBB}" destId="{B791F37F-103A-401C-8071-1FCE4B44B260}" srcOrd="2" destOrd="0" presId="urn:microsoft.com/office/officeart/2005/8/layout/process1"/>
    <dgm:cxn modelId="{946B5D48-C688-4404-A932-27E1871EC0FE}" type="presParOf" srcId="{88522CDD-C706-49AE-BFAC-BF3F1289DBBB}" destId="{98B65E9F-D2C7-4DFA-A2FA-3FBDDABF5BF5}" srcOrd="3" destOrd="0" presId="urn:microsoft.com/office/officeart/2005/8/layout/process1"/>
    <dgm:cxn modelId="{B90E4887-DFB8-4B3A-877F-A27B6631C3EE}" type="presParOf" srcId="{98B65E9F-D2C7-4DFA-A2FA-3FBDDABF5BF5}" destId="{CE3BDFCA-1210-4237-8710-98E2842FF93B}" srcOrd="0" destOrd="0" presId="urn:microsoft.com/office/officeart/2005/8/layout/process1"/>
    <dgm:cxn modelId="{F1F4B37E-5480-4FBF-886E-45202D349701}" type="presParOf" srcId="{88522CDD-C706-49AE-BFAC-BF3F1289DBBB}" destId="{4477CE77-0210-4B89-9DF0-F92F7A73D3E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15D68C-C8B8-4C87-B3CB-1B2324E2CD6A}">
      <dsp:nvSpPr>
        <dsp:cNvPr id="0" name=""/>
        <dsp:cNvSpPr/>
      </dsp:nvSpPr>
      <dsp:spPr>
        <a:xfrm>
          <a:off x="7851" y="2025028"/>
          <a:ext cx="2346753" cy="1408052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200" kern="1200" dirty="0"/>
            <a:t>INPUT</a:t>
          </a:r>
        </a:p>
      </dsp:txBody>
      <dsp:txXfrm>
        <a:off x="49091" y="2066268"/>
        <a:ext cx="2264273" cy="1325572"/>
      </dsp:txXfrm>
    </dsp:sp>
    <dsp:sp modelId="{BB14BED5-C4F6-42E5-ADAE-17D0AC964CE3}">
      <dsp:nvSpPr>
        <dsp:cNvPr id="0" name=""/>
        <dsp:cNvSpPr/>
      </dsp:nvSpPr>
      <dsp:spPr>
        <a:xfrm>
          <a:off x="2589280" y="2438057"/>
          <a:ext cx="497511" cy="5819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500" kern="1200"/>
        </a:p>
      </dsp:txBody>
      <dsp:txXfrm>
        <a:off x="2589280" y="2554456"/>
        <a:ext cx="348258" cy="349196"/>
      </dsp:txXfrm>
    </dsp:sp>
    <dsp:sp modelId="{B791F37F-103A-401C-8071-1FCE4B44B260}">
      <dsp:nvSpPr>
        <dsp:cNvPr id="0" name=""/>
        <dsp:cNvSpPr/>
      </dsp:nvSpPr>
      <dsp:spPr>
        <a:xfrm>
          <a:off x="3293306" y="2025028"/>
          <a:ext cx="2346753" cy="1408052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200" kern="1200" dirty="0"/>
            <a:t>PROCESS</a:t>
          </a:r>
        </a:p>
      </dsp:txBody>
      <dsp:txXfrm>
        <a:off x="3334546" y="2066268"/>
        <a:ext cx="2264273" cy="1325572"/>
      </dsp:txXfrm>
    </dsp:sp>
    <dsp:sp modelId="{98B65E9F-D2C7-4DFA-A2FA-3FBDDABF5BF5}">
      <dsp:nvSpPr>
        <dsp:cNvPr id="0" name=""/>
        <dsp:cNvSpPr/>
      </dsp:nvSpPr>
      <dsp:spPr>
        <a:xfrm>
          <a:off x="5874735" y="2438057"/>
          <a:ext cx="497511" cy="5819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500" kern="1200"/>
        </a:p>
      </dsp:txBody>
      <dsp:txXfrm>
        <a:off x="5874735" y="2554456"/>
        <a:ext cx="348258" cy="349196"/>
      </dsp:txXfrm>
    </dsp:sp>
    <dsp:sp modelId="{4477CE77-0210-4B89-9DF0-F92F7A73D3E0}">
      <dsp:nvSpPr>
        <dsp:cNvPr id="0" name=""/>
        <dsp:cNvSpPr/>
      </dsp:nvSpPr>
      <dsp:spPr>
        <a:xfrm>
          <a:off x="6578761" y="2025028"/>
          <a:ext cx="2346753" cy="1408052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200" kern="1200" dirty="0"/>
            <a:t>OUTPUT</a:t>
          </a:r>
        </a:p>
      </dsp:txBody>
      <dsp:txXfrm>
        <a:off x="6620001" y="2066268"/>
        <a:ext cx="2264273" cy="13255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4351E0-A63F-47EB-8C1F-23638C75253D}" type="datetimeFigureOut">
              <a:rPr lang="en-IN" smtClean="0"/>
              <a:t>24-12-2023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8AAC5-47BC-4E10-B442-3ADE83664F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9344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Why is Python called Python 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7AC694-693C-4E8B-B56F-2BEE9411EDD4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4990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E1381-6815-4D50-AACC-A1D1454AA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D315B5-56C9-4E99-A50C-DBA26E84D4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301AC6-F801-4F36-99D2-E26D72A72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990E-7911-49B3-A934-0650989E7651}" type="datetimeFigureOut">
              <a:rPr lang="en-IN" smtClean="0"/>
              <a:t>24-12-2023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63A17-E8FC-440A-9E7B-C065F1E12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0CA54B-73F9-4F45-B10F-4647CA368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F702-A800-45BD-BADE-E4C8BA075D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2953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FA275-5806-42EE-9296-4D0738972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7655C-31D8-4ED3-B58D-2C4D7BA27C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30CF78-DD81-42B2-8D99-FE81C4A69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990E-7911-49B3-A934-0650989E7651}" type="datetimeFigureOut">
              <a:rPr lang="en-IN" smtClean="0"/>
              <a:t>24-12-2023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6B8F5A-05BD-45DF-A8D3-3B14D5E04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2843B6-DF7B-4F03-B6BA-0C700D16C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F702-A800-45BD-BADE-E4C8BA075D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3176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B8E5C-61FE-4586-A0CA-7C08DE2D6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8BE599-9C1A-4708-BC0F-E3A718CAD3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F91C5-ED1C-43CE-9124-634B68957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990E-7911-49B3-A934-0650989E7651}" type="datetimeFigureOut">
              <a:rPr lang="en-IN" smtClean="0"/>
              <a:t>24-12-2023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9B80DF-154C-48AA-8CB6-6621F2956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444CE-60A0-496C-A632-828A2FBE3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F702-A800-45BD-BADE-E4C8BA075D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766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2505F-61C5-44DB-90EE-71DF8C5BF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9BEBB-822A-4392-BB16-91F3BBDB17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7117BD-2697-44F5-B6DF-905A39E632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B48158-34B0-4BEB-BD93-439CDA22F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990E-7911-49B3-A934-0650989E7651}" type="datetimeFigureOut">
              <a:rPr lang="en-IN" smtClean="0"/>
              <a:t>24-12-2023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6EF6E1-6246-45D2-ABAC-A33CE94C9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C7CB6D-86E9-46DA-81E1-612E22E85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F702-A800-45BD-BADE-E4C8BA075D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5275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36C32-A9E8-47B4-938D-433FEF942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A3B3DC-B58D-465E-AD33-1E12EF2B7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FF30A9-764D-450E-914C-CC21561FB9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52958B-D87E-4044-89B7-619B6D89E8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75F3E4-F972-4F67-9FB2-1CC9614B4E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2062E1-30EF-4332-AC05-6EDAFB72D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990E-7911-49B3-A934-0650989E7651}" type="datetimeFigureOut">
              <a:rPr lang="en-IN" smtClean="0"/>
              <a:t>24-12-2023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4D6BF5-685B-4672-9CEF-3B554D81C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C82E84-BCA0-472C-9D81-34C126D5A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F702-A800-45BD-BADE-E4C8BA075D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2051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7F560-3F8A-492C-838E-35A6869E5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B58EC4-1BC0-4BF0-BF2D-C4A84221F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990E-7911-49B3-A934-0650989E7651}" type="datetimeFigureOut">
              <a:rPr lang="en-IN" smtClean="0"/>
              <a:t>24-12-2023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65A324-3F3F-457B-8977-03AD0B380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C0B58F-901E-4677-B8C2-8E9DDEEDC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F702-A800-45BD-BADE-E4C8BA075D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7401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D0AA6E-93AA-4126-A9D0-E493082B4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990E-7911-49B3-A934-0650989E7651}" type="datetimeFigureOut">
              <a:rPr lang="en-IN" smtClean="0"/>
              <a:t>24-12-2023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BEEBAA-AED1-42C5-B017-B947FA45C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C049E2-8D0C-4081-9337-091263141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F702-A800-45BD-BADE-E4C8BA075D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15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C74F7-CEBE-488A-8A83-9F13F7B7A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C15D5-691E-46E7-BA39-9B4FAADC5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AC960-4A48-4C70-9EF9-8697A8A80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1529D1-9DB7-4C49-96BC-5269FFE7C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990E-7911-49B3-A934-0650989E7651}" type="datetimeFigureOut">
              <a:rPr lang="en-IN" smtClean="0"/>
              <a:t>24-12-2023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27440D-ECC8-4AE3-8E75-95B719B2D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6CC05-1752-4332-8983-CAE5A3E34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F702-A800-45BD-BADE-E4C8BA075D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4641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31D7B-F81E-4F06-9C27-35FE7D5C9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4AE2ED-7136-4DB9-81A2-9BCF904801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89FF7-4326-4E7C-B26B-0050D66D03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149376-C4F9-44A1-B3F6-31EF7A23F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990E-7911-49B3-A934-0650989E7651}" type="datetimeFigureOut">
              <a:rPr lang="en-IN" smtClean="0"/>
              <a:t>24-12-2023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2B45A3-67B0-48CF-8FE8-38AE7D438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380F0C-272F-43E9-A104-A4BF5D060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F702-A800-45BD-BADE-E4C8BA075D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1091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73DB3-C050-4CCA-8C24-1C920A81A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53BFC8-830E-4118-9DE7-D71CDB93EA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261BC-FE41-4E80-9BC5-7E21F0BB8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990E-7911-49B3-A934-0650989E7651}" type="datetimeFigureOut">
              <a:rPr lang="en-IN" smtClean="0"/>
              <a:t>24-12-2023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7A06B-9604-49D1-9393-B22932734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704C7-9DA3-4A31-B2ED-EBD1AA293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F702-A800-45BD-BADE-E4C8BA075D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3879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86454B-D0C4-4492-97A0-58F8809061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79A362-83E6-4E9E-A7A5-B295A38E4D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B2FDE6-C6FB-4923-89A3-571A91392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990E-7911-49B3-A934-0650989E7651}" type="datetimeFigureOut">
              <a:rPr lang="en-IN" smtClean="0"/>
              <a:t>24-12-2023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F030C-FF17-4550-AD0E-38D636F46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51FBD7-65FA-4EC5-80C8-DFB998888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F702-A800-45BD-BADE-E4C8BA075D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5535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075469-AB08-490D-BACE-63253FA0D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9C118-8381-4D97-982A-176A96F9D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295C2-5F3A-4014-8FCA-8DD8798D8F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1990E-7911-49B3-A934-0650989E7651}" type="datetimeFigureOut">
              <a:rPr lang="en-IN" smtClean="0"/>
              <a:t>24-12-2023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61389B-56BD-4ACC-8DCC-DF6EF64088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02DE7-56C7-44B0-95D8-E6362673C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DF702-A800-45BD-BADE-E4C8BA075D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0838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1 funniest Monty Python&amp;#39;s Flying Circus sketches now on Netflix - Polygon">
            <a:extLst>
              <a:ext uri="{FF2B5EF4-FFF2-40B4-BE49-F238E27FC236}">
                <a16:creationId xmlns:a16="http://schemas.microsoft.com/office/drawing/2014/main" id="{C6D15E8C-2A82-4DEE-8A83-C94079863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83" y="430371"/>
            <a:ext cx="7833360" cy="5222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A259EFC-7EC8-4761-856C-9E38FA3FD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4423" y="1490662"/>
            <a:ext cx="3101657" cy="3101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B1833D-0389-4EB1-A099-86A093652C3A}"/>
              </a:ext>
            </a:extLst>
          </p:cNvPr>
          <p:cNvSpPr txBox="1"/>
          <p:nvPr/>
        </p:nvSpPr>
        <p:spPr>
          <a:xfrm>
            <a:off x="3495040" y="6096000"/>
            <a:ext cx="1166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Python </a:t>
            </a:r>
          </a:p>
        </p:txBody>
      </p:sp>
    </p:spTree>
    <p:extLst>
      <p:ext uri="{BB962C8B-B14F-4D97-AF65-F5344CB8AC3E}">
        <p14:creationId xmlns:p14="http://schemas.microsoft.com/office/powerpoint/2010/main" val="2288111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tanding next to a person&#10;&#10;Description automatically generated">
            <a:extLst>
              <a:ext uri="{FF2B5EF4-FFF2-40B4-BE49-F238E27FC236}">
                <a16:creationId xmlns:a16="http://schemas.microsoft.com/office/drawing/2014/main" id="{4D16C60D-EE24-4777-894D-357FC64148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8"/>
          <a:stretch/>
        </p:blipFill>
        <p:spPr>
          <a:xfrm>
            <a:off x="2354578" y="488541"/>
            <a:ext cx="7761924" cy="5343065"/>
          </a:xfrm>
          <a:custGeom>
            <a:avLst/>
            <a:gdLst>
              <a:gd name="connsiteX0" fmla="*/ 3025687 w 7761924"/>
              <a:gd name="connsiteY0" fmla="*/ 76 h 5343065"/>
              <a:gd name="connsiteX1" fmla="*/ 3372722 w 7761924"/>
              <a:gd name="connsiteY1" fmla="*/ 16088 h 5343065"/>
              <a:gd name="connsiteX2" fmla="*/ 7761924 w 7761924"/>
              <a:gd name="connsiteY2" fmla="*/ 3316816 h 5343065"/>
              <a:gd name="connsiteX3" fmla="*/ 3701109 w 7761924"/>
              <a:gd name="connsiteY3" fmla="*/ 5320611 h 5343065"/>
              <a:gd name="connsiteX4" fmla="*/ 36290 w 7761924"/>
              <a:gd name="connsiteY4" fmla="*/ 2696959 h 5343065"/>
              <a:gd name="connsiteX5" fmla="*/ 3025687 w 7761924"/>
              <a:gd name="connsiteY5" fmla="*/ 76 h 534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61924" h="5343065">
                <a:moveTo>
                  <a:pt x="3025687" y="76"/>
                </a:moveTo>
                <a:cubicBezTo>
                  <a:pt x="3140786" y="756"/>
                  <a:pt x="3256631" y="6055"/>
                  <a:pt x="3372722" y="16088"/>
                </a:cubicBezTo>
                <a:cubicBezTo>
                  <a:pt x="5230178" y="176616"/>
                  <a:pt x="7761924" y="1424594"/>
                  <a:pt x="7761924" y="3316816"/>
                </a:cubicBezTo>
                <a:cubicBezTo>
                  <a:pt x="7646022" y="5237647"/>
                  <a:pt x="4988715" y="5423921"/>
                  <a:pt x="3701109" y="5320611"/>
                </a:cubicBezTo>
                <a:cubicBezTo>
                  <a:pt x="2413504" y="5217301"/>
                  <a:pt x="351800" y="4486992"/>
                  <a:pt x="36290" y="2696959"/>
                </a:cubicBezTo>
                <a:cubicBezTo>
                  <a:pt x="-259500" y="1018804"/>
                  <a:pt x="1299198" y="-10133"/>
                  <a:pt x="3025687" y="7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51309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R python meme">
            <a:extLst>
              <a:ext uri="{FF2B5EF4-FFF2-40B4-BE49-F238E27FC236}">
                <a16:creationId xmlns:a16="http://schemas.microsoft.com/office/drawing/2014/main" id="{1408DBE1-01AA-443A-B58D-46B6BB5C5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7956" y="119835"/>
            <a:ext cx="6724439" cy="606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52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reticulate package">
            <a:extLst>
              <a:ext uri="{FF2B5EF4-FFF2-40B4-BE49-F238E27FC236}">
                <a16:creationId xmlns:a16="http://schemas.microsoft.com/office/drawing/2014/main" id="{56424D9E-7E15-42B7-8A95-72AE284ED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34376" y="1010544"/>
            <a:ext cx="5462546" cy="381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4C79A5-CB27-41E3-B884-A511BDE6A167}"/>
              </a:ext>
            </a:extLst>
          </p:cNvPr>
          <p:cNvSpPr txBox="1"/>
          <p:nvPr/>
        </p:nvSpPr>
        <p:spPr>
          <a:xfrm>
            <a:off x="9494729" y="6050071"/>
            <a:ext cx="2133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/>
              <a:t>Reticulate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7148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ython vs R vs SAS, scores, comparison">
            <a:extLst>
              <a:ext uri="{FF2B5EF4-FFF2-40B4-BE49-F238E27FC236}">
                <a16:creationId xmlns:a16="http://schemas.microsoft.com/office/drawing/2014/main" id="{4C748E42-0E05-45AF-B83B-24F791D70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37" y="532047"/>
            <a:ext cx="10670763" cy="445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42D246-2805-4D35-99B1-0D8C3D4BE7C2}"/>
              </a:ext>
            </a:extLst>
          </p:cNvPr>
          <p:cNvSpPr txBox="1"/>
          <p:nvPr/>
        </p:nvSpPr>
        <p:spPr>
          <a:xfrm>
            <a:off x="9711847" y="6220907"/>
            <a:ext cx="24801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/>
              <a:t> ©</a:t>
            </a:r>
            <a:r>
              <a:rPr lang="en-IN" sz="1200" dirty="0" err="1"/>
              <a:t>Analyticsvidhya</a:t>
            </a:r>
            <a:r>
              <a:rPr lang="en-IN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9120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E0E91-9EB7-4BFC-99DC-6AAAEF1AF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7396" y="200981"/>
            <a:ext cx="10515600" cy="1325563"/>
          </a:xfrm>
        </p:spPr>
        <p:txBody>
          <a:bodyPr/>
          <a:lstStyle/>
          <a:p>
            <a:r>
              <a:rPr lang="en-IN" dirty="0"/>
              <a:t>WHY SHOULD I CARE ABOUT CODING !</a:t>
            </a:r>
          </a:p>
        </p:txBody>
      </p:sp>
      <p:pic>
        <p:nvPicPr>
          <p:cNvPr id="1026" name="Picture 2" descr="10 Funny Jokes Of 2019 Only Programmers Will Get | Meme | Funny">
            <a:extLst>
              <a:ext uri="{FF2B5EF4-FFF2-40B4-BE49-F238E27FC236}">
                <a16:creationId xmlns:a16="http://schemas.microsoft.com/office/drawing/2014/main" id="{E48C010F-1F89-48E3-B57A-5257CE720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628" y="1649206"/>
            <a:ext cx="5468744" cy="447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586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55445A-74A1-4598-BAFB-3BC78CBF684D}"/>
              </a:ext>
            </a:extLst>
          </p:cNvPr>
          <p:cNvSpPr txBox="1"/>
          <p:nvPr/>
        </p:nvSpPr>
        <p:spPr>
          <a:xfrm>
            <a:off x="568712" y="2720898"/>
            <a:ext cx="5687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https://www.youtube.com/watch?v=Dv7gLpW91DM</a:t>
            </a:r>
          </a:p>
        </p:txBody>
      </p:sp>
    </p:spTree>
    <p:extLst>
      <p:ext uri="{BB962C8B-B14F-4D97-AF65-F5344CB8AC3E}">
        <p14:creationId xmlns:p14="http://schemas.microsoft.com/office/powerpoint/2010/main" val="2569352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FAF661A-0B16-4B3D-9718-CDAF08327C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6739094"/>
              </p:ext>
            </p:extLst>
          </p:nvPr>
        </p:nvGraphicFramePr>
        <p:xfrm>
          <a:off x="1137424" y="407432"/>
          <a:ext cx="8933366" cy="5458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73913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0A44C-AC4F-4BA3-BEB2-6D82DC0AF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59ADA-0050-414F-A8FC-0CBEE3505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Read different kind of data from different types of files, locations, devices, other programs. </a:t>
            </a:r>
          </a:p>
          <a:p>
            <a:r>
              <a:rPr lang="en-IN" dirty="0"/>
              <a:t>Take Input from user</a:t>
            </a:r>
          </a:p>
        </p:txBody>
      </p:sp>
    </p:spTree>
    <p:extLst>
      <p:ext uri="{BB962C8B-B14F-4D97-AF65-F5344CB8AC3E}">
        <p14:creationId xmlns:p14="http://schemas.microsoft.com/office/powerpoint/2010/main" val="3995392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9575D-EE1D-458E-8E9F-2A55F43A2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Process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CDADC-18D1-4CDE-8D25-4596F2167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Use various expressions for calculations.</a:t>
            </a:r>
          </a:p>
          <a:p>
            <a:r>
              <a:rPr lang="en-IN" dirty="0"/>
              <a:t>Write your own function which can be called whenever required </a:t>
            </a:r>
          </a:p>
          <a:p>
            <a:r>
              <a:rPr lang="en-IN" dirty="0"/>
              <a:t>Use third party libraries/packages for readily available functions.</a:t>
            </a:r>
          </a:p>
          <a:p>
            <a:r>
              <a:rPr lang="en-IN" dirty="0"/>
              <a:t>Use loops for iterating some task.</a:t>
            </a:r>
          </a:p>
          <a:p>
            <a:r>
              <a:rPr lang="en-IN" dirty="0"/>
              <a:t>Use Control statements for taking decisions  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78282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0A44C-AC4F-4BA3-BEB2-6D82DC0AF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59ADA-0050-414F-A8FC-0CBEE3505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Save the calculated results in different types of files, locations, send to other programs. </a:t>
            </a:r>
          </a:p>
          <a:p>
            <a:r>
              <a:rPr lang="en-IN" dirty="0"/>
              <a:t>Show the results on screen </a:t>
            </a:r>
          </a:p>
          <a:p>
            <a:r>
              <a:rPr lang="en-IN" dirty="0"/>
              <a:t>Send it to printer or any other devices.</a:t>
            </a:r>
          </a:p>
        </p:txBody>
      </p:sp>
    </p:spTree>
    <p:extLst>
      <p:ext uri="{BB962C8B-B14F-4D97-AF65-F5344CB8AC3E}">
        <p14:creationId xmlns:p14="http://schemas.microsoft.com/office/powerpoint/2010/main" val="2266015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A45EC-A704-455E-A1D7-D90BF78C8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024" y="1903993"/>
            <a:ext cx="10515600" cy="1325563"/>
          </a:xfrm>
        </p:spPr>
        <p:txBody>
          <a:bodyPr/>
          <a:lstStyle/>
          <a:p>
            <a:r>
              <a:rPr lang="en-IN" dirty="0"/>
              <a:t>Python</a:t>
            </a:r>
          </a:p>
        </p:txBody>
      </p:sp>
    </p:spTree>
    <p:extLst>
      <p:ext uri="{BB962C8B-B14F-4D97-AF65-F5344CB8AC3E}">
        <p14:creationId xmlns:p14="http://schemas.microsoft.com/office/powerpoint/2010/main" val="3901908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33079-BB3E-420C-84B6-7B4A528D1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Interpreted </a:t>
            </a:r>
          </a:p>
          <a:p>
            <a:r>
              <a:rPr lang="en-IN" dirty="0"/>
              <a:t>Multiple programming paradigms </a:t>
            </a:r>
          </a:p>
          <a:p>
            <a:r>
              <a:rPr lang="en-IN" dirty="0"/>
              <a:t>In AI/ML/DS , it’s useful for all the phases including production environment.  </a:t>
            </a:r>
          </a:p>
        </p:txBody>
      </p:sp>
    </p:spTree>
    <p:extLst>
      <p:ext uri="{BB962C8B-B14F-4D97-AF65-F5344CB8AC3E}">
        <p14:creationId xmlns:p14="http://schemas.microsoft.com/office/powerpoint/2010/main" val="2987686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D3314-6894-4B53-87EC-52D177C6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B78E6-9EF5-4B9F-9DBB-893365F37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1602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62538-17DE-44A1-B93D-B2C00B542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Environment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85F0F-2CBE-4BD7-BFC2-CD4773E0D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Anaconda </a:t>
            </a:r>
          </a:p>
          <a:p>
            <a:pPr marL="0" indent="0">
              <a:buNone/>
            </a:pPr>
            <a:r>
              <a:rPr lang="en-IN" dirty="0" err="1"/>
              <a:t>Jupyter</a:t>
            </a:r>
            <a:r>
              <a:rPr lang="en-IN" dirty="0"/>
              <a:t> Notebook</a:t>
            </a:r>
          </a:p>
          <a:p>
            <a:pPr marL="0" indent="0">
              <a:buNone/>
            </a:pPr>
            <a:r>
              <a:rPr lang="en-IN" dirty="0"/>
              <a:t>Spyder 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652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554BA-AA52-4F6E-A2A1-94F6DDA30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Hello World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A6BDD-90B2-46D1-97D8-C244A0CF1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</a:t>
            </a:r>
            <a:r>
              <a:rPr lang="en-IN" dirty="0" err="1"/>
              <a:t>Jupyter</a:t>
            </a:r>
            <a:r>
              <a:rPr lang="en-IN" dirty="0"/>
              <a:t> Notebook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print("Hello, World!")</a:t>
            </a:r>
          </a:p>
          <a:p>
            <a:pPr marL="0" indent="0">
              <a:buNone/>
            </a:pP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92549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800AB-19A7-485C-9074-46549EF52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2200" y="2384425"/>
            <a:ext cx="3754120" cy="4502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dirty="0"/>
              <a:t>What is Kernel ?</a:t>
            </a:r>
          </a:p>
        </p:txBody>
      </p:sp>
    </p:spTree>
    <p:extLst>
      <p:ext uri="{BB962C8B-B14F-4D97-AF65-F5344CB8AC3E}">
        <p14:creationId xmlns:p14="http://schemas.microsoft.com/office/powerpoint/2010/main" val="1408064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D845E-E531-4859-9AAC-0DDDFC9DC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3160" y="24352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“computational engine” that executes the code contained in a Notebook document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27371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606AA-AE35-4CCC-BCD6-581A4AD09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2F25A-4DF6-4F7A-9DD2-F884734DA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In Spyder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 err="1"/>
              <a:t>Jupyter</a:t>
            </a:r>
            <a:r>
              <a:rPr lang="en-IN" dirty="0"/>
              <a:t> Notebook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863149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31315-74FC-4901-8E9D-D4564C5AE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C76DA-74C6-449B-BCEA-60596A615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Comment </a:t>
            </a:r>
          </a:p>
          <a:p>
            <a:pPr marL="0" indent="0">
              <a:buNone/>
            </a:pPr>
            <a:r>
              <a:rPr lang="en-IN" dirty="0"/>
              <a:t># This is a comment</a:t>
            </a:r>
          </a:p>
          <a:p>
            <a:pPr marL="0" indent="0">
              <a:buNone/>
            </a:pPr>
            <a:r>
              <a:rPr lang="en-US" dirty="0"/>
              <a:t>print("Hello, World!")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565268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8F801-AC9A-5782-31BB-CBE69FFC6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8274C-C6C9-CDD0-D303-794E1F3931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06222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3D2B9B0-D0C4-735A-91EB-7D4B6FBD3E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4008832"/>
              </p:ext>
            </p:extLst>
          </p:nvPr>
        </p:nvGraphicFramePr>
        <p:xfrm>
          <a:off x="2368465" y="483184"/>
          <a:ext cx="7770145" cy="56063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4514760" imgH="3257640" progId="Paint.Picture.1">
                  <p:embed/>
                </p:oleObj>
              </mc:Choice>
              <mc:Fallback>
                <p:oleObj name="Bitmap Image" r:id="rId2" imgW="4514760" imgH="3257640" progId="Paint.Picture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368465" y="483184"/>
                        <a:ext cx="7770145" cy="56063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27078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ow to shrink NumPy, SciPy, Pandas, and Matplotlib for your data product |  by Scott Zelenka | Towards Data Science">
            <a:extLst>
              <a:ext uri="{FF2B5EF4-FFF2-40B4-BE49-F238E27FC236}">
                <a16:creationId xmlns:a16="http://schemas.microsoft.com/office/drawing/2014/main" id="{BB0A8A64-A896-7A03-AA76-8DFB18A59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72" y="719717"/>
            <a:ext cx="10161311" cy="3322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948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85FF6-AB54-4065-8C9C-CA47C8504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Variables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0E498-4917-4161-8A8E-9146D729E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8922" y="1792171"/>
            <a:ext cx="10515600" cy="4351338"/>
          </a:xfrm>
        </p:spPr>
        <p:txBody>
          <a:bodyPr>
            <a:normAutofit lnSpcReduction="10000"/>
          </a:bodyPr>
          <a:lstStyle/>
          <a:p>
            <a:pPr algn="l"/>
            <a:r>
              <a:rPr lang="en-IN" b="1" i="0" dirty="0">
                <a:solidFill>
                  <a:srgbClr val="222222"/>
                </a:solidFill>
                <a:effectLst/>
                <a:latin typeface="Raleway" pitchFamily="2" charset="0"/>
              </a:rPr>
              <a:t>No Explicit Declaration</a:t>
            </a:r>
            <a:endParaRPr lang="en-IN" b="1" dirty="0"/>
          </a:p>
          <a:p>
            <a:pPr marL="0" indent="0">
              <a:buNone/>
            </a:pPr>
            <a:r>
              <a:rPr lang="en-IN" dirty="0"/>
              <a:t>a = 43</a:t>
            </a:r>
          </a:p>
          <a:p>
            <a:pPr marL="0" indent="0">
              <a:buNone/>
            </a:pPr>
            <a:r>
              <a:rPr lang="en-IN" dirty="0"/>
              <a:t>c=“43”</a:t>
            </a:r>
          </a:p>
          <a:p>
            <a:pPr marL="0" indent="0">
              <a:buNone/>
            </a:pPr>
            <a:r>
              <a:rPr lang="en-IN" dirty="0"/>
              <a:t>b = "abhi"</a:t>
            </a:r>
          </a:p>
          <a:p>
            <a:pPr marL="0" indent="0">
              <a:buNone/>
            </a:pPr>
            <a:r>
              <a:rPr lang="en-IN" dirty="0"/>
              <a:t>print(a)</a:t>
            </a:r>
          </a:p>
          <a:p>
            <a:pPr marL="0" indent="0">
              <a:buNone/>
            </a:pPr>
            <a:r>
              <a:rPr lang="en-IN" dirty="0"/>
              <a:t>print(b)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print(type(a))</a:t>
            </a:r>
          </a:p>
          <a:p>
            <a:pPr marL="0" indent="0">
              <a:buNone/>
            </a:pPr>
            <a:r>
              <a:rPr lang="en-IN" dirty="0"/>
              <a:t>print(type(b))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370012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FF92C-04D6-4F9C-9A13-F4139DFB7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More on strings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ECB56-8355-4A43-BE2D-769E31C204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str1 = "This course is"</a:t>
            </a:r>
          </a:p>
          <a:p>
            <a:pPr marL="0" indent="0">
              <a:buNone/>
            </a:pPr>
            <a:r>
              <a:rPr lang="en-US" dirty="0"/>
              <a:t>str2 = "Python 101 module"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print(str1[1])</a:t>
            </a:r>
          </a:p>
          <a:p>
            <a:pPr marL="0" indent="0">
              <a:buNone/>
            </a:pPr>
            <a:r>
              <a:rPr lang="en-US" dirty="0"/>
              <a:t>print(str2[3:7])</a:t>
            </a:r>
          </a:p>
          <a:p>
            <a:pPr marL="0" indent="0">
              <a:buNone/>
            </a:pPr>
            <a:r>
              <a:rPr lang="en-US" dirty="0"/>
              <a:t>str3 = str1 + str2</a:t>
            </a:r>
          </a:p>
          <a:p>
            <a:pPr marL="0" indent="0">
              <a:buNone/>
            </a:pPr>
            <a:r>
              <a:rPr lang="en-US" dirty="0"/>
              <a:t>print(str3)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93830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B56E0-659E-420E-97AF-C86BB54B9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Multi variables in 1 line 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pl-PL" dirty="0"/>
              <a:t>x,y,z = "IIM","IIT","AIIMS“</a:t>
            </a: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print(x)</a:t>
            </a:r>
          </a:p>
          <a:p>
            <a:pPr marL="0" indent="0">
              <a:buNone/>
            </a:pPr>
            <a:r>
              <a:rPr lang="en-IN" dirty="0"/>
              <a:t>print(y)</a:t>
            </a:r>
          </a:p>
          <a:p>
            <a:pPr marL="0" indent="0">
              <a:buNone/>
            </a:pPr>
            <a:r>
              <a:rPr lang="en-IN" dirty="0"/>
              <a:t>print(z)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435105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C84B1-0E83-4804-B66E-25602C754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Escape Characters </a:t>
            </a:r>
          </a:p>
          <a:p>
            <a:pPr marL="0" indent="0">
              <a:buNone/>
            </a:pPr>
            <a:r>
              <a:rPr lang="en-IN" dirty="0"/>
              <a:t>\n  new line</a:t>
            </a:r>
          </a:p>
          <a:p>
            <a:pPr marL="0" indent="0">
              <a:buNone/>
            </a:pPr>
            <a:r>
              <a:rPr lang="en-IN" dirty="0"/>
              <a:t>\t  tab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pt-BR" dirty="0"/>
              <a:t>print("abhi \n \n \n \n sri")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766943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04946-B00F-4D90-B671-70DBB405F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2FB9C-08C6-4B16-A743-284145335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= 6546</a:t>
            </a:r>
          </a:p>
          <a:p>
            <a:pPr marL="0" indent="0">
              <a:buNone/>
            </a:pPr>
            <a:r>
              <a:rPr lang="en-US" dirty="0"/>
              <a:t>b = 32</a:t>
            </a:r>
          </a:p>
          <a:p>
            <a:pPr marL="0" indent="0">
              <a:buNone/>
            </a:pPr>
            <a:r>
              <a:rPr lang="en-US" dirty="0"/>
              <a:t>c = "abhi"</a:t>
            </a:r>
          </a:p>
          <a:p>
            <a:pPr marL="0" indent="0">
              <a:buNone/>
            </a:pPr>
            <a:r>
              <a:rPr lang="en-US" dirty="0"/>
              <a:t>print("Output is  ",  </a:t>
            </a:r>
            <a:r>
              <a:rPr lang="en-US" dirty="0" err="1"/>
              <a:t>a,b,c</a:t>
            </a:r>
            <a:r>
              <a:rPr lang="en-US" dirty="0"/>
              <a:t> 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91404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0991B-4226-4941-A1B2-FACDC01C8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Taking input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B9624E-D776-4547-828C-8F8D0620B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name = input("Enter your name")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518074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3C772-F14D-4AAA-82C8-A9ED36E6A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5CD25-1FAA-40BE-8A21-ADED0C2BA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num1 = int(input("Enter a integer number:"))</a:t>
            </a:r>
          </a:p>
          <a:p>
            <a:endParaRPr lang="en-US" dirty="0"/>
          </a:p>
          <a:p>
            <a:r>
              <a:rPr lang="en-US" dirty="0"/>
              <a:t>num2 =float(input("Enter a floating number "))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299258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AEB46-06E2-4F39-9C6E-72A937FFAF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WAP , enter two numbers from user and print their sum.</a:t>
            </a:r>
          </a:p>
        </p:txBody>
      </p:sp>
    </p:spTree>
    <p:extLst>
      <p:ext uri="{BB962C8B-B14F-4D97-AF65-F5344CB8AC3E}">
        <p14:creationId xmlns:p14="http://schemas.microsoft.com/office/powerpoint/2010/main" val="40945396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A14BF-1272-4EC9-97A9-C30196D38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Python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7DD901-0B78-442C-ABD2-1B180F8ED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= 563 </a:t>
            </a:r>
          </a:p>
          <a:p>
            <a:pPr marL="0" indent="0">
              <a:buNone/>
            </a:pPr>
            <a:r>
              <a:rPr lang="en-US" dirty="0"/>
              <a:t>b = 433</a:t>
            </a:r>
          </a:p>
          <a:p>
            <a:pPr marL="0" indent="0">
              <a:buNone/>
            </a:pPr>
            <a:r>
              <a:rPr lang="en-US" dirty="0"/>
              <a:t>if b &gt; a:</a:t>
            </a:r>
          </a:p>
          <a:p>
            <a:pPr marL="0" indent="0">
              <a:buNone/>
            </a:pPr>
            <a:r>
              <a:rPr lang="en-US" dirty="0"/>
              <a:t>    print("b is greater than a")</a:t>
            </a:r>
          </a:p>
          <a:p>
            <a:pPr marL="0" indent="0">
              <a:buNone/>
            </a:pPr>
            <a:r>
              <a:rPr lang="en-US" dirty="0"/>
              <a:t>print("outside loop")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99199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7DCFC-1117-4D06-A194-68B98C724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Indentation</a:t>
            </a:r>
            <a:br>
              <a:rPr lang="en-IN" dirty="0"/>
            </a:b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341A8-F702-482A-899B-ACD4FDA47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whitespace at the beginning of a line</a:t>
            </a:r>
          </a:p>
          <a:p>
            <a:r>
              <a:rPr lang="en-US" dirty="0"/>
              <a:t>Used to define scope</a:t>
            </a:r>
          </a:p>
          <a:p>
            <a:r>
              <a:rPr lang="en-US" dirty="0"/>
              <a:t>Instead of brackets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961234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BE06D-3159-47B8-90CF-DA973A25A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a=344</a:t>
            </a:r>
          </a:p>
          <a:p>
            <a:pPr marL="0" indent="0">
              <a:buNone/>
            </a:pPr>
            <a:r>
              <a:rPr lang="en-US" dirty="0"/>
              <a:t>b=45</a:t>
            </a:r>
          </a:p>
          <a:p>
            <a:pPr marL="0" indent="0">
              <a:buNone/>
            </a:pPr>
            <a:r>
              <a:rPr lang="en-US" dirty="0"/>
              <a:t>if b &gt; a:</a:t>
            </a:r>
          </a:p>
          <a:p>
            <a:pPr marL="0" indent="0">
              <a:buNone/>
            </a:pPr>
            <a:r>
              <a:rPr lang="en-US" dirty="0"/>
              <a:t>    print("b is greater than a")</a:t>
            </a:r>
          </a:p>
          <a:p>
            <a:pPr marL="0" indent="0">
              <a:buNone/>
            </a:pPr>
            <a:r>
              <a:rPr lang="en-US" dirty="0" err="1"/>
              <a:t>elif</a:t>
            </a:r>
            <a:r>
              <a:rPr lang="en-US" dirty="0"/>
              <a:t> a &gt; b:</a:t>
            </a:r>
          </a:p>
          <a:p>
            <a:pPr marL="0" indent="0">
              <a:buNone/>
            </a:pPr>
            <a:r>
              <a:rPr lang="en-US" dirty="0"/>
              <a:t>    print("a is greater than b")</a:t>
            </a:r>
          </a:p>
          <a:p>
            <a:pPr marL="0" indent="0">
              <a:buNone/>
            </a:pPr>
            <a:r>
              <a:rPr lang="en-US" dirty="0"/>
              <a:t>    print("one more line in second block")</a:t>
            </a:r>
          </a:p>
          <a:p>
            <a:pPr marL="0" indent="0">
              <a:buNone/>
            </a:pPr>
            <a:r>
              <a:rPr lang="en-US" dirty="0"/>
              <a:t>else:</a:t>
            </a:r>
          </a:p>
          <a:p>
            <a:pPr marL="0" indent="0">
              <a:buNone/>
            </a:pPr>
            <a:r>
              <a:rPr lang="en-US" dirty="0"/>
              <a:t>    print("a is equal to b")</a:t>
            </a:r>
          </a:p>
          <a:p>
            <a:pPr marL="0" indent="0">
              <a:buNone/>
            </a:pPr>
            <a:r>
              <a:rPr lang="en-US" dirty="0"/>
              <a:t>print("now outside the overall if block")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543173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9B38-BB57-4A77-865E-586A4997C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AE8FF-B0AD-4A70-8F58-CB6CDA366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n-NO" dirty="0"/>
              <a:t>i=1</a:t>
            </a:r>
          </a:p>
          <a:p>
            <a:pPr marL="0" indent="0">
              <a:buNone/>
            </a:pPr>
            <a:r>
              <a:rPr lang="nn-NO" dirty="0"/>
              <a:t>while i&lt;50:</a:t>
            </a:r>
          </a:p>
          <a:p>
            <a:pPr marL="0" indent="0">
              <a:buNone/>
            </a:pPr>
            <a:r>
              <a:rPr lang="nn-NO" dirty="0"/>
              <a:t>    print(i)</a:t>
            </a:r>
          </a:p>
          <a:p>
            <a:pPr marL="0" indent="0">
              <a:buNone/>
            </a:pPr>
            <a:r>
              <a:rPr lang="nn-NO" dirty="0"/>
              <a:t>    i=i+1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6766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78259-6C1A-4456-A65B-B552E842E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Break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A0C5F-C7EC-4CCF-94B0-1A4D9C2B5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n-NO" dirty="0"/>
              <a:t>i=1</a:t>
            </a:r>
          </a:p>
          <a:p>
            <a:pPr marL="0" indent="0">
              <a:buNone/>
            </a:pPr>
            <a:r>
              <a:rPr lang="nn-NO" dirty="0"/>
              <a:t>while i&lt;25:</a:t>
            </a:r>
          </a:p>
          <a:p>
            <a:pPr marL="0" indent="0">
              <a:buNone/>
            </a:pPr>
            <a:r>
              <a:rPr lang="nn-NO" dirty="0"/>
              <a:t>    print(i)</a:t>
            </a:r>
          </a:p>
          <a:p>
            <a:pPr marL="0" indent="0">
              <a:buNone/>
            </a:pPr>
            <a:r>
              <a:rPr lang="nn-NO" dirty="0"/>
              <a:t>    if i==30 :</a:t>
            </a:r>
          </a:p>
          <a:p>
            <a:pPr marL="0" indent="0">
              <a:buNone/>
            </a:pPr>
            <a:r>
              <a:rPr lang="nn-NO" dirty="0"/>
              <a:t>        break</a:t>
            </a:r>
          </a:p>
          <a:p>
            <a:pPr marL="0" indent="0">
              <a:buNone/>
            </a:pPr>
            <a:r>
              <a:rPr lang="nn-NO" dirty="0"/>
              <a:t>    i=i+1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24143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0631C-6C77-4B44-AD2F-85579AC8C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960F5-7A5C-4FE6-847C-D05A50852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 x in range(2, 30, 3):</a:t>
            </a:r>
            <a:br>
              <a:rPr lang="en-US" dirty="0"/>
            </a:br>
            <a:r>
              <a:rPr lang="en-US" dirty="0"/>
              <a:t>  print(x)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7814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160BB-46AD-4220-BFBB-8FB043E12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 reverse order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62B3B-38CA-49BC-BCBA-6D065E4EC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x in range(50,1,-2):</a:t>
            </a:r>
          </a:p>
          <a:p>
            <a:pPr marL="0" indent="0">
              <a:buNone/>
            </a:pPr>
            <a:r>
              <a:rPr lang="en-US" dirty="0"/>
              <a:t>    print(x)</a:t>
            </a: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078488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3B0D1-06C2-4ED4-9A05-001A19D54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WAP for multiplication table . </a:t>
            </a:r>
          </a:p>
          <a:p>
            <a:pPr marL="0" indent="0">
              <a:buNone/>
            </a:pPr>
            <a:r>
              <a:rPr lang="en-IN" dirty="0"/>
              <a:t>Take input from user and print it’s multiplication table till 10  times.</a:t>
            </a:r>
          </a:p>
        </p:txBody>
      </p:sp>
    </p:spTree>
    <p:extLst>
      <p:ext uri="{BB962C8B-B14F-4D97-AF65-F5344CB8AC3E}">
        <p14:creationId xmlns:p14="http://schemas.microsoft.com/office/powerpoint/2010/main" val="38636349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75E76-FF38-46F8-8BA2-2F0888C28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DADC3-E41F-4EAB-83A6-657781582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num1 = int(input("Enter a integer number:"))</a:t>
            </a:r>
          </a:p>
          <a:p>
            <a:pPr marL="0" indent="0">
              <a:buNone/>
            </a:pPr>
            <a:r>
              <a:rPr lang="en-US" dirty="0"/>
              <a:t>for x in range(1,11,1):</a:t>
            </a:r>
          </a:p>
          <a:p>
            <a:pPr marL="0" indent="0">
              <a:buNone/>
            </a:pPr>
            <a:r>
              <a:rPr lang="en-US" dirty="0"/>
              <a:t>    print(num1*x)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8279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9EFEE-378D-4A7A-A604-833514C35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Python documentation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24ED2-3DC7-410C-993C-4C3EEE1B4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https://docs.python.org/3.9/</a:t>
            </a:r>
          </a:p>
          <a:p>
            <a:r>
              <a:rPr lang="en-IN" dirty="0"/>
              <a:t>https://docs.python.org</a:t>
            </a:r>
            <a:r>
              <a:rPr lang="en-IN"/>
              <a:t>/3.9/</a:t>
            </a:r>
            <a:r>
              <a:rPr lang="en-IN" dirty="0"/>
              <a:t>tutorial/index.html</a:t>
            </a:r>
          </a:p>
        </p:txBody>
      </p:sp>
    </p:spTree>
    <p:extLst>
      <p:ext uri="{BB962C8B-B14F-4D97-AF65-F5344CB8AC3E}">
        <p14:creationId xmlns:p14="http://schemas.microsoft.com/office/powerpoint/2010/main" val="256710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2061</TotalTime>
  <Words>655</Words>
  <Application>Microsoft Office PowerPoint</Application>
  <PresentationFormat>Widescreen</PresentationFormat>
  <Paragraphs>140</Paragraphs>
  <Slides>41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Arial</vt:lpstr>
      <vt:lpstr>Calibri</vt:lpstr>
      <vt:lpstr>Calibri Light</vt:lpstr>
      <vt:lpstr>Raleway</vt:lpstr>
      <vt:lpstr>Office Theme</vt:lpstr>
      <vt:lpstr>Paintbrush Picture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SHOULD I CARE ABOUT CODING !</vt:lpstr>
      <vt:lpstr>PowerPoint Presentation</vt:lpstr>
      <vt:lpstr>PowerPoint Presentation</vt:lpstr>
      <vt:lpstr>Input</vt:lpstr>
      <vt:lpstr>Process </vt:lpstr>
      <vt:lpstr>Output</vt:lpstr>
      <vt:lpstr>Python</vt:lpstr>
      <vt:lpstr>PowerPoint Presentation</vt:lpstr>
      <vt:lpstr>PowerPoint Presentation</vt:lpstr>
      <vt:lpstr>Environment </vt:lpstr>
      <vt:lpstr>Hello World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Variables </vt:lpstr>
      <vt:lpstr>More on strings </vt:lpstr>
      <vt:lpstr>PowerPoint Presentation</vt:lpstr>
      <vt:lpstr>PowerPoint Presentation</vt:lpstr>
      <vt:lpstr>print</vt:lpstr>
      <vt:lpstr>Taking input </vt:lpstr>
      <vt:lpstr>PowerPoint Presentation</vt:lpstr>
      <vt:lpstr>PowerPoint Presentation</vt:lpstr>
      <vt:lpstr>Python Control</vt:lpstr>
      <vt:lpstr>Indentation  </vt:lpstr>
      <vt:lpstr>PowerPoint Presentation</vt:lpstr>
      <vt:lpstr>While</vt:lpstr>
      <vt:lpstr>Break </vt:lpstr>
      <vt:lpstr>For</vt:lpstr>
      <vt:lpstr>In reverse order</vt:lpstr>
      <vt:lpstr>PowerPoint Presentation</vt:lpstr>
      <vt:lpstr>PowerPoint Presentation</vt:lpstr>
      <vt:lpstr>Python documentation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53</cp:revision>
  <dcterms:created xsi:type="dcterms:W3CDTF">2021-08-07T02:35:21Z</dcterms:created>
  <dcterms:modified xsi:type="dcterms:W3CDTF">2023-12-24T06:35:06Z</dcterms:modified>
</cp:coreProperties>
</file>