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ink/ink1.xml" ContentType="application/inkml+xml"/>
  <Override PartName="/ppt/ink/ink2.xml" ContentType="application/inkml+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5"/>
  </p:notesMasterIdLst>
  <p:sldIdLst>
    <p:sldId id="339" r:id="rId2"/>
    <p:sldId id="344" r:id="rId3"/>
    <p:sldId id="256" r:id="rId4"/>
    <p:sldId id="301" r:id="rId5"/>
    <p:sldId id="282" r:id="rId6"/>
    <p:sldId id="302" r:id="rId7"/>
    <p:sldId id="285" r:id="rId8"/>
    <p:sldId id="305" r:id="rId9"/>
    <p:sldId id="303" r:id="rId10"/>
    <p:sldId id="306" r:id="rId11"/>
    <p:sldId id="313" r:id="rId12"/>
    <p:sldId id="308" r:id="rId13"/>
    <p:sldId id="316" r:id="rId14"/>
    <p:sldId id="268" r:id="rId15"/>
    <p:sldId id="317" r:id="rId16"/>
    <p:sldId id="318" r:id="rId17"/>
    <p:sldId id="319" r:id="rId18"/>
    <p:sldId id="272" r:id="rId19"/>
    <p:sldId id="273" r:id="rId20"/>
    <p:sldId id="320" r:id="rId21"/>
    <p:sldId id="321" r:id="rId22"/>
    <p:sldId id="283" r:id="rId23"/>
    <p:sldId id="322" r:id="rId24"/>
    <p:sldId id="284" r:id="rId25"/>
    <p:sldId id="309" r:id="rId26"/>
    <p:sldId id="288" r:id="rId27"/>
    <p:sldId id="287" r:id="rId28"/>
    <p:sldId id="323" r:id="rId29"/>
    <p:sldId id="324" r:id="rId30"/>
    <p:sldId id="325" r:id="rId31"/>
    <p:sldId id="326" r:id="rId32"/>
    <p:sldId id="274" r:id="rId33"/>
    <p:sldId id="310" r:id="rId34"/>
    <p:sldId id="327" r:id="rId35"/>
    <p:sldId id="328" r:id="rId36"/>
    <p:sldId id="293" r:id="rId37"/>
    <p:sldId id="311" r:id="rId38"/>
    <p:sldId id="329" r:id="rId39"/>
    <p:sldId id="292" r:id="rId40"/>
    <p:sldId id="294" r:id="rId41"/>
    <p:sldId id="314" r:id="rId42"/>
    <p:sldId id="291" r:id="rId43"/>
    <p:sldId id="345" r:id="rId44"/>
    <p:sldId id="289" r:id="rId45"/>
    <p:sldId id="346" r:id="rId46"/>
    <p:sldId id="342" r:id="rId47"/>
    <p:sldId id="337" r:id="rId48"/>
    <p:sldId id="297" r:id="rId49"/>
    <p:sldId id="338" r:id="rId50"/>
    <p:sldId id="300" r:id="rId51"/>
    <p:sldId id="290" r:id="rId52"/>
    <p:sldId id="296" r:id="rId53"/>
    <p:sldId id="343" r:id="rId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bhishek Srivastava" initials="AS" lastIdx="2" clrIdx="0">
    <p:extLst>
      <p:ext uri="{19B8F6BF-5375-455C-9EA6-DF929625EA0E}">
        <p15:presenceInfo xmlns:p15="http://schemas.microsoft.com/office/powerpoint/2012/main" userId="S-1-5-21-3423087823-1209089232-2457591086-100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0" autoAdjust="0"/>
    <p:restoredTop sz="92467" autoAdjust="0"/>
  </p:normalViewPr>
  <p:slideViewPr>
    <p:cSldViewPr snapToGrid="0">
      <p:cViewPr varScale="1">
        <p:scale>
          <a:sx n="65" d="100"/>
          <a:sy n="65" d="100"/>
        </p:scale>
        <p:origin x="128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2-17T08:36:39.315"/>
    </inkml:context>
    <inkml:brush xml:id="br0">
      <inkml:brushProperty name="width" value="0.05" units="cm"/>
      <inkml:brushProperty name="height" value="0.05" units="cm"/>
    </inkml:brush>
  </inkml:definitions>
  <inkml:trace contextRef="#ctx0" brushRef="#br0">574 29 17585,'-78'65'221,"-132"141"1,178-167-212,0 1-1,3 2 1,1 1 0,3 1 0,-36 82-1,45-83-6,1 0 0,2 2 0,3-1 0,1 2 0,2-1 0,2 1 0,2 46 0,3-65-4,2 1-1,0-1 0,2 0 1,2 0-1,0-1 0,1 0 0,2 0 1,1 0-1,0-1 0,2 0 1,1-1-1,1-1 0,18 23 0,-6-16-67,2 0 0,1-2 0,1-2 0,1 0 0,1-2 0,2-2 0,0-1 0,1-1 0,1-2 0,1-2 0,0-1-1,53 13 1,-11-9-40,-1-3 0,2-4 0,0-3-1,0-4 1,96-5 0,-99-5 324,0-4 1,-1-3-1,-1-3 1,0-3-1,-1-4 1,-1-2-1,-1-4 1,-2-4-1,-1-2 1,89-59-1,-104 56 24,-2-2 1,-3-2-1,0-2 0,-3-3 0,54-68 0,-69 72-156,-1 0-1,-3-2 0,-1-1 0,-3-2 0,-1 0 1,-3-1-1,16-57 0,-25 69-165,-2-1 0,-1 0 0,-2 0 0,-1-1 0,-2 0 0,-6-69 0,2 89 18,-1 1 1,-1 0-1,0 0 0,-1 0 0,-1 0 1,-1 1-1,0 0 0,-1 0 0,0 1 1,-2 0-1,0 0 0,0 1 0,-2 0 1,1 1-1,-2 1 0,-22-19 0,11 14-51,0 2 0,-1 0 0,0 2 0,-1 1 0,0 1 0,-1 1 0,-54-12 0,24 12-420,0 2 0,-112-2 1,143 10 469,-1 1 0,1 1 0,0 1 0,0 1 0,0 2 1,0 0-1,1 2 0,0 1 0,1 1 0,-1 1 0,2 1 0,0 1 1,0 1-1,2 1 0,0 0 0,0 2 0,-33 36 0,27-21 73,1 1-1,2 1 1,1 2-1,2 0 0,1 1 1,2 1-1,2 1 0,-17 59 1,20-52-70,3 0 1,2 1-1,1 1 1,3-1-1,2 1 0,2-1 1,7 58-1,-6-90 48,1-1 1,1 0-1,0 0 0,1-1 0,1 1 0,0-1 0,1 1 0,0-2 0,1 1 0,0-1 0,1 0 0,1 0 0,0-1 1,0 0-1,1-1 0,0 0 0,1 0 0,0-1 0,1-1 0,-1 0 0,2 0 0,-1-1 0,1-1 0,0 0 1,0-1-1,1 0 0,0-1 0,22 3 0,0-3-148,-1-2 0,1-1 0,0-2 0,0-2 0,0-1 0,-1-2 1,0-1-1,0-2 0,-1-1 0,56-25 0,-10-3-437,-2-3 1,-2-4-1,83-63 0,-24 3-1749,-7-7-1953</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2-17T08:36:40.842"/>
    </inkml:context>
    <inkml:brush xml:id="br0">
      <inkml:brushProperty name="width" value="0.05" units="cm"/>
      <inkml:brushProperty name="height" value="0.05" units="cm"/>
    </inkml:brush>
  </inkml:definitions>
  <inkml:trace contextRef="#ctx0" brushRef="#br0">1341 2335 19955,'4'-23'-28,"61"-307"-181,-47 262 281,3 1 0,51-114 0,-30 101 6,90-130 1,72-60-1,58-84-410,-232 306 112,-1-2-1,35-84 0,-55 113 151,-2 0 0,0-1 1,-2 1-1,0-1 0,-2-1 0,0 1 0,-1 0 0,-2-1 0,-2-34 0,0 46 16,0 1 0,0-1-1,-1 1 1,0 0 0,-1 0 0,0 0-1,-1 0 1,0 0 0,0 1 0,-1 0-1,-1 0 1,-13-15 0,9 14 23,-1 0 0,1 1 0,-2 0 0,1 1 0,-1 0-1,-1 1 1,1 0 0,-21-6 0,-4 2 13,-1 2 0,-1 1 1,0 2-1,0 2 0,0 1 0,-44 3 0,14 5 5,0 3 0,0 3-1,0 3 1,2 3 0,0 3 0,1 3 0,1 3 0,-94 51 0,67-24-105,2 4 1,3 3 0,2 5-1,-152 149 1,181-154-126,2 2-1,3 3 0,3 2 1,3 2-1,-71 145 1,94-164 125,3 1-1,2 2 1,2 0 0,3 0 0,2 2 0,2-1 0,3 1 0,2 0 0,6 103 0,2-124 251,2 0 0,1 0 0,1 0 0,2-1 0,1 0 0,2-1 0,1-1 0,2 0 0,0-1 0,3 0 1,0-2-1,2 0 0,0-1 0,2-1 0,1-1 0,2-2 0,49 38 0,-25-27 124,1-3-1,2-1 0,0-3 1,2-3-1,1-1 0,1-4 1,0-1-1,1-4 1,90 12-1,-22-13-200,0-7 0,1-4 0,-1-6 0,0-6 0,198-40 0,-157 11-360,-2-7 0,-2-7-1,247-118 1,-111 12-841,-245 125 880,0-3 0,-3-2 0,54-53 0,-91 78 222,0-1-1,0-1 0,-2 0 1,0-1-1,0 0 1,11-25-1,-20 35 46,0 0 0,0-1 0,0 1 0,-1-1 0,0 1 0,-1-1-1,0 0 1,0 1 0,-1-1 0,1 0 0,-2 0 0,1 0 0,-1 1 0,0-1 0,-1 0 0,0 1 0,0-1 0,-1 1 0,-3-9-1,0 7 12,0 0-1,0 0 0,0 1 0,-1-1 0,-1 2 0,1-1 0,-1 1 0,-17-12 0,-2 1-15,-54-25-1,16 16 4,0 2 0,-2 3 0,-1 3 0,0 3 0,-1 4 0,-1 2 0,0 3 0,-91 3 0,115 5 134,0 2 1,1 1-1,0 3 1,0 2-1,-82 27 1,93-23-51,0 2 1,1 1 0,1 1-1,1 2 1,1 1 0,0 2-1,-49 46 1,53-41-101,1 1 0,2 1 0,0 0 0,2 2 0,1 1 0,-16 36 0,25-44-92,1-1-1,2 1 1,0 0-1,2 1 1,0 0 0,2 0-1,1 0 1,1 1 0,1 45-1,3-58 135,0 1 0,0-1 0,2 0 0,-1 0 1,2 0-1,-1 0 0,2-1 0,0 0 0,0 0 0,1 0 0,1-1 0,0 0 0,0 0 0,1-1 0,0 0 0,1-1 0,0 0 0,12 8 1,12 6 265,1-2 1,0-1 0,1-2 0,74 25-1,15-2 218,2-6 0,2-5 1,145 14-1,402-4-325,-379-46-2504,501-74-1,-431 18-2543</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D9FA3F-28D7-4AEE-83D2-94A8B6EBA43E}" type="datetimeFigureOut">
              <a:rPr lang="en-IN" smtClean="0"/>
              <a:t>17-12-2023</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B00C76-2699-4BD1-87A6-FAFE1CBB780B}" type="slidenum">
              <a:rPr lang="en-IN" smtClean="0"/>
              <a:t>‹#›</a:t>
            </a:fld>
            <a:endParaRPr lang="en-IN"/>
          </a:p>
        </p:txBody>
      </p:sp>
    </p:spTree>
    <p:extLst>
      <p:ext uri="{BB962C8B-B14F-4D97-AF65-F5344CB8AC3E}">
        <p14:creationId xmlns:p14="http://schemas.microsoft.com/office/powerpoint/2010/main" val="2408579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ffectLst/>
              </a:rPr>
              <a:t>A Model to capture the dominant trend</a:t>
            </a:r>
            <a:endParaRPr lang="en-IN" dirty="0"/>
          </a:p>
        </p:txBody>
      </p:sp>
      <p:sp>
        <p:nvSpPr>
          <p:cNvPr id="4" name="Slide Number Placeholder 3"/>
          <p:cNvSpPr>
            <a:spLocks noGrp="1"/>
          </p:cNvSpPr>
          <p:nvPr>
            <p:ph type="sldNum" sz="quarter" idx="5"/>
          </p:nvPr>
        </p:nvSpPr>
        <p:spPr/>
        <p:txBody>
          <a:bodyPr/>
          <a:lstStyle/>
          <a:p>
            <a:fld id="{990A686C-7A24-407A-A694-1CE65CC661A3}" type="slidenum">
              <a:rPr lang="en-IN" smtClean="0"/>
              <a:t>6</a:t>
            </a:fld>
            <a:endParaRPr lang="en-IN" dirty="0"/>
          </a:p>
        </p:txBody>
      </p:sp>
    </p:spTree>
    <p:extLst>
      <p:ext uri="{BB962C8B-B14F-4D97-AF65-F5344CB8AC3E}">
        <p14:creationId xmlns:p14="http://schemas.microsoft.com/office/powerpoint/2010/main" val="34651968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Seems to be idea . Simple linear regression </a:t>
            </a:r>
          </a:p>
        </p:txBody>
      </p:sp>
      <p:sp>
        <p:nvSpPr>
          <p:cNvPr id="4" name="Slide Number Placeholder 3"/>
          <p:cNvSpPr>
            <a:spLocks noGrp="1"/>
          </p:cNvSpPr>
          <p:nvPr>
            <p:ph type="sldNum" sz="quarter" idx="5"/>
          </p:nvPr>
        </p:nvSpPr>
        <p:spPr/>
        <p:txBody>
          <a:bodyPr/>
          <a:lstStyle/>
          <a:p>
            <a:fld id="{990A686C-7A24-407A-A694-1CE65CC661A3}" type="slidenum">
              <a:rPr lang="en-IN" smtClean="0"/>
              <a:t>7</a:t>
            </a:fld>
            <a:endParaRPr lang="en-IN" dirty="0"/>
          </a:p>
        </p:txBody>
      </p:sp>
    </p:spTree>
    <p:extLst>
      <p:ext uri="{BB962C8B-B14F-4D97-AF65-F5344CB8AC3E}">
        <p14:creationId xmlns:p14="http://schemas.microsoft.com/office/powerpoint/2010/main" val="6547788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Let Algorithms take care of it ! </a:t>
            </a:r>
          </a:p>
          <a:p>
            <a:pPr marL="0" marR="0" lvl="0" indent="0" algn="l" defTabSz="914400" rtl="0" eaLnBrk="1" fontAlgn="auto" latinLnBrk="0" hangingPunct="1">
              <a:lnSpc>
                <a:spcPct val="100000"/>
              </a:lnSpc>
              <a:spcBef>
                <a:spcPts val="0"/>
              </a:spcBef>
              <a:spcAft>
                <a:spcPts val="0"/>
              </a:spcAft>
              <a:buClrTx/>
              <a:buSzTx/>
              <a:buFontTx/>
              <a:buNone/>
              <a:tabLst/>
              <a:defRPr/>
            </a:pPr>
            <a:r>
              <a:rPr lang="en-IN" sz="1200" dirty="0"/>
              <a:t>Ignore those data records ! </a:t>
            </a:r>
          </a:p>
          <a:p>
            <a:endParaRPr lang="en-IN" dirty="0"/>
          </a:p>
        </p:txBody>
      </p:sp>
      <p:sp>
        <p:nvSpPr>
          <p:cNvPr id="4" name="Slide Number Placeholder 3"/>
          <p:cNvSpPr>
            <a:spLocks noGrp="1"/>
          </p:cNvSpPr>
          <p:nvPr>
            <p:ph type="sldNum" sz="quarter" idx="5"/>
          </p:nvPr>
        </p:nvSpPr>
        <p:spPr/>
        <p:txBody>
          <a:bodyPr/>
          <a:lstStyle/>
          <a:p>
            <a:fld id="{990A686C-7A24-407A-A694-1CE65CC661A3}" type="slidenum">
              <a:rPr lang="en-IN" smtClean="0"/>
              <a:t>16</a:t>
            </a:fld>
            <a:endParaRPr lang="en-IN"/>
          </a:p>
        </p:txBody>
      </p:sp>
    </p:spTree>
    <p:extLst>
      <p:ext uri="{BB962C8B-B14F-4D97-AF65-F5344CB8AC3E}">
        <p14:creationId xmlns:p14="http://schemas.microsoft.com/office/powerpoint/2010/main" val="18593146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Pros:</a:t>
            </a:r>
          </a:p>
          <a:p>
            <a:r>
              <a:rPr lang="en-US" dirty="0"/>
              <a:t>•Easy and fast.</a:t>
            </a:r>
          </a:p>
          <a:p>
            <a:r>
              <a:rPr lang="en-US" dirty="0"/>
              <a:t>•Works well with small numerical datasets.</a:t>
            </a:r>
          </a:p>
          <a:p>
            <a:endParaRPr lang="en-US" dirty="0"/>
          </a:p>
          <a:p>
            <a:r>
              <a:rPr lang="en-US" dirty="0"/>
              <a:t>Cons:</a:t>
            </a:r>
          </a:p>
          <a:p>
            <a:r>
              <a:rPr lang="en-US" dirty="0"/>
              <a:t>•Doesn’t factor the correlations between features. It only works on the column level.</a:t>
            </a:r>
          </a:p>
          <a:p>
            <a:r>
              <a:rPr lang="en-US" dirty="0"/>
              <a:t>•Will give poor results on encoded categorical features (do NOT use it on categorical features).</a:t>
            </a:r>
          </a:p>
          <a:p>
            <a:r>
              <a:rPr lang="en-US" dirty="0"/>
              <a:t>•Not very accurate.</a:t>
            </a:r>
          </a:p>
          <a:p>
            <a:endParaRPr lang="en-IN" dirty="0"/>
          </a:p>
        </p:txBody>
      </p:sp>
      <p:sp>
        <p:nvSpPr>
          <p:cNvPr id="4" name="Slide Number Placeholder 3"/>
          <p:cNvSpPr>
            <a:spLocks noGrp="1"/>
          </p:cNvSpPr>
          <p:nvPr>
            <p:ph type="sldNum" sz="quarter" idx="5"/>
          </p:nvPr>
        </p:nvSpPr>
        <p:spPr/>
        <p:txBody>
          <a:bodyPr/>
          <a:lstStyle/>
          <a:p>
            <a:fld id="{990A686C-7A24-407A-A694-1CE65CC661A3}" type="slidenum">
              <a:rPr lang="en-IN" smtClean="0"/>
              <a:t>17</a:t>
            </a:fld>
            <a:endParaRPr lang="en-IN"/>
          </a:p>
        </p:txBody>
      </p:sp>
    </p:spTree>
    <p:extLst>
      <p:ext uri="{BB962C8B-B14F-4D97-AF65-F5344CB8AC3E}">
        <p14:creationId xmlns:p14="http://schemas.microsoft.com/office/powerpoint/2010/main" val="15010406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Pros:</a:t>
            </a:r>
          </a:p>
          <a:p>
            <a:r>
              <a:rPr lang="en-US" dirty="0"/>
              <a:t>•Works well with categorical features.</a:t>
            </a:r>
          </a:p>
          <a:p>
            <a:endParaRPr lang="en-US" dirty="0"/>
          </a:p>
          <a:p>
            <a:r>
              <a:rPr lang="en-US" dirty="0"/>
              <a:t>Cons:</a:t>
            </a:r>
          </a:p>
          <a:p>
            <a:r>
              <a:rPr lang="en-US" dirty="0"/>
              <a:t>•It also doesn’t factor the correlations between features.</a:t>
            </a:r>
          </a:p>
          <a:p>
            <a:r>
              <a:rPr lang="en-US" dirty="0"/>
              <a:t>•It can introduce bias in the data.</a:t>
            </a:r>
          </a:p>
          <a:p>
            <a:endParaRPr lang="en-IN" dirty="0"/>
          </a:p>
        </p:txBody>
      </p:sp>
      <p:sp>
        <p:nvSpPr>
          <p:cNvPr id="4" name="Slide Number Placeholder 3"/>
          <p:cNvSpPr>
            <a:spLocks noGrp="1"/>
          </p:cNvSpPr>
          <p:nvPr>
            <p:ph type="sldNum" sz="quarter" idx="5"/>
          </p:nvPr>
        </p:nvSpPr>
        <p:spPr/>
        <p:txBody>
          <a:bodyPr/>
          <a:lstStyle/>
          <a:p>
            <a:fld id="{990A686C-7A24-407A-A694-1CE65CC661A3}" type="slidenum">
              <a:rPr lang="en-IN" smtClean="0"/>
              <a:t>18</a:t>
            </a:fld>
            <a:endParaRPr lang="en-IN"/>
          </a:p>
        </p:txBody>
      </p:sp>
    </p:spTree>
    <p:extLst>
      <p:ext uri="{BB962C8B-B14F-4D97-AF65-F5344CB8AC3E}">
        <p14:creationId xmlns:p14="http://schemas.microsoft.com/office/powerpoint/2010/main" val="24214261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be much more accurate than the mean, median or most frequent imputation methods (It depends on the dataset).</a:t>
            </a:r>
          </a:p>
          <a:p>
            <a:endParaRPr lang="en-US" dirty="0"/>
          </a:p>
          <a:p>
            <a:r>
              <a:rPr lang="en-US" dirty="0"/>
              <a:t>Cons:</a:t>
            </a:r>
          </a:p>
          <a:p>
            <a:r>
              <a:rPr lang="en-US" dirty="0"/>
              <a:t>•Computationally expensive. KNN works by storing the whole training dataset in memory.</a:t>
            </a:r>
          </a:p>
          <a:p>
            <a:r>
              <a:rPr lang="en-US" dirty="0"/>
              <a:t>•K-NN is quite sensitive to outliers in the data (unlike SVM</a:t>
            </a:r>
          </a:p>
          <a:p>
            <a:endParaRPr lang="en-IN" dirty="0"/>
          </a:p>
        </p:txBody>
      </p:sp>
      <p:sp>
        <p:nvSpPr>
          <p:cNvPr id="4" name="Slide Number Placeholder 3"/>
          <p:cNvSpPr>
            <a:spLocks noGrp="1"/>
          </p:cNvSpPr>
          <p:nvPr>
            <p:ph type="sldNum" sz="quarter" idx="5"/>
          </p:nvPr>
        </p:nvSpPr>
        <p:spPr/>
        <p:txBody>
          <a:bodyPr/>
          <a:lstStyle/>
          <a:p>
            <a:fld id="{990A686C-7A24-407A-A694-1CE65CC661A3}" type="slidenum">
              <a:rPr lang="en-IN" smtClean="0"/>
              <a:t>19</a:t>
            </a:fld>
            <a:endParaRPr lang="en-IN"/>
          </a:p>
        </p:txBody>
      </p:sp>
    </p:spTree>
    <p:extLst>
      <p:ext uri="{BB962C8B-B14F-4D97-AF65-F5344CB8AC3E}">
        <p14:creationId xmlns:p14="http://schemas.microsoft.com/office/powerpoint/2010/main" val="33635574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Sample data set , we  want to use for . </a:t>
            </a:r>
            <a:r>
              <a:rPr lang="en-US" dirty="0">
                <a:effectLst/>
              </a:rPr>
              <a:t>The essence of an algorithm like Linear Regression is to capture the dominant trend and fit our line within that trend.</a:t>
            </a:r>
            <a:r>
              <a:rPr lang="en-IN" dirty="0"/>
              <a:t>regression </a:t>
            </a:r>
          </a:p>
        </p:txBody>
      </p:sp>
      <p:sp>
        <p:nvSpPr>
          <p:cNvPr id="4" name="Slide Number Placeholder 3"/>
          <p:cNvSpPr>
            <a:spLocks noGrp="1"/>
          </p:cNvSpPr>
          <p:nvPr>
            <p:ph type="sldNum" sz="quarter" idx="5"/>
          </p:nvPr>
        </p:nvSpPr>
        <p:spPr/>
        <p:txBody>
          <a:bodyPr/>
          <a:lstStyle/>
          <a:p>
            <a:fld id="{990A686C-7A24-407A-A694-1CE65CC661A3}" type="slidenum">
              <a:rPr lang="en-IN" smtClean="0"/>
              <a:t>20</a:t>
            </a:fld>
            <a:endParaRPr lang="en-IN"/>
          </a:p>
        </p:txBody>
      </p:sp>
    </p:spTree>
    <p:extLst>
      <p:ext uri="{BB962C8B-B14F-4D97-AF65-F5344CB8AC3E}">
        <p14:creationId xmlns:p14="http://schemas.microsoft.com/office/powerpoint/2010/main" val="34651968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Seems to be idea . Simple linear regression </a:t>
            </a:r>
          </a:p>
        </p:txBody>
      </p:sp>
      <p:sp>
        <p:nvSpPr>
          <p:cNvPr id="4" name="Slide Number Placeholder 3"/>
          <p:cNvSpPr>
            <a:spLocks noGrp="1"/>
          </p:cNvSpPr>
          <p:nvPr>
            <p:ph type="sldNum" sz="quarter" idx="5"/>
          </p:nvPr>
        </p:nvSpPr>
        <p:spPr/>
        <p:txBody>
          <a:bodyPr/>
          <a:lstStyle/>
          <a:p>
            <a:fld id="{990A686C-7A24-407A-A694-1CE65CC661A3}" type="slidenum">
              <a:rPr lang="en-IN" smtClean="0"/>
              <a:t>21</a:t>
            </a:fld>
            <a:endParaRPr lang="en-IN"/>
          </a:p>
        </p:txBody>
      </p:sp>
    </p:spTree>
    <p:extLst>
      <p:ext uri="{BB962C8B-B14F-4D97-AF65-F5344CB8AC3E}">
        <p14:creationId xmlns:p14="http://schemas.microsoft.com/office/powerpoint/2010/main" val="6547788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Underfitting </a:t>
            </a:r>
          </a:p>
          <a:p>
            <a:r>
              <a:rPr lang="en-US" dirty="0">
                <a:effectLst/>
              </a:rPr>
              <a:t>It usually happens when we have less data to build an accurate model and also when we try to build a linear model with a non-linear data. In such cases the rules of the machine learning model are too easy and flexible to be applied on such a minimal data and therefore the model will probably make a lot of wrong predictions. Underfitting can be avoided by using more data and also reducing the features by feature selection.</a:t>
            </a:r>
          </a:p>
          <a:p>
            <a:endParaRPr lang="en-IN" dirty="0"/>
          </a:p>
        </p:txBody>
      </p:sp>
      <p:sp>
        <p:nvSpPr>
          <p:cNvPr id="4" name="Slide Number Placeholder 3"/>
          <p:cNvSpPr>
            <a:spLocks noGrp="1"/>
          </p:cNvSpPr>
          <p:nvPr>
            <p:ph type="sldNum" sz="quarter" idx="5"/>
          </p:nvPr>
        </p:nvSpPr>
        <p:spPr/>
        <p:txBody>
          <a:bodyPr/>
          <a:lstStyle/>
          <a:p>
            <a:fld id="{990A686C-7A24-407A-A694-1CE65CC661A3}" type="slidenum">
              <a:rPr lang="en-IN" smtClean="0"/>
              <a:t>22</a:t>
            </a:fld>
            <a:endParaRPr lang="en-IN"/>
          </a:p>
        </p:txBody>
      </p:sp>
    </p:spTree>
    <p:extLst>
      <p:ext uri="{BB962C8B-B14F-4D97-AF65-F5344CB8AC3E}">
        <p14:creationId xmlns:p14="http://schemas.microsoft.com/office/powerpoint/2010/main" val="33746731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ffectLst/>
              </a:rPr>
              <a:t>It usually happens when we have less data to build an accurate model and also when we try to build a linear model with a non-linear data. In such cases the rules of the machine learning model are too easy and flexible to be applied on such a minimal data and therefore the model will probably make a lot of wrong predictions. Underfitting can be avoided by using more data and also reducing the features by feature selection.</a:t>
            </a:r>
          </a:p>
          <a:p>
            <a:endParaRPr lang="en-US" dirty="0">
              <a:effectLst/>
            </a:endParaRPr>
          </a:p>
          <a:p>
            <a:r>
              <a:rPr lang="en-US" dirty="0">
                <a:effectLst/>
              </a:rPr>
              <a:t>A solution to avoid overfitting is using a linear algorithm if we have linear data or using the parameters like the maximal depth if we are using decision trees.</a:t>
            </a:r>
            <a:endParaRPr lang="en-IN" dirty="0"/>
          </a:p>
        </p:txBody>
      </p:sp>
      <p:sp>
        <p:nvSpPr>
          <p:cNvPr id="4" name="Slide Number Placeholder 3"/>
          <p:cNvSpPr>
            <a:spLocks noGrp="1"/>
          </p:cNvSpPr>
          <p:nvPr>
            <p:ph type="sldNum" sz="quarter" idx="5"/>
          </p:nvPr>
        </p:nvSpPr>
        <p:spPr/>
        <p:txBody>
          <a:bodyPr/>
          <a:lstStyle/>
          <a:p>
            <a:fld id="{990A686C-7A24-407A-A694-1CE65CC661A3}" type="slidenum">
              <a:rPr lang="en-IN" smtClean="0"/>
              <a:t>23</a:t>
            </a:fld>
            <a:endParaRPr lang="en-IN"/>
          </a:p>
        </p:txBody>
      </p:sp>
    </p:spTree>
    <p:extLst>
      <p:ext uri="{BB962C8B-B14F-4D97-AF65-F5344CB8AC3E}">
        <p14:creationId xmlns:p14="http://schemas.microsoft.com/office/powerpoint/2010/main" val="34325649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essence of an algorithm like Linear Regression is to capture the dominant trend and fit our line within that trend. In the figure above, the algorithm captured all trends — but not the dominant one. If we want to test the model on inputs that are beyond the line limits we have (i.e. generalize), what would that line look like? There is really no way to tell. Therefore, the outputs aren’t reliable. If the model does not capture the dominant trend that we can all see (positively increasing, in our case), it can’t predict a likely output for an input that it has never seen before — defying the purpose of Machine Learning to begin with!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rPr>
              <a:t>A solution to avoid overfitting is using a linear algorithm if we have linear data or using the parameters like the maximal depth if we are using decision trees.</a:t>
            </a:r>
            <a:endParaRPr lang="en-IN" dirty="0"/>
          </a:p>
          <a:p>
            <a:endParaRPr lang="en-IN" dirty="0"/>
          </a:p>
        </p:txBody>
      </p:sp>
      <p:sp>
        <p:nvSpPr>
          <p:cNvPr id="4" name="Slide Number Placeholder 3"/>
          <p:cNvSpPr>
            <a:spLocks noGrp="1"/>
          </p:cNvSpPr>
          <p:nvPr>
            <p:ph type="sldNum" sz="quarter" idx="5"/>
          </p:nvPr>
        </p:nvSpPr>
        <p:spPr/>
        <p:txBody>
          <a:bodyPr/>
          <a:lstStyle/>
          <a:p>
            <a:fld id="{990A686C-7A24-407A-A694-1CE65CC661A3}" type="slidenum">
              <a:rPr lang="en-IN" smtClean="0"/>
              <a:t>24</a:t>
            </a:fld>
            <a:endParaRPr lang="en-IN"/>
          </a:p>
        </p:txBody>
      </p:sp>
    </p:spTree>
    <p:extLst>
      <p:ext uri="{BB962C8B-B14F-4D97-AF65-F5344CB8AC3E}">
        <p14:creationId xmlns:p14="http://schemas.microsoft.com/office/powerpoint/2010/main" val="33241508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Disadvantage – Test data information is missed out while building model </a:t>
            </a:r>
          </a:p>
        </p:txBody>
      </p:sp>
      <p:sp>
        <p:nvSpPr>
          <p:cNvPr id="4" name="Slide Number Placeholder 3"/>
          <p:cNvSpPr>
            <a:spLocks noGrp="1"/>
          </p:cNvSpPr>
          <p:nvPr>
            <p:ph type="sldNum" sz="quarter" idx="5"/>
          </p:nvPr>
        </p:nvSpPr>
        <p:spPr/>
        <p:txBody>
          <a:bodyPr/>
          <a:lstStyle/>
          <a:p>
            <a:fld id="{990A686C-7A24-407A-A694-1CE65CC661A3}" type="slidenum">
              <a:rPr lang="en-IN" smtClean="0"/>
              <a:t>28</a:t>
            </a:fld>
            <a:endParaRPr lang="en-IN"/>
          </a:p>
        </p:txBody>
      </p:sp>
    </p:spTree>
    <p:extLst>
      <p:ext uri="{BB962C8B-B14F-4D97-AF65-F5344CB8AC3E}">
        <p14:creationId xmlns:p14="http://schemas.microsoft.com/office/powerpoint/2010/main" val="4827649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90A686C-7A24-407A-A694-1CE65CC661A3}" type="slidenum">
              <a:rPr lang="en-IN" smtClean="0"/>
              <a:t>31</a:t>
            </a:fld>
            <a:endParaRPr lang="en-IN"/>
          </a:p>
        </p:txBody>
      </p:sp>
    </p:spTree>
    <p:extLst>
      <p:ext uri="{BB962C8B-B14F-4D97-AF65-F5344CB8AC3E}">
        <p14:creationId xmlns:p14="http://schemas.microsoft.com/office/powerpoint/2010/main" val="16549417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90A686C-7A24-407A-A694-1CE65CC661A3}" type="slidenum">
              <a:rPr lang="en-IN" smtClean="0"/>
              <a:t>34</a:t>
            </a:fld>
            <a:endParaRPr lang="en-IN"/>
          </a:p>
        </p:txBody>
      </p:sp>
    </p:spTree>
    <p:extLst>
      <p:ext uri="{BB962C8B-B14F-4D97-AF65-F5344CB8AC3E}">
        <p14:creationId xmlns:p14="http://schemas.microsoft.com/office/powerpoint/2010/main" val="16581350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90A686C-7A24-407A-A694-1CE65CC661A3}" type="slidenum">
              <a:rPr lang="en-IN" smtClean="0"/>
              <a:t>36</a:t>
            </a:fld>
            <a:endParaRPr lang="en-IN"/>
          </a:p>
        </p:txBody>
      </p:sp>
    </p:spTree>
    <p:extLst>
      <p:ext uri="{BB962C8B-B14F-4D97-AF65-F5344CB8AC3E}">
        <p14:creationId xmlns:p14="http://schemas.microsoft.com/office/powerpoint/2010/main" val="28870892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90A686C-7A24-407A-A694-1CE65CC661A3}" type="slidenum">
              <a:rPr lang="en-IN" smtClean="0"/>
              <a:t>44</a:t>
            </a:fld>
            <a:endParaRPr lang="en-IN"/>
          </a:p>
        </p:txBody>
      </p:sp>
    </p:spTree>
    <p:extLst>
      <p:ext uri="{BB962C8B-B14F-4D97-AF65-F5344CB8AC3E}">
        <p14:creationId xmlns:p14="http://schemas.microsoft.com/office/powerpoint/2010/main" val="35001505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b="1" i="0" kern="1200" dirty="0">
                <a:solidFill>
                  <a:schemeClr val="tx1"/>
                </a:solidFill>
                <a:effectLst/>
                <a:latin typeface="+mn-lt"/>
                <a:ea typeface="+mn-ea"/>
                <a:cs typeface="+mn-cs"/>
              </a:rPr>
              <a:t>Classification Rate/Accuracy:</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Accuracy = (TP + TN) / (TP + TN + FP + FN)= (100+50) /(100+5+10+50)= 0.90</a:t>
            </a:r>
          </a:p>
          <a:p>
            <a:pPr fontAlgn="base"/>
            <a:r>
              <a:rPr lang="en-US" sz="1200" b="1" i="0" kern="1200" dirty="0">
                <a:solidFill>
                  <a:schemeClr val="tx1"/>
                </a:solidFill>
                <a:effectLst/>
                <a:latin typeface="+mn-lt"/>
                <a:ea typeface="+mn-ea"/>
                <a:cs typeface="+mn-cs"/>
              </a:rPr>
              <a:t>Recall:</a:t>
            </a:r>
            <a:r>
              <a:rPr lang="en-US" sz="1200" b="0" i="0" kern="1200" dirty="0">
                <a:solidFill>
                  <a:schemeClr val="tx1"/>
                </a:solidFill>
                <a:effectLst/>
                <a:latin typeface="+mn-lt"/>
                <a:ea typeface="+mn-ea"/>
                <a:cs typeface="+mn-cs"/>
              </a:rPr>
              <a:t> Recall gives us an idea about when it’s actually yes, how often does it predict yes.</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Recall=TP / (TP + FN)=100/(100+5)=0.95</a:t>
            </a:r>
          </a:p>
          <a:p>
            <a:pPr fontAlgn="base"/>
            <a:r>
              <a:rPr lang="en-US" sz="1200" b="1" i="0" kern="1200" dirty="0">
                <a:solidFill>
                  <a:schemeClr val="tx1"/>
                </a:solidFill>
                <a:effectLst/>
                <a:latin typeface="+mn-lt"/>
                <a:ea typeface="+mn-ea"/>
                <a:cs typeface="+mn-cs"/>
              </a:rPr>
              <a:t>Precision:</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Precsion</a:t>
            </a:r>
            <a:r>
              <a:rPr lang="en-US" sz="1200" b="0" i="0" kern="1200" dirty="0">
                <a:solidFill>
                  <a:schemeClr val="tx1"/>
                </a:solidFill>
                <a:effectLst/>
                <a:latin typeface="+mn-lt"/>
                <a:ea typeface="+mn-ea"/>
                <a:cs typeface="+mn-cs"/>
              </a:rPr>
              <a:t> tells us about when it predicts yes, how often is it correct.</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Precision = TP / (TP + FP)=100/ (100+10)=0.91</a:t>
            </a:r>
          </a:p>
          <a:p>
            <a:pPr fontAlgn="base"/>
            <a:r>
              <a:rPr lang="en-US" sz="1200" b="1" i="0" kern="1200" dirty="0">
                <a:solidFill>
                  <a:schemeClr val="tx1"/>
                </a:solidFill>
                <a:effectLst/>
                <a:latin typeface="+mn-lt"/>
                <a:ea typeface="+mn-ea"/>
                <a:cs typeface="+mn-cs"/>
              </a:rPr>
              <a:t>F-measure:</a:t>
            </a:r>
            <a:br>
              <a:rPr lang="en-US" sz="1200" b="0" i="0" kern="1200" dirty="0">
                <a:solidFill>
                  <a:schemeClr val="tx1"/>
                </a:solidFill>
                <a:effectLst/>
                <a:latin typeface="+mn-lt"/>
                <a:ea typeface="+mn-ea"/>
                <a:cs typeface="+mn-cs"/>
              </a:rPr>
            </a:br>
            <a:r>
              <a:rPr lang="en-US" sz="1200" b="0" i="0" kern="1200" dirty="0" err="1">
                <a:solidFill>
                  <a:schemeClr val="tx1"/>
                </a:solidFill>
                <a:effectLst/>
                <a:latin typeface="+mn-lt"/>
                <a:ea typeface="+mn-ea"/>
                <a:cs typeface="+mn-cs"/>
              </a:rPr>
              <a:t>Fmeasure</a:t>
            </a:r>
            <a:r>
              <a:rPr lang="en-US" sz="1200" b="0" i="0" kern="1200" dirty="0">
                <a:solidFill>
                  <a:schemeClr val="tx1"/>
                </a:solidFill>
                <a:effectLst/>
                <a:latin typeface="+mn-lt"/>
                <a:ea typeface="+mn-ea"/>
                <a:cs typeface="+mn-cs"/>
              </a:rPr>
              <a:t>=(2*Recall*Precision)/(</a:t>
            </a:r>
            <a:r>
              <a:rPr lang="en-US" sz="1200" b="0" i="0" kern="1200" dirty="0" err="1">
                <a:solidFill>
                  <a:schemeClr val="tx1"/>
                </a:solidFill>
                <a:effectLst/>
                <a:latin typeface="+mn-lt"/>
                <a:ea typeface="+mn-ea"/>
                <a:cs typeface="+mn-cs"/>
              </a:rPr>
              <a:t>Recall+Presision</a:t>
            </a:r>
            <a:r>
              <a:rPr lang="en-US" sz="1200" b="0" i="0" kern="1200" dirty="0">
                <a:solidFill>
                  <a:schemeClr val="tx1"/>
                </a:solidFill>
                <a:effectLst/>
                <a:latin typeface="+mn-lt"/>
                <a:ea typeface="+mn-ea"/>
                <a:cs typeface="+mn-cs"/>
              </a:rPr>
              <a:t>)=(2*0.95*0.91)/(0.91+0.95)=0.92</a:t>
            </a:r>
          </a:p>
          <a:p>
            <a:pPr fontAlgn="base"/>
            <a:endParaRPr lang="en-US" sz="1200" b="0" i="0" kern="1200" dirty="0">
              <a:solidFill>
                <a:schemeClr val="tx1"/>
              </a:solidFill>
              <a:effectLst/>
              <a:latin typeface="+mn-lt"/>
              <a:ea typeface="+mn-ea"/>
              <a:cs typeface="+mn-cs"/>
            </a:endParaRPr>
          </a:p>
          <a:p>
            <a:pPr fontAlgn="base"/>
            <a:endParaRPr lang="en-US" sz="1200" b="0" i="0" kern="1200" dirty="0">
              <a:solidFill>
                <a:schemeClr val="tx1"/>
              </a:solidFill>
              <a:effectLst/>
              <a:latin typeface="+mn-lt"/>
              <a:ea typeface="+mn-ea"/>
              <a:cs typeface="+mn-cs"/>
            </a:endParaRPr>
          </a:p>
          <a:p>
            <a:endParaRPr lang="en-IN" dirty="0"/>
          </a:p>
        </p:txBody>
      </p:sp>
      <p:sp>
        <p:nvSpPr>
          <p:cNvPr id="4" name="Slide Number Placeholder 3"/>
          <p:cNvSpPr>
            <a:spLocks noGrp="1"/>
          </p:cNvSpPr>
          <p:nvPr>
            <p:ph type="sldNum" sz="quarter" idx="5"/>
          </p:nvPr>
        </p:nvSpPr>
        <p:spPr/>
        <p:txBody>
          <a:bodyPr/>
          <a:lstStyle/>
          <a:p>
            <a:fld id="{990A686C-7A24-407A-A694-1CE65CC661A3}" type="slidenum">
              <a:rPr lang="en-IN" smtClean="0"/>
              <a:t>48</a:t>
            </a:fld>
            <a:endParaRPr lang="en-IN"/>
          </a:p>
        </p:txBody>
      </p:sp>
    </p:spTree>
    <p:extLst>
      <p:ext uri="{BB962C8B-B14F-4D97-AF65-F5344CB8AC3E}">
        <p14:creationId xmlns:p14="http://schemas.microsoft.com/office/powerpoint/2010/main" val="13443517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Oversampling could lead to overfitting </a:t>
            </a:r>
          </a:p>
        </p:txBody>
      </p:sp>
      <p:sp>
        <p:nvSpPr>
          <p:cNvPr id="4" name="Slide Number Placeholder 3"/>
          <p:cNvSpPr>
            <a:spLocks noGrp="1"/>
          </p:cNvSpPr>
          <p:nvPr>
            <p:ph type="sldNum" sz="quarter" idx="5"/>
          </p:nvPr>
        </p:nvSpPr>
        <p:spPr/>
        <p:txBody>
          <a:bodyPr/>
          <a:lstStyle/>
          <a:p>
            <a:fld id="{990A686C-7A24-407A-A694-1CE65CC661A3}" type="slidenum">
              <a:rPr lang="en-IN" smtClean="0"/>
              <a:t>52</a:t>
            </a:fld>
            <a:endParaRPr lang="en-IN"/>
          </a:p>
        </p:txBody>
      </p:sp>
    </p:spTree>
    <p:extLst>
      <p:ext uri="{BB962C8B-B14F-4D97-AF65-F5344CB8AC3E}">
        <p14:creationId xmlns:p14="http://schemas.microsoft.com/office/powerpoint/2010/main" val="18037745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7DCC1-7EF2-41AC-9978-278B3349964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7FDFC306-7C62-4E25-A4CD-65CB92E258A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20343509-0D50-4560-BBC4-535D3CEB5B5F}"/>
              </a:ext>
            </a:extLst>
          </p:cNvPr>
          <p:cNvSpPr>
            <a:spLocks noGrp="1"/>
          </p:cNvSpPr>
          <p:nvPr>
            <p:ph type="dt" sz="half" idx="10"/>
          </p:nvPr>
        </p:nvSpPr>
        <p:spPr/>
        <p:txBody>
          <a:bodyPr/>
          <a:lstStyle/>
          <a:p>
            <a:fld id="{8BBD0219-7DEF-4E6D-9953-F0219421EA96}" type="datetimeFigureOut">
              <a:rPr lang="en-IN" smtClean="0"/>
              <a:t>17-12-2023</a:t>
            </a:fld>
            <a:endParaRPr lang="en-IN"/>
          </a:p>
        </p:txBody>
      </p:sp>
      <p:sp>
        <p:nvSpPr>
          <p:cNvPr id="5" name="Footer Placeholder 4">
            <a:extLst>
              <a:ext uri="{FF2B5EF4-FFF2-40B4-BE49-F238E27FC236}">
                <a16:creationId xmlns:a16="http://schemas.microsoft.com/office/drawing/2014/main" id="{31559B10-ACAA-48AD-A171-1DB989A3ABF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9329CDE-11C1-43BA-A5BC-D4B49DD1774D}"/>
              </a:ext>
            </a:extLst>
          </p:cNvPr>
          <p:cNvSpPr>
            <a:spLocks noGrp="1"/>
          </p:cNvSpPr>
          <p:nvPr>
            <p:ph type="sldNum" sz="quarter" idx="12"/>
          </p:nvPr>
        </p:nvSpPr>
        <p:spPr/>
        <p:txBody>
          <a:bodyPr/>
          <a:lstStyle/>
          <a:p>
            <a:fld id="{6B845B76-DCD1-460A-A0F6-0BEE4B97806A}" type="slidenum">
              <a:rPr lang="en-IN" smtClean="0"/>
              <a:t>‹#›</a:t>
            </a:fld>
            <a:endParaRPr lang="en-IN"/>
          </a:p>
        </p:txBody>
      </p:sp>
    </p:spTree>
    <p:extLst>
      <p:ext uri="{BB962C8B-B14F-4D97-AF65-F5344CB8AC3E}">
        <p14:creationId xmlns:p14="http://schemas.microsoft.com/office/powerpoint/2010/main" val="42751302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F31A9-3A3C-42C5-A3A7-70DBDD0D868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CE72354-E07E-4FA1-8BE3-BC61ACAF7D4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54A5708-1A25-41DB-B999-6FCDC8FCEF1F}"/>
              </a:ext>
            </a:extLst>
          </p:cNvPr>
          <p:cNvSpPr>
            <a:spLocks noGrp="1"/>
          </p:cNvSpPr>
          <p:nvPr>
            <p:ph type="dt" sz="half" idx="10"/>
          </p:nvPr>
        </p:nvSpPr>
        <p:spPr/>
        <p:txBody>
          <a:bodyPr/>
          <a:lstStyle/>
          <a:p>
            <a:fld id="{8BBD0219-7DEF-4E6D-9953-F0219421EA96}" type="datetimeFigureOut">
              <a:rPr lang="en-IN" smtClean="0"/>
              <a:t>17-12-2023</a:t>
            </a:fld>
            <a:endParaRPr lang="en-IN"/>
          </a:p>
        </p:txBody>
      </p:sp>
      <p:sp>
        <p:nvSpPr>
          <p:cNvPr id="5" name="Footer Placeholder 4">
            <a:extLst>
              <a:ext uri="{FF2B5EF4-FFF2-40B4-BE49-F238E27FC236}">
                <a16:creationId xmlns:a16="http://schemas.microsoft.com/office/drawing/2014/main" id="{7F80538F-BBD1-4A1C-98D4-0F5355BB5B9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37F56CC-D99A-435C-A10E-3068ACDC99C4}"/>
              </a:ext>
            </a:extLst>
          </p:cNvPr>
          <p:cNvSpPr>
            <a:spLocks noGrp="1"/>
          </p:cNvSpPr>
          <p:nvPr>
            <p:ph type="sldNum" sz="quarter" idx="12"/>
          </p:nvPr>
        </p:nvSpPr>
        <p:spPr/>
        <p:txBody>
          <a:bodyPr/>
          <a:lstStyle/>
          <a:p>
            <a:fld id="{6B845B76-DCD1-460A-A0F6-0BEE4B97806A}" type="slidenum">
              <a:rPr lang="en-IN" smtClean="0"/>
              <a:t>‹#›</a:t>
            </a:fld>
            <a:endParaRPr lang="en-IN"/>
          </a:p>
        </p:txBody>
      </p:sp>
    </p:spTree>
    <p:extLst>
      <p:ext uri="{BB962C8B-B14F-4D97-AF65-F5344CB8AC3E}">
        <p14:creationId xmlns:p14="http://schemas.microsoft.com/office/powerpoint/2010/main" val="27330536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CA944-8650-4170-9369-C680667735E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390CA26E-C1D3-4EDE-9DC8-4C95C6821A4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239FD82-B8F8-4FDB-BC5A-99EFA857CC82}"/>
              </a:ext>
            </a:extLst>
          </p:cNvPr>
          <p:cNvSpPr>
            <a:spLocks noGrp="1"/>
          </p:cNvSpPr>
          <p:nvPr>
            <p:ph type="dt" sz="half" idx="10"/>
          </p:nvPr>
        </p:nvSpPr>
        <p:spPr/>
        <p:txBody>
          <a:bodyPr/>
          <a:lstStyle/>
          <a:p>
            <a:fld id="{8BBD0219-7DEF-4E6D-9953-F0219421EA96}" type="datetimeFigureOut">
              <a:rPr lang="en-IN" smtClean="0"/>
              <a:t>17-12-2023</a:t>
            </a:fld>
            <a:endParaRPr lang="en-IN"/>
          </a:p>
        </p:txBody>
      </p:sp>
      <p:sp>
        <p:nvSpPr>
          <p:cNvPr id="5" name="Footer Placeholder 4">
            <a:extLst>
              <a:ext uri="{FF2B5EF4-FFF2-40B4-BE49-F238E27FC236}">
                <a16:creationId xmlns:a16="http://schemas.microsoft.com/office/drawing/2014/main" id="{C87AFA49-4CB3-416E-8CAC-C37880282F1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94AEC36-E4E9-4953-BC48-1F54D28F1023}"/>
              </a:ext>
            </a:extLst>
          </p:cNvPr>
          <p:cNvSpPr>
            <a:spLocks noGrp="1"/>
          </p:cNvSpPr>
          <p:nvPr>
            <p:ph type="sldNum" sz="quarter" idx="12"/>
          </p:nvPr>
        </p:nvSpPr>
        <p:spPr/>
        <p:txBody>
          <a:bodyPr/>
          <a:lstStyle/>
          <a:p>
            <a:fld id="{6B845B76-DCD1-460A-A0F6-0BEE4B97806A}" type="slidenum">
              <a:rPr lang="en-IN" smtClean="0"/>
              <a:t>‹#›</a:t>
            </a:fld>
            <a:endParaRPr lang="en-IN"/>
          </a:p>
        </p:txBody>
      </p:sp>
    </p:spTree>
    <p:extLst>
      <p:ext uri="{BB962C8B-B14F-4D97-AF65-F5344CB8AC3E}">
        <p14:creationId xmlns:p14="http://schemas.microsoft.com/office/powerpoint/2010/main" val="25524734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7B50C-1B9B-4684-80A4-BF89CCD3F49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86774141-013B-40FA-B18C-6B1B9DB8CB50}"/>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DA72EA81-1AF0-4533-9BC0-68C5F3B2956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7B2C33A2-4D53-4BCF-AB71-0BA8F9E9829B}"/>
              </a:ext>
            </a:extLst>
          </p:cNvPr>
          <p:cNvSpPr>
            <a:spLocks noGrp="1"/>
          </p:cNvSpPr>
          <p:nvPr>
            <p:ph type="dt" sz="half" idx="10"/>
          </p:nvPr>
        </p:nvSpPr>
        <p:spPr/>
        <p:txBody>
          <a:bodyPr/>
          <a:lstStyle/>
          <a:p>
            <a:fld id="{8BBD0219-7DEF-4E6D-9953-F0219421EA96}" type="datetimeFigureOut">
              <a:rPr lang="en-IN" smtClean="0"/>
              <a:t>17-12-2023</a:t>
            </a:fld>
            <a:endParaRPr lang="en-IN"/>
          </a:p>
        </p:txBody>
      </p:sp>
      <p:sp>
        <p:nvSpPr>
          <p:cNvPr id="6" name="Footer Placeholder 5">
            <a:extLst>
              <a:ext uri="{FF2B5EF4-FFF2-40B4-BE49-F238E27FC236}">
                <a16:creationId xmlns:a16="http://schemas.microsoft.com/office/drawing/2014/main" id="{756CBD13-329A-458E-A7CB-483C8466EBF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5E08EB6-1D06-48EA-9B1D-E993500700E7}"/>
              </a:ext>
            </a:extLst>
          </p:cNvPr>
          <p:cNvSpPr>
            <a:spLocks noGrp="1"/>
          </p:cNvSpPr>
          <p:nvPr>
            <p:ph type="sldNum" sz="quarter" idx="12"/>
          </p:nvPr>
        </p:nvSpPr>
        <p:spPr/>
        <p:txBody>
          <a:bodyPr/>
          <a:lstStyle/>
          <a:p>
            <a:fld id="{6B845B76-DCD1-460A-A0F6-0BEE4B97806A}" type="slidenum">
              <a:rPr lang="en-IN" smtClean="0"/>
              <a:t>‹#›</a:t>
            </a:fld>
            <a:endParaRPr lang="en-IN"/>
          </a:p>
        </p:txBody>
      </p:sp>
    </p:spTree>
    <p:extLst>
      <p:ext uri="{BB962C8B-B14F-4D97-AF65-F5344CB8AC3E}">
        <p14:creationId xmlns:p14="http://schemas.microsoft.com/office/powerpoint/2010/main" val="14135385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D79B8-A067-4601-A94B-FD462140582C}"/>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9CB13476-A5A9-467E-A5F7-CE01BB9DE74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23927B1-F4CA-4B2A-92F5-9337BB25D7F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21834C10-7B1B-4547-9DDE-B2ACDCA4AB1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A9DCED0-A17D-4E99-9036-158B63451EB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C4B4F221-6F19-4244-9FF6-2A515C41699A}"/>
              </a:ext>
            </a:extLst>
          </p:cNvPr>
          <p:cNvSpPr>
            <a:spLocks noGrp="1"/>
          </p:cNvSpPr>
          <p:nvPr>
            <p:ph type="dt" sz="half" idx="10"/>
          </p:nvPr>
        </p:nvSpPr>
        <p:spPr/>
        <p:txBody>
          <a:bodyPr/>
          <a:lstStyle/>
          <a:p>
            <a:fld id="{8BBD0219-7DEF-4E6D-9953-F0219421EA96}" type="datetimeFigureOut">
              <a:rPr lang="en-IN" smtClean="0"/>
              <a:t>17-12-2023</a:t>
            </a:fld>
            <a:endParaRPr lang="en-IN"/>
          </a:p>
        </p:txBody>
      </p:sp>
      <p:sp>
        <p:nvSpPr>
          <p:cNvPr id="8" name="Footer Placeholder 7">
            <a:extLst>
              <a:ext uri="{FF2B5EF4-FFF2-40B4-BE49-F238E27FC236}">
                <a16:creationId xmlns:a16="http://schemas.microsoft.com/office/drawing/2014/main" id="{EE6B81AC-51F6-435A-9839-8C3F54E68E41}"/>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3D2FF9FA-5267-4BAF-B1D5-69FDE397D789}"/>
              </a:ext>
            </a:extLst>
          </p:cNvPr>
          <p:cNvSpPr>
            <a:spLocks noGrp="1"/>
          </p:cNvSpPr>
          <p:nvPr>
            <p:ph type="sldNum" sz="quarter" idx="12"/>
          </p:nvPr>
        </p:nvSpPr>
        <p:spPr/>
        <p:txBody>
          <a:bodyPr/>
          <a:lstStyle/>
          <a:p>
            <a:fld id="{6B845B76-DCD1-460A-A0F6-0BEE4B97806A}" type="slidenum">
              <a:rPr lang="en-IN" smtClean="0"/>
              <a:t>‹#›</a:t>
            </a:fld>
            <a:endParaRPr lang="en-IN"/>
          </a:p>
        </p:txBody>
      </p:sp>
    </p:spTree>
    <p:extLst>
      <p:ext uri="{BB962C8B-B14F-4D97-AF65-F5344CB8AC3E}">
        <p14:creationId xmlns:p14="http://schemas.microsoft.com/office/powerpoint/2010/main" val="31460110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7CB6E-0EDB-41B6-B3E7-7F1C52B59AB0}"/>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275CF0BF-713D-4BC3-91F2-4FE2B1F4B470}"/>
              </a:ext>
            </a:extLst>
          </p:cNvPr>
          <p:cNvSpPr>
            <a:spLocks noGrp="1"/>
          </p:cNvSpPr>
          <p:nvPr>
            <p:ph type="dt" sz="half" idx="10"/>
          </p:nvPr>
        </p:nvSpPr>
        <p:spPr/>
        <p:txBody>
          <a:bodyPr/>
          <a:lstStyle/>
          <a:p>
            <a:fld id="{8BBD0219-7DEF-4E6D-9953-F0219421EA96}" type="datetimeFigureOut">
              <a:rPr lang="en-IN" smtClean="0"/>
              <a:t>17-12-2023</a:t>
            </a:fld>
            <a:endParaRPr lang="en-IN"/>
          </a:p>
        </p:txBody>
      </p:sp>
      <p:sp>
        <p:nvSpPr>
          <p:cNvPr id="4" name="Footer Placeholder 3">
            <a:extLst>
              <a:ext uri="{FF2B5EF4-FFF2-40B4-BE49-F238E27FC236}">
                <a16:creationId xmlns:a16="http://schemas.microsoft.com/office/drawing/2014/main" id="{D817BBD0-34BE-4D75-A933-2085D53182A3}"/>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BF5F7CF9-700A-44E9-838E-78BAEE5A3C61}"/>
              </a:ext>
            </a:extLst>
          </p:cNvPr>
          <p:cNvSpPr>
            <a:spLocks noGrp="1"/>
          </p:cNvSpPr>
          <p:nvPr>
            <p:ph type="sldNum" sz="quarter" idx="12"/>
          </p:nvPr>
        </p:nvSpPr>
        <p:spPr/>
        <p:txBody>
          <a:bodyPr/>
          <a:lstStyle/>
          <a:p>
            <a:fld id="{6B845B76-DCD1-460A-A0F6-0BEE4B97806A}" type="slidenum">
              <a:rPr lang="en-IN" smtClean="0"/>
              <a:t>‹#›</a:t>
            </a:fld>
            <a:endParaRPr lang="en-IN"/>
          </a:p>
        </p:txBody>
      </p:sp>
    </p:spTree>
    <p:extLst>
      <p:ext uri="{BB962C8B-B14F-4D97-AF65-F5344CB8AC3E}">
        <p14:creationId xmlns:p14="http://schemas.microsoft.com/office/powerpoint/2010/main" val="26279417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5A02DF-DB31-4699-9D68-6B397A065AD7}"/>
              </a:ext>
            </a:extLst>
          </p:cNvPr>
          <p:cNvSpPr>
            <a:spLocks noGrp="1"/>
          </p:cNvSpPr>
          <p:nvPr>
            <p:ph type="dt" sz="half" idx="10"/>
          </p:nvPr>
        </p:nvSpPr>
        <p:spPr/>
        <p:txBody>
          <a:bodyPr/>
          <a:lstStyle/>
          <a:p>
            <a:fld id="{8BBD0219-7DEF-4E6D-9953-F0219421EA96}" type="datetimeFigureOut">
              <a:rPr lang="en-IN" smtClean="0"/>
              <a:t>17-12-2023</a:t>
            </a:fld>
            <a:endParaRPr lang="en-IN"/>
          </a:p>
        </p:txBody>
      </p:sp>
      <p:sp>
        <p:nvSpPr>
          <p:cNvPr id="3" name="Footer Placeholder 2">
            <a:extLst>
              <a:ext uri="{FF2B5EF4-FFF2-40B4-BE49-F238E27FC236}">
                <a16:creationId xmlns:a16="http://schemas.microsoft.com/office/drawing/2014/main" id="{A975C5C5-64D1-400E-A1D8-D7A27F3C27D8}"/>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CC58C053-2B6A-4493-9E70-0EF15FB9F067}"/>
              </a:ext>
            </a:extLst>
          </p:cNvPr>
          <p:cNvSpPr>
            <a:spLocks noGrp="1"/>
          </p:cNvSpPr>
          <p:nvPr>
            <p:ph type="sldNum" sz="quarter" idx="12"/>
          </p:nvPr>
        </p:nvSpPr>
        <p:spPr/>
        <p:txBody>
          <a:bodyPr/>
          <a:lstStyle/>
          <a:p>
            <a:fld id="{6B845B76-DCD1-460A-A0F6-0BEE4B97806A}" type="slidenum">
              <a:rPr lang="en-IN" smtClean="0"/>
              <a:t>‹#›</a:t>
            </a:fld>
            <a:endParaRPr lang="en-IN"/>
          </a:p>
        </p:txBody>
      </p:sp>
    </p:spTree>
    <p:extLst>
      <p:ext uri="{BB962C8B-B14F-4D97-AF65-F5344CB8AC3E}">
        <p14:creationId xmlns:p14="http://schemas.microsoft.com/office/powerpoint/2010/main" val="410936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16355-1291-4821-A37D-3A84057EAE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2C8C633A-9526-4D87-ADA8-D3F0AB1C9ED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F9AC03D7-B67E-4ACE-A252-60212F1B8B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A0D93CF-DF33-4882-A08B-EA93E2DB57A0}"/>
              </a:ext>
            </a:extLst>
          </p:cNvPr>
          <p:cNvSpPr>
            <a:spLocks noGrp="1"/>
          </p:cNvSpPr>
          <p:nvPr>
            <p:ph type="dt" sz="half" idx="10"/>
          </p:nvPr>
        </p:nvSpPr>
        <p:spPr/>
        <p:txBody>
          <a:bodyPr/>
          <a:lstStyle/>
          <a:p>
            <a:fld id="{8BBD0219-7DEF-4E6D-9953-F0219421EA96}" type="datetimeFigureOut">
              <a:rPr lang="en-IN" smtClean="0"/>
              <a:t>17-12-2023</a:t>
            </a:fld>
            <a:endParaRPr lang="en-IN"/>
          </a:p>
        </p:txBody>
      </p:sp>
      <p:sp>
        <p:nvSpPr>
          <p:cNvPr id="6" name="Footer Placeholder 5">
            <a:extLst>
              <a:ext uri="{FF2B5EF4-FFF2-40B4-BE49-F238E27FC236}">
                <a16:creationId xmlns:a16="http://schemas.microsoft.com/office/drawing/2014/main" id="{62E70DB8-3481-415D-B067-82B910E9DAF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4F848B6-AC3D-4A5B-8A04-9FF0B5A71E3C}"/>
              </a:ext>
            </a:extLst>
          </p:cNvPr>
          <p:cNvSpPr>
            <a:spLocks noGrp="1"/>
          </p:cNvSpPr>
          <p:nvPr>
            <p:ph type="sldNum" sz="quarter" idx="12"/>
          </p:nvPr>
        </p:nvSpPr>
        <p:spPr/>
        <p:txBody>
          <a:bodyPr/>
          <a:lstStyle/>
          <a:p>
            <a:fld id="{6B845B76-DCD1-460A-A0F6-0BEE4B97806A}" type="slidenum">
              <a:rPr lang="en-IN" smtClean="0"/>
              <a:t>‹#›</a:t>
            </a:fld>
            <a:endParaRPr lang="en-IN"/>
          </a:p>
        </p:txBody>
      </p:sp>
    </p:spTree>
    <p:extLst>
      <p:ext uri="{BB962C8B-B14F-4D97-AF65-F5344CB8AC3E}">
        <p14:creationId xmlns:p14="http://schemas.microsoft.com/office/powerpoint/2010/main" val="22982114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3801D-2261-474D-85B2-9A610AF7B2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B1B92421-8DF2-48D6-9F3C-B056DAA7285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3A852B92-7490-49CB-8C8E-04033F20D2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7A14B0B-C08E-4BDA-BAAF-A7F9EE5F5B43}"/>
              </a:ext>
            </a:extLst>
          </p:cNvPr>
          <p:cNvSpPr>
            <a:spLocks noGrp="1"/>
          </p:cNvSpPr>
          <p:nvPr>
            <p:ph type="dt" sz="half" idx="10"/>
          </p:nvPr>
        </p:nvSpPr>
        <p:spPr/>
        <p:txBody>
          <a:bodyPr/>
          <a:lstStyle/>
          <a:p>
            <a:fld id="{8BBD0219-7DEF-4E6D-9953-F0219421EA96}" type="datetimeFigureOut">
              <a:rPr lang="en-IN" smtClean="0"/>
              <a:t>17-12-2023</a:t>
            </a:fld>
            <a:endParaRPr lang="en-IN"/>
          </a:p>
        </p:txBody>
      </p:sp>
      <p:sp>
        <p:nvSpPr>
          <p:cNvPr id="6" name="Footer Placeholder 5">
            <a:extLst>
              <a:ext uri="{FF2B5EF4-FFF2-40B4-BE49-F238E27FC236}">
                <a16:creationId xmlns:a16="http://schemas.microsoft.com/office/drawing/2014/main" id="{A816DC84-1F40-4CC6-B306-100C62EF922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02319D5-6D1F-49FC-BEFF-83DD1F63AFE3}"/>
              </a:ext>
            </a:extLst>
          </p:cNvPr>
          <p:cNvSpPr>
            <a:spLocks noGrp="1"/>
          </p:cNvSpPr>
          <p:nvPr>
            <p:ph type="sldNum" sz="quarter" idx="12"/>
          </p:nvPr>
        </p:nvSpPr>
        <p:spPr/>
        <p:txBody>
          <a:bodyPr/>
          <a:lstStyle/>
          <a:p>
            <a:fld id="{6B845B76-DCD1-460A-A0F6-0BEE4B97806A}" type="slidenum">
              <a:rPr lang="en-IN" smtClean="0"/>
              <a:t>‹#›</a:t>
            </a:fld>
            <a:endParaRPr lang="en-IN"/>
          </a:p>
        </p:txBody>
      </p:sp>
    </p:spTree>
    <p:extLst>
      <p:ext uri="{BB962C8B-B14F-4D97-AF65-F5344CB8AC3E}">
        <p14:creationId xmlns:p14="http://schemas.microsoft.com/office/powerpoint/2010/main" val="40041612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A1C9F-3354-45E3-9378-CF82EE9DEE9A}"/>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5D97687D-243D-4088-BEB6-4C3E3D113C3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2EDC1CC-1E73-4475-8178-E909B3A5BA1B}"/>
              </a:ext>
            </a:extLst>
          </p:cNvPr>
          <p:cNvSpPr>
            <a:spLocks noGrp="1"/>
          </p:cNvSpPr>
          <p:nvPr>
            <p:ph type="dt" sz="half" idx="10"/>
          </p:nvPr>
        </p:nvSpPr>
        <p:spPr/>
        <p:txBody>
          <a:bodyPr/>
          <a:lstStyle/>
          <a:p>
            <a:fld id="{8BBD0219-7DEF-4E6D-9953-F0219421EA96}" type="datetimeFigureOut">
              <a:rPr lang="en-IN" smtClean="0"/>
              <a:t>17-12-2023</a:t>
            </a:fld>
            <a:endParaRPr lang="en-IN"/>
          </a:p>
        </p:txBody>
      </p:sp>
      <p:sp>
        <p:nvSpPr>
          <p:cNvPr id="5" name="Footer Placeholder 4">
            <a:extLst>
              <a:ext uri="{FF2B5EF4-FFF2-40B4-BE49-F238E27FC236}">
                <a16:creationId xmlns:a16="http://schemas.microsoft.com/office/drawing/2014/main" id="{E3703F09-0F8F-46E1-BDF9-100406E5B5B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8E35F65-9F8B-494C-BF2E-233FDCAB5461}"/>
              </a:ext>
            </a:extLst>
          </p:cNvPr>
          <p:cNvSpPr>
            <a:spLocks noGrp="1"/>
          </p:cNvSpPr>
          <p:nvPr>
            <p:ph type="sldNum" sz="quarter" idx="12"/>
          </p:nvPr>
        </p:nvSpPr>
        <p:spPr/>
        <p:txBody>
          <a:bodyPr/>
          <a:lstStyle/>
          <a:p>
            <a:fld id="{6B845B76-DCD1-460A-A0F6-0BEE4B97806A}" type="slidenum">
              <a:rPr lang="en-IN" smtClean="0"/>
              <a:t>‹#›</a:t>
            </a:fld>
            <a:endParaRPr lang="en-IN"/>
          </a:p>
        </p:txBody>
      </p:sp>
    </p:spTree>
    <p:extLst>
      <p:ext uri="{BB962C8B-B14F-4D97-AF65-F5344CB8AC3E}">
        <p14:creationId xmlns:p14="http://schemas.microsoft.com/office/powerpoint/2010/main" val="12343795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4C60C35-0DFF-4678-BB40-4764A48077E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6E13B118-0DBB-4D37-811C-5EE296E0CA1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81CE3C4-A669-4B04-BA00-6987E3D25B01}"/>
              </a:ext>
            </a:extLst>
          </p:cNvPr>
          <p:cNvSpPr>
            <a:spLocks noGrp="1"/>
          </p:cNvSpPr>
          <p:nvPr>
            <p:ph type="dt" sz="half" idx="10"/>
          </p:nvPr>
        </p:nvSpPr>
        <p:spPr/>
        <p:txBody>
          <a:bodyPr/>
          <a:lstStyle/>
          <a:p>
            <a:fld id="{8BBD0219-7DEF-4E6D-9953-F0219421EA96}" type="datetimeFigureOut">
              <a:rPr lang="en-IN" smtClean="0"/>
              <a:t>17-12-2023</a:t>
            </a:fld>
            <a:endParaRPr lang="en-IN"/>
          </a:p>
        </p:txBody>
      </p:sp>
      <p:sp>
        <p:nvSpPr>
          <p:cNvPr id="5" name="Footer Placeholder 4">
            <a:extLst>
              <a:ext uri="{FF2B5EF4-FFF2-40B4-BE49-F238E27FC236}">
                <a16:creationId xmlns:a16="http://schemas.microsoft.com/office/drawing/2014/main" id="{43CBE2F3-380C-4D62-ADEC-BB262F69B12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26FC6A5-E980-4734-AC32-9B208EEF4FF0}"/>
              </a:ext>
            </a:extLst>
          </p:cNvPr>
          <p:cNvSpPr>
            <a:spLocks noGrp="1"/>
          </p:cNvSpPr>
          <p:nvPr>
            <p:ph type="sldNum" sz="quarter" idx="12"/>
          </p:nvPr>
        </p:nvSpPr>
        <p:spPr/>
        <p:txBody>
          <a:bodyPr/>
          <a:lstStyle/>
          <a:p>
            <a:fld id="{6B845B76-DCD1-460A-A0F6-0BEE4B97806A}" type="slidenum">
              <a:rPr lang="en-IN" smtClean="0"/>
              <a:t>‹#›</a:t>
            </a:fld>
            <a:endParaRPr lang="en-IN"/>
          </a:p>
        </p:txBody>
      </p:sp>
    </p:spTree>
    <p:extLst>
      <p:ext uri="{BB962C8B-B14F-4D97-AF65-F5344CB8AC3E}">
        <p14:creationId xmlns:p14="http://schemas.microsoft.com/office/powerpoint/2010/main" val="35728366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B53B098-B5C3-49F8-A305-3D8CA305D8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E93E075E-96C0-4D34-A71A-F08979A739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184A000-E724-4C46-A514-255252D4222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BD0219-7DEF-4E6D-9953-F0219421EA96}" type="datetimeFigureOut">
              <a:rPr lang="en-IN" smtClean="0"/>
              <a:t>17-12-2023</a:t>
            </a:fld>
            <a:endParaRPr lang="en-IN"/>
          </a:p>
        </p:txBody>
      </p:sp>
      <p:sp>
        <p:nvSpPr>
          <p:cNvPr id="5" name="Footer Placeholder 4">
            <a:extLst>
              <a:ext uri="{FF2B5EF4-FFF2-40B4-BE49-F238E27FC236}">
                <a16:creationId xmlns:a16="http://schemas.microsoft.com/office/drawing/2014/main" id="{77442066-F75A-4664-965F-FACC13ED7B5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75A94B39-4257-4B09-9830-5AE71E7D6F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845B76-DCD1-460A-A0F6-0BEE4B97806A}" type="slidenum">
              <a:rPr lang="en-IN" smtClean="0"/>
              <a:t>‹#›</a:t>
            </a:fld>
            <a:endParaRPr lang="en-IN"/>
          </a:p>
        </p:txBody>
      </p:sp>
    </p:spTree>
    <p:extLst>
      <p:ext uri="{BB962C8B-B14F-4D97-AF65-F5344CB8AC3E}">
        <p14:creationId xmlns:p14="http://schemas.microsoft.com/office/powerpoint/2010/main" val="5948912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customXml" Target="../ink/ink2.xml"/><Relationship Id="rId4" Type="http://schemas.openxmlformats.org/officeDocument/2006/relationships/image" Target="../media/image2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0008C-3EA7-4EFF-ABEF-7472DE09DE34}"/>
              </a:ext>
            </a:extLst>
          </p:cNvPr>
          <p:cNvSpPr>
            <a:spLocks noGrp="1"/>
          </p:cNvSpPr>
          <p:nvPr>
            <p:ph type="title"/>
          </p:nvPr>
        </p:nvSpPr>
        <p:spPr/>
        <p:txBody>
          <a:bodyPr/>
          <a:lstStyle/>
          <a:p>
            <a:r>
              <a:rPr lang="en-IN" dirty="0"/>
              <a:t>Journey so far </a:t>
            </a:r>
          </a:p>
        </p:txBody>
      </p:sp>
      <p:sp>
        <p:nvSpPr>
          <p:cNvPr id="3" name="Content Placeholder 2">
            <a:extLst>
              <a:ext uri="{FF2B5EF4-FFF2-40B4-BE49-F238E27FC236}">
                <a16:creationId xmlns:a16="http://schemas.microsoft.com/office/drawing/2014/main" id="{B626B472-5C05-4EA4-81FC-ED858C23185B}"/>
              </a:ext>
            </a:extLst>
          </p:cNvPr>
          <p:cNvSpPr>
            <a:spLocks noGrp="1"/>
          </p:cNvSpPr>
          <p:nvPr>
            <p:ph idx="1"/>
          </p:nvPr>
        </p:nvSpPr>
        <p:spPr/>
        <p:txBody>
          <a:bodyPr>
            <a:normAutofit fontScale="92500" lnSpcReduction="20000"/>
          </a:bodyPr>
          <a:lstStyle/>
          <a:p>
            <a:r>
              <a:rPr lang="en-IN" dirty="0"/>
              <a:t>Intelligence, AI </a:t>
            </a:r>
          </a:p>
          <a:p>
            <a:r>
              <a:rPr lang="en-IN" dirty="0"/>
              <a:t>Jargons / Hype Cycle</a:t>
            </a:r>
          </a:p>
          <a:p>
            <a:r>
              <a:rPr lang="en-IN" dirty="0"/>
              <a:t>Survivorship Bias</a:t>
            </a:r>
          </a:p>
          <a:p>
            <a:r>
              <a:rPr lang="en-IN" dirty="0"/>
              <a:t>Turing Test</a:t>
            </a:r>
          </a:p>
          <a:p>
            <a:r>
              <a:rPr lang="en-IN" dirty="0"/>
              <a:t>AI for Managers  </a:t>
            </a:r>
          </a:p>
          <a:p>
            <a:r>
              <a:rPr lang="en-IN" dirty="0"/>
              <a:t>AI Myths</a:t>
            </a:r>
          </a:p>
          <a:p>
            <a:r>
              <a:rPr lang="en-IN" dirty="0"/>
              <a:t>Types of AI</a:t>
            </a:r>
          </a:p>
          <a:p>
            <a:r>
              <a:rPr lang="en-IN" dirty="0"/>
              <a:t>#</a:t>
            </a:r>
            <a:r>
              <a:rPr lang="en-IN" dirty="0" err="1"/>
              <a:t>AIForALL</a:t>
            </a:r>
            <a:r>
              <a:rPr lang="en-IN" dirty="0"/>
              <a:t> #</a:t>
            </a:r>
            <a:r>
              <a:rPr lang="en-IN" dirty="0" err="1"/>
              <a:t>AIforGood</a:t>
            </a:r>
            <a:r>
              <a:rPr lang="en-IN" dirty="0"/>
              <a:t> , </a:t>
            </a:r>
          </a:p>
          <a:p>
            <a:r>
              <a:rPr lang="en-IN" dirty="0"/>
              <a:t>Machine Learning &amp; Types </a:t>
            </a:r>
          </a:p>
          <a:p>
            <a:r>
              <a:rPr lang="en-IN" i="1" dirty="0"/>
              <a:t>Modelling Fundamentals ,Life Cycle </a:t>
            </a:r>
          </a:p>
          <a:p>
            <a:endParaRPr lang="en-IN" dirty="0"/>
          </a:p>
          <a:p>
            <a:endParaRPr lang="en-IN" dirty="0"/>
          </a:p>
          <a:p>
            <a:endParaRPr lang="en-IN" dirty="0"/>
          </a:p>
        </p:txBody>
      </p:sp>
    </p:spTree>
    <p:extLst>
      <p:ext uri="{BB962C8B-B14F-4D97-AF65-F5344CB8AC3E}">
        <p14:creationId xmlns:p14="http://schemas.microsoft.com/office/powerpoint/2010/main" val="4004437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99139A8A-F6D8-4084-0B85-15F6D8FB11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8284" y="730813"/>
            <a:ext cx="6096000" cy="492442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600B3F8-69C2-CD02-07C4-FBB1E5F9A2DE}"/>
              </a:ext>
            </a:extLst>
          </p:cNvPr>
          <p:cNvSpPr txBox="1"/>
          <p:nvPr/>
        </p:nvSpPr>
        <p:spPr>
          <a:xfrm>
            <a:off x="10633587" y="6474542"/>
            <a:ext cx="1017639" cy="215444"/>
          </a:xfrm>
          <a:prstGeom prst="rect">
            <a:avLst/>
          </a:prstGeom>
          <a:noFill/>
        </p:spPr>
        <p:txBody>
          <a:bodyPr wrap="square" rtlCol="0">
            <a:spAutoFit/>
          </a:bodyPr>
          <a:lstStyle/>
          <a:p>
            <a:r>
              <a:rPr lang="en-IN" sz="800" dirty="0"/>
              <a:t> @Graeme Stuart</a:t>
            </a:r>
          </a:p>
        </p:txBody>
      </p:sp>
    </p:spTree>
    <p:extLst>
      <p:ext uri="{BB962C8B-B14F-4D97-AF65-F5344CB8AC3E}">
        <p14:creationId xmlns:p14="http://schemas.microsoft.com/office/powerpoint/2010/main" val="21347206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2F972-B877-40C1-BE0A-60C7EAECCA99}"/>
              </a:ext>
            </a:extLst>
          </p:cNvPr>
          <p:cNvSpPr>
            <a:spLocks noGrp="1"/>
          </p:cNvSpPr>
          <p:nvPr>
            <p:ph type="ctrTitle"/>
          </p:nvPr>
        </p:nvSpPr>
        <p:spPr>
          <a:xfrm>
            <a:off x="1175208" y="1216632"/>
            <a:ext cx="9144000" cy="2387600"/>
          </a:xfrm>
        </p:spPr>
        <p:txBody>
          <a:bodyPr/>
          <a:lstStyle/>
          <a:p>
            <a:r>
              <a:rPr lang="en-IN" dirty="0"/>
              <a:t>Introduction to </a:t>
            </a:r>
            <a:r>
              <a:rPr lang="en-IN" dirty="0" err="1"/>
              <a:t>Modeling</a:t>
            </a:r>
            <a:r>
              <a:rPr lang="en-IN" dirty="0"/>
              <a:t> </a:t>
            </a:r>
          </a:p>
        </p:txBody>
      </p:sp>
    </p:spTree>
    <p:extLst>
      <p:ext uri="{BB962C8B-B14F-4D97-AF65-F5344CB8AC3E}">
        <p14:creationId xmlns:p14="http://schemas.microsoft.com/office/powerpoint/2010/main" val="17096734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571FE7-893A-40A4-A9CA-F2B304888A77}"/>
              </a:ext>
            </a:extLst>
          </p:cNvPr>
          <p:cNvSpPr>
            <a:spLocks noGrp="1"/>
          </p:cNvSpPr>
          <p:nvPr>
            <p:ph idx="1"/>
          </p:nvPr>
        </p:nvSpPr>
        <p:spPr/>
        <p:txBody>
          <a:bodyPr/>
          <a:lstStyle/>
          <a:p>
            <a:r>
              <a:rPr lang="en-IN" dirty="0"/>
              <a:t>What is a Model !</a:t>
            </a:r>
          </a:p>
        </p:txBody>
      </p:sp>
      <p:pic>
        <p:nvPicPr>
          <p:cNvPr id="2050" name="Picture 2" descr="They Said - Models - Imgflip">
            <a:extLst>
              <a:ext uri="{FF2B5EF4-FFF2-40B4-BE49-F238E27FC236}">
                <a16:creationId xmlns:a16="http://schemas.microsoft.com/office/drawing/2014/main" id="{DB3611F4-4038-4E37-B54D-1AB115757E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33462" y="502264"/>
            <a:ext cx="6897755" cy="61811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82254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D93C2-8043-4EF8-B657-2306B443A95D}"/>
              </a:ext>
            </a:extLst>
          </p:cNvPr>
          <p:cNvSpPr>
            <a:spLocks noGrp="1"/>
          </p:cNvSpPr>
          <p:nvPr>
            <p:ph type="title"/>
          </p:nvPr>
        </p:nvSpPr>
        <p:spPr>
          <a:xfrm>
            <a:off x="1007883" y="1968911"/>
            <a:ext cx="10515600" cy="1325563"/>
          </a:xfrm>
        </p:spPr>
        <p:txBody>
          <a:bodyPr>
            <a:normAutofit fontScale="90000"/>
          </a:bodyPr>
          <a:lstStyle/>
          <a:p>
            <a:r>
              <a:rPr lang="en-IN" dirty="0"/>
              <a:t>A mathematical model is a description of a system using mathematical concepts and language</a:t>
            </a:r>
            <a:br>
              <a:rPr lang="en-IN" dirty="0"/>
            </a:br>
            <a:br>
              <a:rPr lang="en-IN" dirty="0"/>
            </a:br>
            <a:endParaRPr lang="en-IN" dirty="0"/>
          </a:p>
        </p:txBody>
      </p:sp>
    </p:spTree>
    <p:extLst>
      <p:ext uri="{BB962C8B-B14F-4D97-AF65-F5344CB8AC3E}">
        <p14:creationId xmlns:p14="http://schemas.microsoft.com/office/powerpoint/2010/main" val="23546128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1931698-A9AB-47EF-A3E7-02D1653E3D7F}"/>
              </a:ext>
            </a:extLst>
          </p:cNvPr>
          <p:cNvPicPr>
            <a:picLocks noChangeAspect="1"/>
          </p:cNvPicPr>
          <p:nvPr/>
        </p:nvPicPr>
        <p:blipFill>
          <a:blip r:embed="rId3"/>
          <a:stretch>
            <a:fillRect/>
          </a:stretch>
        </p:blipFill>
        <p:spPr>
          <a:xfrm>
            <a:off x="1114424" y="704850"/>
            <a:ext cx="9165149" cy="5448300"/>
          </a:xfrm>
          <a:prstGeom prst="rect">
            <a:avLst/>
          </a:prstGeom>
        </p:spPr>
      </p:pic>
    </p:spTree>
    <p:extLst>
      <p:ext uri="{BB962C8B-B14F-4D97-AF65-F5344CB8AC3E}">
        <p14:creationId xmlns:p14="http://schemas.microsoft.com/office/powerpoint/2010/main" val="10518232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029C7FB-A853-4BD2-BB77-71099419F27E}"/>
              </a:ext>
            </a:extLst>
          </p:cNvPr>
          <p:cNvPicPr>
            <a:picLocks noChangeAspect="1"/>
          </p:cNvPicPr>
          <p:nvPr/>
        </p:nvPicPr>
        <p:blipFill>
          <a:blip r:embed="rId3"/>
          <a:stretch>
            <a:fillRect/>
          </a:stretch>
        </p:blipFill>
        <p:spPr>
          <a:xfrm>
            <a:off x="1133475" y="723900"/>
            <a:ext cx="9925050" cy="5410200"/>
          </a:xfrm>
          <a:prstGeom prst="rect">
            <a:avLst/>
          </a:prstGeom>
        </p:spPr>
      </p:pic>
    </p:spTree>
    <p:extLst>
      <p:ext uri="{BB962C8B-B14F-4D97-AF65-F5344CB8AC3E}">
        <p14:creationId xmlns:p14="http://schemas.microsoft.com/office/powerpoint/2010/main" val="19459884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cIntosh and Pointus: Case Studies for Integrating Science and the Global  Environment Chapter 1.7: Making Predictions: Regression Analyses">
            <a:extLst>
              <a:ext uri="{FF2B5EF4-FFF2-40B4-BE49-F238E27FC236}">
                <a16:creationId xmlns:a16="http://schemas.microsoft.com/office/drawing/2014/main" id="{B2F0C3C2-E94B-415E-86FF-66BDF55B612F}"/>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493634" y="457849"/>
            <a:ext cx="11204732" cy="59423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01709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AA4251C-E91A-43F2-9794-BD769ECB31A9}"/>
              </a:ext>
            </a:extLst>
          </p:cNvPr>
          <p:cNvSpPr>
            <a:spLocks noGrp="1"/>
          </p:cNvSpPr>
          <p:nvPr>
            <p:ph idx="1"/>
          </p:nvPr>
        </p:nvSpPr>
        <p:spPr>
          <a:xfrm>
            <a:off x="3618470" y="2877365"/>
            <a:ext cx="5179541" cy="1929414"/>
          </a:xfrm>
        </p:spPr>
        <p:txBody>
          <a:bodyPr/>
          <a:lstStyle/>
          <a:p>
            <a:pPr marL="0" indent="0">
              <a:buNone/>
            </a:pPr>
            <a:r>
              <a:rPr lang="en-IN" dirty="0" err="1"/>
              <a:t>Outcome</a:t>
            </a:r>
            <a:r>
              <a:rPr lang="en-IN" baseline="-25000" dirty="0" err="1"/>
              <a:t>i</a:t>
            </a:r>
            <a:r>
              <a:rPr lang="en-IN" dirty="0"/>
              <a:t> = (model) + </a:t>
            </a:r>
            <a:r>
              <a:rPr lang="en-IN" dirty="0" err="1"/>
              <a:t>error</a:t>
            </a:r>
            <a:r>
              <a:rPr lang="en-IN" baseline="-25000" dirty="0" err="1"/>
              <a:t>i</a:t>
            </a:r>
            <a:endParaRPr lang="en-IN" baseline="-25000" dirty="0"/>
          </a:p>
        </p:txBody>
      </p:sp>
    </p:spTree>
    <p:extLst>
      <p:ext uri="{BB962C8B-B14F-4D97-AF65-F5344CB8AC3E}">
        <p14:creationId xmlns:p14="http://schemas.microsoft.com/office/powerpoint/2010/main" val="23624769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5397215-E07D-45D4-804F-E0560F378D65}"/>
              </a:ext>
            </a:extLst>
          </p:cNvPr>
          <p:cNvPicPr>
            <a:picLocks noChangeAspect="1"/>
          </p:cNvPicPr>
          <p:nvPr/>
        </p:nvPicPr>
        <p:blipFill>
          <a:blip r:embed="rId2"/>
          <a:stretch>
            <a:fillRect/>
          </a:stretch>
        </p:blipFill>
        <p:spPr>
          <a:xfrm>
            <a:off x="875269" y="867269"/>
            <a:ext cx="11070159" cy="4829198"/>
          </a:xfrm>
          <a:prstGeom prst="rect">
            <a:avLst/>
          </a:prstGeom>
        </p:spPr>
      </p:pic>
    </p:spTree>
    <p:extLst>
      <p:ext uri="{BB962C8B-B14F-4D97-AF65-F5344CB8AC3E}">
        <p14:creationId xmlns:p14="http://schemas.microsoft.com/office/powerpoint/2010/main" val="3391435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06FBE-794C-46A6-B0BE-8A79879AACFC}"/>
              </a:ext>
            </a:extLst>
          </p:cNvPr>
          <p:cNvSpPr>
            <a:spLocks noGrp="1"/>
          </p:cNvSpPr>
          <p:nvPr>
            <p:ph type="title"/>
          </p:nvPr>
        </p:nvSpPr>
        <p:spPr>
          <a:xfrm>
            <a:off x="477079" y="365125"/>
            <a:ext cx="11469756" cy="1325563"/>
          </a:xfrm>
        </p:spPr>
        <p:txBody>
          <a:bodyPr/>
          <a:lstStyle/>
          <a:p>
            <a:r>
              <a:rPr lang="en-US" dirty="0"/>
              <a:t>CRISP-DM - </a:t>
            </a:r>
            <a:r>
              <a:rPr lang="en-US" sz="3200" dirty="0"/>
              <a:t>Cross-Industry Standard Process for Data Mining</a:t>
            </a:r>
            <a:endParaRPr lang="en-IN" sz="3200" dirty="0"/>
          </a:p>
        </p:txBody>
      </p:sp>
      <p:pic>
        <p:nvPicPr>
          <p:cNvPr id="5122" name="Picture 2" descr="CRISP-DM - Data Science Process Alliance">
            <a:extLst>
              <a:ext uri="{FF2B5EF4-FFF2-40B4-BE49-F238E27FC236}">
                <a16:creationId xmlns:a16="http://schemas.microsoft.com/office/drawing/2014/main" id="{9A4031C1-4EC8-453C-836C-6AF766B6D9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2014" y="1163405"/>
            <a:ext cx="6515030" cy="53294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04292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BD9F422-C711-4709-A50B-7BB9F0747396}"/>
              </a:ext>
            </a:extLst>
          </p:cNvPr>
          <p:cNvPicPr>
            <a:picLocks noChangeAspect="1"/>
          </p:cNvPicPr>
          <p:nvPr/>
        </p:nvPicPr>
        <p:blipFill>
          <a:blip r:embed="rId2"/>
          <a:stretch>
            <a:fillRect/>
          </a:stretch>
        </p:blipFill>
        <p:spPr>
          <a:xfrm>
            <a:off x="1715706" y="554108"/>
            <a:ext cx="9078189" cy="5749783"/>
          </a:xfrm>
          <a:prstGeom prst="rect">
            <a:avLst/>
          </a:prstGeom>
        </p:spPr>
      </p:pic>
    </p:spTree>
    <p:extLst>
      <p:ext uri="{BB962C8B-B14F-4D97-AF65-F5344CB8AC3E}">
        <p14:creationId xmlns:p14="http://schemas.microsoft.com/office/powerpoint/2010/main" val="12514299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4836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79399-CF1F-4B40-95EE-7EB75DFB0FA7}"/>
              </a:ext>
            </a:extLst>
          </p:cNvPr>
          <p:cNvSpPr>
            <a:spLocks noGrp="1"/>
          </p:cNvSpPr>
          <p:nvPr>
            <p:ph type="title"/>
          </p:nvPr>
        </p:nvSpPr>
        <p:spPr/>
        <p:txBody>
          <a:bodyPr/>
          <a:lstStyle/>
          <a:p>
            <a:r>
              <a:rPr lang="en-IN" dirty="0"/>
              <a:t>Data Preparation </a:t>
            </a:r>
          </a:p>
        </p:txBody>
      </p:sp>
    </p:spTree>
    <p:extLst>
      <p:ext uri="{BB962C8B-B14F-4D97-AF65-F5344CB8AC3E}">
        <p14:creationId xmlns:p14="http://schemas.microsoft.com/office/powerpoint/2010/main" val="28950714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94822FE-D8C9-489A-8EA9-0D1823072D7D}"/>
              </a:ext>
            </a:extLst>
          </p:cNvPr>
          <p:cNvSpPr txBox="1"/>
          <p:nvPr/>
        </p:nvSpPr>
        <p:spPr>
          <a:xfrm>
            <a:off x="1695450" y="1562100"/>
            <a:ext cx="9258300" cy="1754326"/>
          </a:xfrm>
          <a:prstGeom prst="rect">
            <a:avLst/>
          </a:prstGeom>
          <a:noFill/>
        </p:spPr>
        <p:txBody>
          <a:bodyPr wrap="square" rtlCol="0">
            <a:spAutoFit/>
          </a:bodyPr>
          <a:lstStyle/>
          <a:p>
            <a:pPr marL="571500" indent="-571500">
              <a:buFont typeface="Arial" panose="020B0604020202020204" pitchFamily="34" charset="0"/>
              <a:buChar char="•"/>
            </a:pPr>
            <a:r>
              <a:rPr lang="it-IT" sz="5400" dirty="0"/>
              <a:t>Missing Values In a Dataset </a:t>
            </a:r>
          </a:p>
          <a:p>
            <a:pPr marL="571500" indent="-571500">
              <a:buFont typeface="Arial" panose="020B0604020202020204" pitchFamily="34" charset="0"/>
              <a:buChar char="•"/>
            </a:pPr>
            <a:r>
              <a:rPr lang="it-IT" sz="5400" dirty="0"/>
              <a:t>Data Imputation</a:t>
            </a:r>
            <a:endParaRPr lang="en-IN" sz="5400" dirty="0"/>
          </a:p>
        </p:txBody>
      </p:sp>
    </p:spTree>
    <p:extLst>
      <p:ext uri="{BB962C8B-B14F-4D97-AF65-F5344CB8AC3E}">
        <p14:creationId xmlns:p14="http://schemas.microsoft.com/office/powerpoint/2010/main" val="1341585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6E8321A-2356-4041-A3CE-5CABFB2A303A}"/>
              </a:ext>
            </a:extLst>
          </p:cNvPr>
          <p:cNvSpPr txBox="1"/>
          <p:nvPr/>
        </p:nvSpPr>
        <p:spPr>
          <a:xfrm>
            <a:off x="4413336" y="5436760"/>
            <a:ext cx="5018762" cy="923330"/>
          </a:xfrm>
          <a:prstGeom prst="rect">
            <a:avLst/>
          </a:prstGeom>
          <a:noFill/>
        </p:spPr>
        <p:txBody>
          <a:bodyPr wrap="square" rtlCol="0">
            <a:spAutoFit/>
          </a:bodyPr>
          <a:lstStyle/>
          <a:p>
            <a:r>
              <a:rPr lang="en-IN" sz="5400" dirty="0"/>
              <a:t>Do Nothing !</a:t>
            </a:r>
          </a:p>
        </p:txBody>
      </p:sp>
      <p:pic>
        <p:nvPicPr>
          <p:cNvPr id="1026" name="Picture 2" descr="Lionel Messi Playing Goalkeeper - Soccer Training Info">
            <a:extLst>
              <a:ext uri="{FF2B5EF4-FFF2-40B4-BE49-F238E27FC236}">
                <a16:creationId xmlns:a16="http://schemas.microsoft.com/office/drawing/2014/main" id="{13ED5C07-03F1-4FEB-82E8-9789324A60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4345" y="267286"/>
            <a:ext cx="7383310" cy="5064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30660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A25BD8B-D3B7-4868-8ABA-F0B6E6815270}"/>
              </a:ext>
            </a:extLst>
          </p:cNvPr>
          <p:cNvPicPr>
            <a:picLocks noChangeAspect="1"/>
          </p:cNvPicPr>
          <p:nvPr/>
        </p:nvPicPr>
        <p:blipFill>
          <a:blip r:embed="rId3"/>
          <a:stretch>
            <a:fillRect/>
          </a:stretch>
        </p:blipFill>
        <p:spPr>
          <a:xfrm>
            <a:off x="708809" y="1905000"/>
            <a:ext cx="10774382" cy="3486150"/>
          </a:xfrm>
          <a:prstGeom prst="rect">
            <a:avLst/>
          </a:prstGeom>
        </p:spPr>
      </p:pic>
      <p:sp>
        <p:nvSpPr>
          <p:cNvPr id="9" name="TextBox 8">
            <a:extLst>
              <a:ext uri="{FF2B5EF4-FFF2-40B4-BE49-F238E27FC236}">
                <a16:creationId xmlns:a16="http://schemas.microsoft.com/office/drawing/2014/main" id="{8308016E-02D9-40DF-8762-71A166B8762D}"/>
              </a:ext>
            </a:extLst>
          </p:cNvPr>
          <p:cNvSpPr txBox="1"/>
          <p:nvPr/>
        </p:nvSpPr>
        <p:spPr>
          <a:xfrm>
            <a:off x="708809" y="1143684"/>
            <a:ext cx="7372350" cy="646331"/>
          </a:xfrm>
          <a:prstGeom prst="rect">
            <a:avLst/>
          </a:prstGeom>
          <a:noFill/>
        </p:spPr>
        <p:txBody>
          <a:bodyPr wrap="square" rtlCol="0">
            <a:spAutoFit/>
          </a:bodyPr>
          <a:lstStyle/>
          <a:p>
            <a:r>
              <a:rPr lang="en-IN" sz="3600" dirty="0"/>
              <a:t>Imputation Using Mean/Median </a:t>
            </a:r>
          </a:p>
        </p:txBody>
      </p:sp>
    </p:spTree>
    <p:extLst>
      <p:ext uri="{BB962C8B-B14F-4D97-AF65-F5344CB8AC3E}">
        <p14:creationId xmlns:p14="http://schemas.microsoft.com/office/powerpoint/2010/main" val="13416948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61067-A635-43C1-80DA-6289217F9E27}"/>
              </a:ext>
            </a:extLst>
          </p:cNvPr>
          <p:cNvSpPr>
            <a:spLocks noGrp="1"/>
          </p:cNvSpPr>
          <p:nvPr>
            <p:ph type="title"/>
          </p:nvPr>
        </p:nvSpPr>
        <p:spPr>
          <a:xfrm>
            <a:off x="838200" y="365125"/>
            <a:ext cx="10991850" cy="1325563"/>
          </a:xfrm>
        </p:spPr>
        <p:txBody>
          <a:bodyPr/>
          <a:lstStyle/>
          <a:p>
            <a:r>
              <a:rPr lang="en-US" dirty="0">
                <a:latin typeface="+mn-lt"/>
              </a:rPr>
              <a:t>Imputation Using Most Frequent /Zero/ Constant</a:t>
            </a:r>
            <a:endParaRPr lang="en-IN" dirty="0">
              <a:latin typeface="+mn-lt"/>
            </a:endParaRPr>
          </a:p>
        </p:txBody>
      </p:sp>
      <p:pic>
        <p:nvPicPr>
          <p:cNvPr id="4" name="Picture 3">
            <a:extLst>
              <a:ext uri="{FF2B5EF4-FFF2-40B4-BE49-F238E27FC236}">
                <a16:creationId xmlns:a16="http://schemas.microsoft.com/office/drawing/2014/main" id="{CF12FAF2-FEA3-489E-81E2-D3F7860AAF12}"/>
              </a:ext>
            </a:extLst>
          </p:cNvPr>
          <p:cNvPicPr>
            <a:picLocks noChangeAspect="1"/>
          </p:cNvPicPr>
          <p:nvPr/>
        </p:nvPicPr>
        <p:blipFill>
          <a:blip r:embed="rId3"/>
          <a:stretch>
            <a:fillRect/>
          </a:stretch>
        </p:blipFill>
        <p:spPr>
          <a:xfrm>
            <a:off x="1300162" y="2286000"/>
            <a:ext cx="9591675" cy="2552700"/>
          </a:xfrm>
          <a:prstGeom prst="rect">
            <a:avLst/>
          </a:prstGeom>
        </p:spPr>
      </p:pic>
    </p:spTree>
    <p:extLst>
      <p:ext uri="{BB962C8B-B14F-4D97-AF65-F5344CB8AC3E}">
        <p14:creationId xmlns:p14="http://schemas.microsoft.com/office/powerpoint/2010/main" val="26139559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98F58-4165-4145-B1FF-D894CA39023E}"/>
              </a:ext>
            </a:extLst>
          </p:cNvPr>
          <p:cNvSpPr>
            <a:spLocks noGrp="1"/>
          </p:cNvSpPr>
          <p:nvPr>
            <p:ph type="title"/>
          </p:nvPr>
        </p:nvSpPr>
        <p:spPr>
          <a:xfrm>
            <a:off x="838200" y="2103437"/>
            <a:ext cx="10515600" cy="1325563"/>
          </a:xfrm>
        </p:spPr>
        <p:txBody>
          <a:bodyPr>
            <a:normAutofit/>
          </a:bodyPr>
          <a:lstStyle/>
          <a:p>
            <a:r>
              <a:rPr lang="en-IN" sz="3600" dirty="0">
                <a:latin typeface="+mn-lt"/>
              </a:rPr>
              <a:t>Imputation Using k-NN or other algorithms including deep learning </a:t>
            </a:r>
          </a:p>
        </p:txBody>
      </p:sp>
    </p:spTree>
    <p:extLst>
      <p:ext uri="{BB962C8B-B14F-4D97-AF65-F5344CB8AC3E}">
        <p14:creationId xmlns:p14="http://schemas.microsoft.com/office/powerpoint/2010/main" val="40547465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1931698-A9AB-47EF-A3E7-02D1653E3D7F}"/>
              </a:ext>
            </a:extLst>
          </p:cNvPr>
          <p:cNvPicPr>
            <a:picLocks noChangeAspect="1"/>
          </p:cNvPicPr>
          <p:nvPr/>
        </p:nvPicPr>
        <p:blipFill>
          <a:blip r:embed="rId3"/>
          <a:stretch>
            <a:fillRect/>
          </a:stretch>
        </p:blipFill>
        <p:spPr>
          <a:xfrm>
            <a:off x="1114424" y="704850"/>
            <a:ext cx="9165149" cy="5448300"/>
          </a:xfrm>
          <a:prstGeom prst="rect">
            <a:avLst/>
          </a:prstGeom>
        </p:spPr>
      </p:pic>
    </p:spTree>
    <p:extLst>
      <p:ext uri="{BB962C8B-B14F-4D97-AF65-F5344CB8AC3E}">
        <p14:creationId xmlns:p14="http://schemas.microsoft.com/office/powerpoint/2010/main" val="39845021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029C7FB-A853-4BD2-BB77-71099419F27E}"/>
              </a:ext>
            </a:extLst>
          </p:cNvPr>
          <p:cNvPicPr>
            <a:picLocks noChangeAspect="1"/>
          </p:cNvPicPr>
          <p:nvPr/>
        </p:nvPicPr>
        <p:blipFill>
          <a:blip r:embed="rId3"/>
          <a:stretch>
            <a:fillRect/>
          </a:stretch>
        </p:blipFill>
        <p:spPr>
          <a:xfrm>
            <a:off x="1133475" y="723900"/>
            <a:ext cx="9925050" cy="5410200"/>
          </a:xfrm>
          <a:prstGeom prst="rect">
            <a:avLst/>
          </a:prstGeom>
        </p:spPr>
      </p:pic>
    </p:spTree>
    <p:extLst>
      <p:ext uri="{BB962C8B-B14F-4D97-AF65-F5344CB8AC3E}">
        <p14:creationId xmlns:p14="http://schemas.microsoft.com/office/powerpoint/2010/main" val="34864308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8096981-F811-40CC-AE10-B6D0D660D454}"/>
              </a:ext>
            </a:extLst>
          </p:cNvPr>
          <p:cNvPicPr>
            <a:picLocks noChangeAspect="1"/>
          </p:cNvPicPr>
          <p:nvPr/>
        </p:nvPicPr>
        <p:blipFill>
          <a:blip r:embed="rId3"/>
          <a:stretch>
            <a:fillRect/>
          </a:stretch>
        </p:blipFill>
        <p:spPr>
          <a:xfrm>
            <a:off x="853557" y="938212"/>
            <a:ext cx="10484885" cy="5329238"/>
          </a:xfrm>
          <a:prstGeom prst="rect">
            <a:avLst/>
          </a:prstGeom>
        </p:spPr>
      </p:pic>
    </p:spTree>
    <p:extLst>
      <p:ext uri="{BB962C8B-B14F-4D97-AF65-F5344CB8AC3E}">
        <p14:creationId xmlns:p14="http://schemas.microsoft.com/office/powerpoint/2010/main" val="40953879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1E217C8-823A-46D3-A4E7-ACF07C23BCFC}"/>
              </a:ext>
            </a:extLst>
          </p:cNvPr>
          <p:cNvSpPr txBox="1"/>
          <p:nvPr/>
        </p:nvSpPr>
        <p:spPr>
          <a:xfrm>
            <a:off x="952500" y="1028700"/>
            <a:ext cx="10782300" cy="3046988"/>
          </a:xfrm>
          <a:prstGeom prst="rect">
            <a:avLst/>
          </a:prstGeom>
          <a:noFill/>
        </p:spPr>
        <p:txBody>
          <a:bodyPr wrap="square" rtlCol="0">
            <a:spAutoFit/>
          </a:bodyPr>
          <a:lstStyle/>
          <a:p>
            <a:r>
              <a:rPr lang="en-US" sz="3200" b="1" dirty="0">
                <a:effectLst/>
              </a:rPr>
              <a:t>Underfitting:</a:t>
            </a:r>
            <a:br>
              <a:rPr lang="en-US" sz="3200" dirty="0">
                <a:effectLst/>
              </a:rPr>
            </a:br>
            <a:r>
              <a:rPr lang="en-US" sz="3200" dirty="0">
                <a:effectLst/>
              </a:rPr>
              <a:t>A statistical model is said to have underfitting when it cannot capture the underlying trend of the data.</a:t>
            </a:r>
          </a:p>
          <a:p>
            <a:endParaRPr lang="en-US" sz="3200" dirty="0"/>
          </a:p>
          <a:p>
            <a:r>
              <a:rPr lang="en-US" sz="3200" dirty="0"/>
              <a:t>This is usually indicated by poor performance in training data itself </a:t>
            </a:r>
            <a:endParaRPr lang="en-IN" sz="3200" dirty="0"/>
          </a:p>
        </p:txBody>
      </p:sp>
    </p:spTree>
    <p:extLst>
      <p:ext uri="{BB962C8B-B14F-4D97-AF65-F5344CB8AC3E}">
        <p14:creationId xmlns:p14="http://schemas.microsoft.com/office/powerpoint/2010/main" val="35924230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381B405-9A04-4696-BC5E-D4F6DA25F7FB}"/>
              </a:ext>
            </a:extLst>
          </p:cNvPr>
          <p:cNvPicPr>
            <a:picLocks noChangeAspect="1"/>
          </p:cNvPicPr>
          <p:nvPr/>
        </p:nvPicPr>
        <p:blipFill>
          <a:blip r:embed="rId3"/>
          <a:stretch>
            <a:fillRect/>
          </a:stretch>
        </p:blipFill>
        <p:spPr>
          <a:xfrm>
            <a:off x="1219366" y="1209674"/>
            <a:ext cx="10810634" cy="5648326"/>
          </a:xfrm>
          <a:prstGeom prst="rect">
            <a:avLst/>
          </a:prstGeom>
        </p:spPr>
      </p:pic>
    </p:spTree>
    <p:extLst>
      <p:ext uri="{BB962C8B-B14F-4D97-AF65-F5344CB8AC3E}">
        <p14:creationId xmlns:p14="http://schemas.microsoft.com/office/powerpoint/2010/main" val="7715907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A7B7D01-A3A4-41C4-A9D1-06B363BE1C57}"/>
              </a:ext>
            </a:extLst>
          </p:cNvPr>
          <p:cNvSpPr/>
          <p:nvPr/>
        </p:nvSpPr>
        <p:spPr>
          <a:xfrm>
            <a:off x="663879" y="989556"/>
            <a:ext cx="8480121" cy="2862322"/>
          </a:xfrm>
          <a:prstGeom prst="rect">
            <a:avLst/>
          </a:prstGeom>
        </p:spPr>
        <p:txBody>
          <a:bodyPr wrap="square">
            <a:spAutoFit/>
          </a:bodyPr>
          <a:lstStyle/>
          <a:p>
            <a:r>
              <a:rPr lang="en-IN" b="1" dirty="0"/>
              <a:t>Overfitting:  </a:t>
            </a:r>
          </a:p>
          <a:p>
            <a:r>
              <a:rPr lang="en-US" dirty="0"/>
              <a:t>A statistical model is said to be overfitted, it learns the detail and noise in the training data to the extent that it negatively impacts the performance of the model on new data</a:t>
            </a:r>
          </a:p>
          <a:p>
            <a:endParaRPr lang="en-US" dirty="0"/>
          </a:p>
          <a:p>
            <a:endParaRPr lang="en-US" dirty="0"/>
          </a:p>
          <a:p>
            <a:r>
              <a:rPr lang="en-US" dirty="0"/>
              <a:t>This is usually indicated by very high performance in training data but poor performance in test data / during  real world application .</a:t>
            </a:r>
          </a:p>
          <a:p>
            <a:endParaRPr lang="en-US" dirty="0"/>
          </a:p>
          <a:p>
            <a:endParaRPr lang="en-US" dirty="0"/>
          </a:p>
          <a:p>
            <a:endParaRPr lang="en-IN" dirty="0"/>
          </a:p>
        </p:txBody>
      </p:sp>
    </p:spTree>
    <p:extLst>
      <p:ext uri="{BB962C8B-B14F-4D97-AF65-F5344CB8AC3E}">
        <p14:creationId xmlns:p14="http://schemas.microsoft.com/office/powerpoint/2010/main" val="2365300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D219FC6-5AF1-49FA-BF21-7E9701925876}"/>
              </a:ext>
            </a:extLst>
          </p:cNvPr>
          <p:cNvPicPr>
            <a:picLocks noChangeAspect="1"/>
          </p:cNvPicPr>
          <p:nvPr/>
        </p:nvPicPr>
        <p:blipFill>
          <a:blip r:embed="rId2"/>
          <a:stretch>
            <a:fillRect/>
          </a:stretch>
        </p:blipFill>
        <p:spPr>
          <a:xfrm>
            <a:off x="729706" y="1147762"/>
            <a:ext cx="10732587" cy="4167188"/>
          </a:xfrm>
          <a:prstGeom prst="rect">
            <a:avLst/>
          </a:prstGeom>
        </p:spPr>
      </p:pic>
    </p:spTree>
    <p:extLst>
      <p:ext uri="{BB962C8B-B14F-4D97-AF65-F5344CB8AC3E}">
        <p14:creationId xmlns:p14="http://schemas.microsoft.com/office/powerpoint/2010/main" val="41392572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39F6434-0365-4EF3-B9A7-702B69C30700}"/>
              </a:ext>
            </a:extLst>
          </p:cNvPr>
          <p:cNvPicPr>
            <a:picLocks noChangeAspect="1"/>
          </p:cNvPicPr>
          <p:nvPr/>
        </p:nvPicPr>
        <p:blipFill>
          <a:blip r:embed="rId2"/>
          <a:stretch>
            <a:fillRect/>
          </a:stretch>
        </p:blipFill>
        <p:spPr>
          <a:xfrm>
            <a:off x="625928" y="1314450"/>
            <a:ext cx="10940143" cy="3829050"/>
          </a:xfrm>
          <a:prstGeom prst="rect">
            <a:avLst/>
          </a:prstGeom>
        </p:spPr>
      </p:pic>
    </p:spTree>
    <p:extLst>
      <p:ext uri="{BB962C8B-B14F-4D97-AF65-F5344CB8AC3E}">
        <p14:creationId xmlns:p14="http://schemas.microsoft.com/office/powerpoint/2010/main" val="24921847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F96C20B-A201-4C86-AAA5-82EF11579EA8}"/>
              </a:ext>
            </a:extLst>
          </p:cNvPr>
          <p:cNvPicPr/>
          <p:nvPr/>
        </p:nvPicPr>
        <p:blipFill>
          <a:blip r:embed="rId3" cstate="print"/>
          <a:srcRect/>
          <a:stretch>
            <a:fillRect/>
          </a:stretch>
        </p:blipFill>
        <p:spPr bwMode="auto">
          <a:xfrm>
            <a:off x="1971675" y="723900"/>
            <a:ext cx="8248650" cy="3981450"/>
          </a:xfrm>
          <a:prstGeom prst="rect">
            <a:avLst/>
          </a:prstGeom>
          <a:noFill/>
          <a:ln w="9525">
            <a:noFill/>
            <a:miter lim="800000"/>
            <a:headEnd/>
            <a:tailEnd/>
          </a:ln>
        </p:spPr>
      </p:pic>
      <p:sp>
        <p:nvSpPr>
          <p:cNvPr id="5" name="TextBox 4">
            <a:extLst>
              <a:ext uri="{FF2B5EF4-FFF2-40B4-BE49-F238E27FC236}">
                <a16:creationId xmlns:a16="http://schemas.microsoft.com/office/drawing/2014/main" id="{E19DC288-2C0B-494C-B78B-744E5B55C406}"/>
              </a:ext>
            </a:extLst>
          </p:cNvPr>
          <p:cNvSpPr txBox="1"/>
          <p:nvPr/>
        </p:nvSpPr>
        <p:spPr>
          <a:xfrm>
            <a:off x="2533650" y="5426214"/>
            <a:ext cx="7124700" cy="707886"/>
          </a:xfrm>
          <a:prstGeom prst="rect">
            <a:avLst/>
          </a:prstGeom>
          <a:noFill/>
        </p:spPr>
        <p:txBody>
          <a:bodyPr wrap="square" rtlCol="0">
            <a:spAutoFit/>
          </a:bodyPr>
          <a:lstStyle/>
          <a:p>
            <a:r>
              <a:rPr lang="en-IN" sz="4000" dirty="0"/>
              <a:t>Training and Testing Data Sets </a:t>
            </a:r>
          </a:p>
        </p:txBody>
      </p:sp>
    </p:spTree>
    <p:extLst>
      <p:ext uri="{BB962C8B-B14F-4D97-AF65-F5344CB8AC3E}">
        <p14:creationId xmlns:p14="http://schemas.microsoft.com/office/powerpoint/2010/main" val="10945429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6402D-601B-41B0-A5B4-0DEB5D756F6F}"/>
              </a:ext>
            </a:extLst>
          </p:cNvPr>
          <p:cNvSpPr>
            <a:spLocks noGrp="1"/>
          </p:cNvSpPr>
          <p:nvPr>
            <p:ph type="title"/>
          </p:nvPr>
        </p:nvSpPr>
        <p:spPr/>
        <p:txBody>
          <a:bodyPr/>
          <a:lstStyle/>
          <a:p>
            <a:r>
              <a:rPr lang="en-IN" dirty="0"/>
              <a:t>Cross Validation</a:t>
            </a:r>
          </a:p>
        </p:txBody>
      </p:sp>
      <p:sp>
        <p:nvSpPr>
          <p:cNvPr id="3" name="Content Placeholder 2">
            <a:extLst>
              <a:ext uri="{FF2B5EF4-FFF2-40B4-BE49-F238E27FC236}">
                <a16:creationId xmlns:a16="http://schemas.microsoft.com/office/drawing/2014/main" id="{55D07BE8-E052-4ED0-83B0-38DEC25A8FE6}"/>
              </a:ext>
            </a:extLst>
          </p:cNvPr>
          <p:cNvSpPr>
            <a:spLocks noGrp="1"/>
          </p:cNvSpPr>
          <p:nvPr>
            <p:ph idx="1"/>
          </p:nvPr>
        </p:nvSpPr>
        <p:spPr/>
        <p:txBody>
          <a:bodyPr/>
          <a:lstStyle/>
          <a:p>
            <a:r>
              <a:rPr lang="en-US" dirty="0"/>
              <a:t>Is a technique which involves reserving a particular sample of a dataset on which you do not train the model. Later, you test your model on this sample before finalizing it. </a:t>
            </a:r>
          </a:p>
          <a:p>
            <a:pPr marL="514350" indent="-514350">
              <a:buFont typeface="+mj-lt"/>
              <a:buAutoNum type="arabicPeriod"/>
            </a:pPr>
            <a:r>
              <a:rPr lang="en-US" dirty="0">
                <a:effectLst/>
              </a:rPr>
              <a:t>You </a:t>
            </a:r>
            <a:r>
              <a:rPr lang="en-US" i="1" dirty="0">
                <a:effectLst/>
              </a:rPr>
              <a:t>reserve </a:t>
            </a:r>
            <a:r>
              <a:rPr lang="en-US" dirty="0">
                <a:effectLst/>
              </a:rPr>
              <a:t>a sample data set</a:t>
            </a:r>
          </a:p>
          <a:p>
            <a:pPr marL="514350" indent="-514350">
              <a:buFont typeface="+mj-lt"/>
              <a:buAutoNum type="arabicPeriod"/>
            </a:pPr>
            <a:r>
              <a:rPr lang="en-US" dirty="0">
                <a:effectLst/>
              </a:rPr>
              <a:t>Train the model using the remaining part of the dataset</a:t>
            </a:r>
          </a:p>
          <a:p>
            <a:pPr marL="514350" indent="-514350">
              <a:buFont typeface="+mj-lt"/>
              <a:buAutoNum type="arabicPeriod"/>
            </a:pPr>
            <a:r>
              <a:rPr lang="en-US" dirty="0">
                <a:effectLst/>
              </a:rPr>
              <a:t>Use the reserve sample of the test (validation) set</a:t>
            </a:r>
          </a:p>
          <a:p>
            <a:endParaRPr lang="en-IN" dirty="0"/>
          </a:p>
        </p:txBody>
      </p:sp>
    </p:spTree>
    <p:extLst>
      <p:ext uri="{BB962C8B-B14F-4D97-AF65-F5344CB8AC3E}">
        <p14:creationId xmlns:p14="http://schemas.microsoft.com/office/powerpoint/2010/main" val="1984765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4BE4B-D989-437E-BC7B-AFB9622B483E}"/>
              </a:ext>
            </a:extLst>
          </p:cNvPr>
          <p:cNvSpPr>
            <a:spLocks noGrp="1"/>
          </p:cNvSpPr>
          <p:nvPr>
            <p:ph type="title"/>
          </p:nvPr>
        </p:nvSpPr>
        <p:spPr/>
        <p:txBody>
          <a:bodyPr/>
          <a:lstStyle/>
          <a:p>
            <a:r>
              <a:rPr lang="en-IN" dirty="0"/>
              <a:t>k-fold cross validation</a:t>
            </a:r>
          </a:p>
        </p:txBody>
      </p:sp>
      <p:sp>
        <p:nvSpPr>
          <p:cNvPr id="3" name="Content Placeholder 2">
            <a:extLst>
              <a:ext uri="{FF2B5EF4-FFF2-40B4-BE49-F238E27FC236}">
                <a16:creationId xmlns:a16="http://schemas.microsoft.com/office/drawing/2014/main" id="{0FDF1C6C-D426-4C50-AFE3-F7F732AC5208}"/>
              </a:ext>
            </a:extLst>
          </p:cNvPr>
          <p:cNvSpPr>
            <a:spLocks noGrp="1"/>
          </p:cNvSpPr>
          <p:nvPr>
            <p:ph idx="1"/>
          </p:nvPr>
        </p:nvSpPr>
        <p:spPr/>
        <p:txBody>
          <a:bodyPr/>
          <a:lstStyle/>
          <a:p>
            <a:pPr algn="just">
              <a:buFont typeface="+mj-lt"/>
              <a:buAutoNum type="arabicPeriod"/>
            </a:pPr>
            <a:r>
              <a:rPr lang="en-US" dirty="0"/>
              <a:t>Randomly split your entire dataset into </a:t>
            </a:r>
            <a:r>
              <a:rPr lang="en-US" dirty="0" err="1"/>
              <a:t>k”folds</a:t>
            </a:r>
            <a:r>
              <a:rPr lang="en-US" dirty="0"/>
              <a:t>”</a:t>
            </a:r>
          </a:p>
          <a:p>
            <a:pPr algn="just">
              <a:buFont typeface="+mj-lt"/>
              <a:buAutoNum type="arabicPeriod"/>
            </a:pPr>
            <a:r>
              <a:rPr lang="en-US" dirty="0"/>
              <a:t>For each k-fold in your dataset, build your model on k – 1 folds of the dataset. Then, test the model to check the effectiveness for </a:t>
            </a:r>
            <a:r>
              <a:rPr lang="en-US" i="1" dirty="0"/>
              <a:t>kth</a:t>
            </a:r>
            <a:r>
              <a:rPr lang="en-US" dirty="0"/>
              <a:t> fold</a:t>
            </a:r>
          </a:p>
          <a:p>
            <a:pPr algn="just">
              <a:buFont typeface="+mj-lt"/>
              <a:buAutoNum type="arabicPeriod"/>
            </a:pPr>
            <a:r>
              <a:rPr lang="en-US" dirty="0"/>
              <a:t>Record the error you see on each of the predictions</a:t>
            </a:r>
          </a:p>
          <a:p>
            <a:pPr algn="just">
              <a:buFont typeface="+mj-lt"/>
              <a:buAutoNum type="arabicPeriod"/>
            </a:pPr>
            <a:r>
              <a:rPr lang="en-US" dirty="0"/>
              <a:t>Repeat this until each of the k-folds has served as the test set</a:t>
            </a:r>
          </a:p>
          <a:p>
            <a:pPr>
              <a:buFont typeface="+mj-lt"/>
              <a:buAutoNum type="arabicPeriod"/>
            </a:pPr>
            <a:r>
              <a:rPr lang="en-US" dirty="0"/>
              <a:t>The average of your k recorded errors is called the cross-validation error and will serve as your performance metric for the model</a:t>
            </a:r>
          </a:p>
          <a:p>
            <a:endParaRPr lang="en-IN" dirty="0"/>
          </a:p>
        </p:txBody>
      </p:sp>
    </p:spTree>
    <p:extLst>
      <p:ext uri="{BB962C8B-B14F-4D97-AF65-F5344CB8AC3E}">
        <p14:creationId xmlns:p14="http://schemas.microsoft.com/office/powerpoint/2010/main" val="3657816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2">
            <a:extLst>
              <a:ext uri="{FF2B5EF4-FFF2-40B4-BE49-F238E27FC236}">
                <a16:creationId xmlns:a16="http://schemas.microsoft.com/office/drawing/2014/main" id="{F227CBF3-8142-4190-844B-0605AE2D674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rot="5400000">
            <a:off x="2917365" y="1046246"/>
            <a:ext cx="5540840" cy="38862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B78DED1-0E69-43B7-92F2-4FAACAEED560}"/>
              </a:ext>
            </a:extLst>
          </p:cNvPr>
          <p:cNvSpPr txBox="1"/>
          <p:nvPr/>
        </p:nvSpPr>
        <p:spPr>
          <a:xfrm>
            <a:off x="4016829" y="6248400"/>
            <a:ext cx="3200400" cy="369332"/>
          </a:xfrm>
          <a:prstGeom prst="rect">
            <a:avLst/>
          </a:prstGeom>
          <a:noFill/>
        </p:spPr>
        <p:txBody>
          <a:bodyPr wrap="square" rtlCol="0">
            <a:spAutoFit/>
          </a:bodyPr>
          <a:lstStyle/>
          <a:p>
            <a:r>
              <a:rPr lang="en-IN" dirty="0"/>
              <a:t>K= 10, fold validation </a:t>
            </a:r>
          </a:p>
        </p:txBody>
      </p:sp>
    </p:spTree>
    <p:extLst>
      <p:ext uri="{BB962C8B-B14F-4D97-AF65-F5344CB8AC3E}">
        <p14:creationId xmlns:p14="http://schemas.microsoft.com/office/powerpoint/2010/main" val="23115798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21DBCE1-CBEE-4A6F-831E-222A2B6C1C80}"/>
              </a:ext>
            </a:extLst>
          </p:cNvPr>
          <p:cNvSpPr txBox="1"/>
          <p:nvPr/>
        </p:nvSpPr>
        <p:spPr>
          <a:xfrm>
            <a:off x="3162300" y="4480315"/>
            <a:ext cx="5867400" cy="830997"/>
          </a:xfrm>
          <a:prstGeom prst="rect">
            <a:avLst/>
          </a:prstGeom>
          <a:noFill/>
        </p:spPr>
        <p:txBody>
          <a:bodyPr wrap="square" rtlCol="0">
            <a:spAutoFit/>
          </a:bodyPr>
          <a:lstStyle/>
          <a:p>
            <a:r>
              <a:rPr lang="en-IN" sz="4800" dirty="0"/>
              <a:t>Evaluation </a:t>
            </a:r>
            <a:r>
              <a:rPr lang="en-US" sz="4800" dirty="0"/>
              <a:t>Metrics</a:t>
            </a:r>
            <a:r>
              <a:rPr lang="en-IN" sz="4800" dirty="0"/>
              <a:t> </a:t>
            </a:r>
          </a:p>
        </p:txBody>
      </p:sp>
      <p:pic>
        <p:nvPicPr>
          <p:cNvPr id="1026" name="Picture 2" descr="What's the Difference Between RMSE and RMSLE? | by Sharoon Saxena |  Analytics Vidhya | Medium">
            <a:extLst>
              <a:ext uri="{FF2B5EF4-FFF2-40B4-BE49-F238E27FC236}">
                <a16:creationId xmlns:a16="http://schemas.microsoft.com/office/drawing/2014/main" id="{A8D80D9E-4F60-4A45-9238-27195320C6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62300" y="520598"/>
            <a:ext cx="5205075" cy="37141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2793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B941AB8-2D62-453C-8E0A-59BD941A11AF}"/>
              </a:ext>
            </a:extLst>
          </p:cNvPr>
          <p:cNvSpPr>
            <a:spLocks noGrp="1"/>
          </p:cNvSpPr>
          <p:nvPr>
            <p:ph idx="1"/>
          </p:nvPr>
        </p:nvSpPr>
        <p:spPr/>
        <p:txBody>
          <a:bodyPr/>
          <a:lstStyle/>
          <a:p>
            <a:r>
              <a:rPr lang="en-IN" dirty="0"/>
              <a:t>MAE </a:t>
            </a:r>
          </a:p>
        </p:txBody>
      </p:sp>
    </p:spTree>
    <p:extLst>
      <p:ext uri="{BB962C8B-B14F-4D97-AF65-F5344CB8AC3E}">
        <p14:creationId xmlns:p14="http://schemas.microsoft.com/office/powerpoint/2010/main" val="22150336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8AEE2A2-1DD5-4370-B5B6-B63A17543D25}"/>
              </a:ext>
            </a:extLst>
          </p:cNvPr>
          <p:cNvSpPr txBox="1"/>
          <p:nvPr/>
        </p:nvSpPr>
        <p:spPr>
          <a:xfrm>
            <a:off x="1208315" y="1146128"/>
            <a:ext cx="9089571" cy="1200329"/>
          </a:xfrm>
          <a:prstGeom prst="rect">
            <a:avLst/>
          </a:prstGeom>
          <a:noFill/>
        </p:spPr>
        <p:txBody>
          <a:bodyPr wrap="square" rtlCol="0">
            <a:spAutoFit/>
          </a:bodyPr>
          <a:lstStyle/>
          <a:p>
            <a:r>
              <a:rPr lang="en-US" b="1" dirty="0"/>
              <a:t>Mean Absolute Error (MAE): </a:t>
            </a:r>
            <a:r>
              <a:rPr lang="en-US" dirty="0"/>
              <a:t>MAE measures the average magnitude of the errors in a set of predictions, without considering their direction. It’s the average over the test sample of the absolute differences between prediction and actual observation where all individual differences have equal weight.</a:t>
            </a:r>
            <a:endParaRPr lang="en-IN" dirty="0"/>
          </a:p>
        </p:txBody>
      </p:sp>
      <p:pic>
        <p:nvPicPr>
          <p:cNvPr id="6" name="Picture 5">
            <a:extLst>
              <a:ext uri="{FF2B5EF4-FFF2-40B4-BE49-F238E27FC236}">
                <a16:creationId xmlns:a16="http://schemas.microsoft.com/office/drawing/2014/main" id="{DCAFEED9-4FA2-4117-93E1-503BA1FEB1A6}"/>
              </a:ext>
            </a:extLst>
          </p:cNvPr>
          <p:cNvPicPr>
            <a:picLocks noChangeAspect="1"/>
          </p:cNvPicPr>
          <p:nvPr/>
        </p:nvPicPr>
        <p:blipFill>
          <a:blip r:embed="rId3"/>
          <a:stretch>
            <a:fillRect/>
          </a:stretch>
        </p:blipFill>
        <p:spPr>
          <a:xfrm>
            <a:off x="3060927" y="3098345"/>
            <a:ext cx="5555792" cy="1587369"/>
          </a:xfrm>
          <a:prstGeom prst="rect">
            <a:avLst/>
          </a:prstGeom>
        </p:spPr>
      </p:pic>
    </p:spTree>
    <p:extLst>
      <p:ext uri="{BB962C8B-B14F-4D97-AF65-F5344CB8AC3E}">
        <p14:creationId xmlns:p14="http://schemas.microsoft.com/office/powerpoint/2010/main" val="34214506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51BD38-91D3-401A-B70B-31B5912AF6BD}"/>
              </a:ext>
            </a:extLst>
          </p:cNvPr>
          <p:cNvSpPr>
            <a:spLocks noGrp="1"/>
          </p:cNvSpPr>
          <p:nvPr>
            <p:ph idx="1"/>
          </p:nvPr>
        </p:nvSpPr>
        <p:spPr/>
        <p:txBody>
          <a:bodyPr/>
          <a:lstStyle/>
          <a:p>
            <a:r>
              <a:rPr lang="en-IN" dirty="0"/>
              <a:t>When can MAE come in negative ? </a:t>
            </a:r>
          </a:p>
        </p:txBody>
      </p:sp>
    </p:spTree>
    <p:extLst>
      <p:ext uri="{BB962C8B-B14F-4D97-AF65-F5344CB8AC3E}">
        <p14:creationId xmlns:p14="http://schemas.microsoft.com/office/powerpoint/2010/main" val="36714567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04C5864-0355-48C3-A13D-4D9D377A8050}"/>
              </a:ext>
            </a:extLst>
          </p:cNvPr>
          <p:cNvSpPr txBox="1"/>
          <p:nvPr/>
        </p:nvSpPr>
        <p:spPr>
          <a:xfrm>
            <a:off x="1045029" y="1317171"/>
            <a:ext cx="9666514" cy="646331"/>
          </a:xfrm>
          <a:prstGeom prst="rect">
            <a:avLst/>
          </a:prstGeom>
          <a:noFill/>
        </p:spPr>
        <p:txBody>
          <a:bodyPr wrap="square" rtlCol="0">
            <a:spAutoFit/>
          </a:bodyPr>
          <a:lstStyle/>
          <a:p>
            <a:r>
              <a:rPr lang="en-US" b="1" dirty="0"/>
              <a:t>Root mean squared error (RMSE)</a:t>
            </a:r>
            <a:r>
              <a:rPr lang="en-US" dirty="0"/>
              <a:t>: RMSE is the square root of the average of squared differences between prediction and actual observation.</a:t>
            </a:r>
            <a:endParaRPr lang="en-IN" dirty="0"/>
          </a:p>
        </p:txBody>
      </p:sp>
      <p:pic>
        <p:nvPicPr>
          <p:cNvPr id="4098" name="Picture 2" descr="https://miro.medium.com/max/491/1*9hQVcasuwx5ddq_s3MFCyw.gif">
            <a:extLst>
              <a:ext uri="{FF2B5EF4-FFF2-40B4-BE49-F238E27FC236}">
                <a16:creationId xmlns:a16="http://schemas.microsoft.com/office/drawing/2014/main" id="{D05FC4A0-9980-4252-AF10-2981BA96E0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1325" y="2477861"/>
            <a:ext cx="6886460" cy="18953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8945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7898B-336E-41E2-8520-5D377F62EAA0}"/>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4E14FBC4-971F-4482-BF9F-2AF3C59C326B}"/>
              </a:ext>
            </a:extLst>
          </p:cNvPr>
          <p:cNvSpPr>
            <a:spLocks noGrp="1"/>
          </p:cNvSpPr>
          <p:nvPr>
            <p:ph idx="1"/>
          </p:nvPr>
        </p:nvSpPr>
        <p:spPr/>
        <p:txBody>
          <a:bodyPr/>
          <a:lstStyle/>
          <a:p>
            <a:r>
              <a:rPr lang="en-IN" dirty="0"/>
              <a:t>Why use RMSE </a:t>
            </a:r>
          </a:p>
        </p:txBody>
      </p:sp>
    </p:spTree>
    <p:extLst>
      <p:ext uri="{BB962C8B-B14F-4D97-AF65-F5344CB8AC3E}">
        <p14:creationId xmlns:p14="http://schemas.microsoft.com/office/powerpoint/2010/main" val="2435908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9D40D-CE95-4D20-B334-ADE04ABB04A7}"/>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4944E9FC-E78D-49F2-A67F-F5FFEBAD330B}"/>
              </a:ext>
            </a:extLst>
          </p:cNvPr>
          <p:cNvSpPr>
            <a:spLocks noGrp="1"/>
          </p:cNvSpPr>
          <p:nvPr>
            <p:ph idx="1"/>
          </p:nvPr>
        </p:nvSpPr>
        <p:spPr/>
        <p:txBody>
          <a:bodyPr/>
          <a:lstStyle/>
          <a:p>
            <a:r>
              <a:rPr lang="en-IN" dirty="0"/>
              <a:t>RMSE penalizes larger errors </a:t>
            </a:r>
          </a:p>
          <a:p>
            <a:endParaRPr lang="en-IN" dirty="0"/>
          </a:p>
        </p:txBody>
      </p:sp>
    </p:spTree>
    <p:extLst>
      <p:ext uri="{BB962C8B-B14F-4D97-AF65-F5344CB8AC3E}">
        <p14:creationId xmlns:p14="http://schemas.microsoft.com/office/powerpoint/2010/main" val="24775339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BDEDF59-446F-4F78-B025-81AB1F261187}"/>
              </a:ext>
            </a:extLst>
          </p:cNvPr>
          <p:cNvSpPr txBox="1"/>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lnSpc>
                <a:spcPct val="90000"/>
              </a:lnSpc>
              <a:spcBef>
                <a:spcPct val="0"/>
              </a:spcBef>
              <a:spcAft>
                <a:spcPts val="600"/>
              </a:spcAft>
            </a:pPr>
            <a:r>
              <a:rPr lang="en-US" sz="2600" kern="1200">
                <a:solidFill>
                  <a:srgbClr val="FFFFFF"/>
                </a:solidFill>
                <a:latin typeface="+mj-lt"/>
                <a:ea typeface="+mj-ea"/>
                <a:cs typeface="+mj-cs"/>
              </a:rPr>
              <a:t>Confusion Matrix </a:t>
            </a:r>
          </a:p>
        </p:txBody>
      </p:sp>
      <p:pic>
        <p:nvPicPr>
          <p:cNvPr id="2050" name="Picture 2" descr="https://miro.medium.com/max/534/1*Z54JgbS4DUwWSknhDCvNTQ.png">
            <a:extLst>
              <a:ext uri="{FF2B5EF4-FFF2-40B4-BE49-F238E27FC236}">
                <a16:creationId xmlns:a16="http://schemas.microsoft.com/office/drawing/2014/main" id="{18CA0391-359A-4E71-A292-58EC68BFB33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032514" y="842069"/>
            <a:ext cx="6574649" cy="49309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00989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s://miro.medium.com/max/693/1*7EYylA6XlXSGBCF77j_rOA.png">
            <a:extLst>
              <a:ext uri="{FF2B5EF4-FFF2-40B4-BE49-F238E27FC236}">
                <a16:creationId xmlns:a16="http://schemas.microsoft.com/office/drawing/2014/main" id="{67404427-A1EB-47B4-9491-C02CA5E5690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446187" y="284237"/>
            <a:ext cx="8232991" cy="605124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1981757E-7C99-7617-0543-F28C96CA3350}"/>
              </a:ext>
            </a:extLst>
          </p:cNvPr>
          <p:cNvSpPr txBox="1"/>
          <p:nvPr/>
        </p:nvSpPr>
        <p:spPr>
          <a:xfrm>
            <a:off x="10943302" y="6533535"/>
            <a:ext cx="1415845" cy="338554"/>
          </a:xfrm>
          <a:prstGeom prst="rect">
            <a:avLst/>
          </a:prstGeom>
          <a:noFill/>
        </p:spPr>
        <p:txBody>
          <a:bodyPr wrap="square" rtlCol="0">
            <a:spAutoFit/>
          </a:bodyPr>
          <a:lstStyle/>
          <a:p>
            <a:r>
              <a:rPr lang="en-US" sz="800" dirty="0"/>
              <a:t>@Jane Alam</a:t>
            </a:r>
          </a:p>
          <a:p>
            <a:endParaRPr lang="en-US" sz="800" dirty="0"/>
          </a:p>
        </p:txBody>
      </p:sp>
      <mc:AlternateContent xmlns:mc="http://schemas.openxmlformats.org/markup-compatibility/2006">
        <mc:Choice xmlns:p14="http://schemas.microsoft.com/office/powerpoint/2010/main" Requires="p14">
          <p:contentPart p14:bwMode="auto" r:id="rId3">
            <p14:nvContentPartPr>
              <p14:cNvPr id="3" name="Ink 2">
                <a:extLst>
                  <a:ext uri="{FF2B5EF4-FFF2-40B4-BE49-F238E27FC236}">
                    <a16:creationId xmlns:a16="http://schemas.microsoft.com/office/drawing/2014/main" id="{3DF25ACD-E8AC-77AB-384B-19A266C3A982}"/>
                  </a:ext>
                </a:extLst>
              </p14:cNvPr>
              <p14:cNvContentPartPr/>
              <p14:nvPr/>
            </p14:nvContentPartPr>
            <p14:xfrm>
              <a:off x="575245" y="5276671"/>
              <a:ext cx="963000" cy="642960"/>
            </p14:xfrm>
          </p:contentPart>
        </mc:Choice>
        <mc:Fallback>
          <p:pic>
            <p:nvPicPr>
              <p:cNvPr id="3" name="Ink 2">
                <a:extLst>
                  <a:ext uri="{FF2B5EF4-FFF2-40B4-BE49-F238E27FC236}">
                    <a16:creationId xmlns:a16="http://schemas.microsoft.com/office/drawing/2014/main" id="{3DF25ACD-E8AC-77AB-384B-19A266C3A982}"/>
                  </a:ext>
                </a:extLst>
              </p:cNvPr>
              <p:cNvPicPr/>
              <p:nvPr/>
            </p:nvPicPr>
            <p:blipFill>
              <a:blip r:embed="rId4"/>
              <a:stretch>
                <a:fillRect/>
              </a:stretch>
            </p:blipFill>
            <p:spPr>
              <a:xfrm>
                <a:off x="566605" y="5268031"/>
                <a:ext cx="980640" cy="66060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4" name="Ink 3">
                <a:extLst>
                  <a:ext uri="{FF2B5EF4-FFF2-40B4-BE49-F238E27FC236}">
                    <a16:creationId xmlns:a16="http://schemas.microsoft.com/office/drawing/2014/main" id="{7917DC05-FAA5-70AD-8F5E-6192B8BC0FD7}"/>
                  </a:ext>
                </a:extLst>
              </p14:cNvPr>
              <p14:cNvContentPartPr/>
              <p14:nvPr/>
            </p14:nvContentPartPr>
            <p14:xfrm>
              <a:off x="10136485" y="4082551"/>
              <a:ext cx="1761840" cy="963360"/>
            </p14:xfrm>
          </p:contentPart>
        </mc:Choice>
        <mc:Fallback>
          <p:pic>
            <p:nvPicPr>
              <p:cNvPr id="4" name="Ink 3">
                <a:extLst>
                  <a:ext uri="{FF2B5EF4-FFF2-40B4-BE49-F238E27FC236}">
                    <a16:creationId xmlns:a16="http://schemas.microsoft.com/office/drawing/2014/main" id="{7917DC05-FAA5-70AD-8F5E-6192B8BC0FD7}"/>
                  </a:ext>
                </a:extLst>
              </p:cNvPr>
              <p:cNvPicPr/>
              <p:nvPr/>
            </p:nvPicPr>
            <p:blipFill>
              <a:blip r:embed="rId6"/>
              <a:stretch>
                <a:fillRect/>
              </a:stretch>
            </p:blipFill>
            <p:spPr>
              <a:xfrm>
                <a:off x="10127485" y="4073911"/>
                <a:ext cx="1779480" cy="981000"/>
              </a:xfrm>
              <a:prstGeom prst="rect">
                <a:avLst/>
              </a:prstGeom>
            </p:spPr>
          </p:pic>
        </mc:Fallback>
      </mc:AlternateContent>
    </p:spTree>
    <p:extLst>
      <p:ext uri="{BB962C8B-B14F-4D97-AF65-F5344CB8AC3E}">
        <p14:creationId xmlns:p14="http://schemas.microsoft.com/office/powerpoint/2010/main" val="5950966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872731A-E4FA-4B5D-A2C6-790422F643A3}"/>
              </a:ext>
            </a:extLst>
          </p:cNvPr>
          <p:cNvSpPr/>
          <p:nvPr/>
        </p:nvSpPr>
        <p:spPr>
          <a:xfrm>
            <a:off x="1156504" y="1664969"/>
            <a:ext cx="8259120" cy="646331"/>
          </a:xfrm>
          <a:prstGeom prst="rect">
            <a:avLst/>
          </a:prstGeom>
        </p:spPr>
        <p:txBody>
          <a:bodyPr wrap="none">
            <a:spAutoFit/>
          </a:bodyPr>
          <a:lstStyle/>
          <a:p>
            <a:r>
              <a:rPr lang="en-US" sz="3600" dirty="0"/>
              <a:t>Accuracy = (TP + TN) / (TP + TN + FP + FN) </a:t>
            </a:r>
            <a:endParaRPr lang="en-IN" sz="3600" dirty="0"/>
          </a:p>
        </p:txBody>
      </p:sp>
      <p:sp>
        <p:nvSpPr>
          <p:cNvPr id="5" name="TextBox 4">
            <a:extLst>
              <a:ext uri="{FF2B5EF4-FFF2-40B4-BE49-F238E27FC236}">
                <a16:creationId xmlns:a16="http://schemas.microsoft.com/office/drawing/2014/main" id="{8C2E63C1-CFD7-4574-824B-FDE83BB5813A}"/>
              </a:ext>
            </a:extLst>
          </p:cNvPr>
          <p:cNvSpPr txBox="1"/>
          <p:nvPr/>
        </p:nvSpPr>
        <p:spPr>
          <a:xfrm>
            <a:off x="1156504" y="2797794"/>
            <a:ext cx="10637520" cy="3046988"/>
          </a:xfrm>
          <a:prstGeom prst="rect">
            <a:avLst/>
          </a:prstGeom>
          <a:noFill/>
        </p:spPr>
        <p:txBody>
          <a:bodyPr wrap="square" rtlCol="0">
            <a:spAutoFit/>
          </a:bodyPr>
          <a:lstStyle/>
          <a:p>
            <a:r>
              <a:rPr lang="en-US" sz="3200" dirty="0"/>
              <a:t>Accuracy is the ratio of true results among the total number of cases examined.</a:t>
            </a:r>
          </a:p>
          <a:p>
            <a:endParaRPr lang="en-US" sz="3200" dirty="0"/>
          </a:p>
          <a:p>
            <a:r>
              <a:rPr lang="en-US" sz="3200" dirty="0"/>
              <a:t>Ideal scenario !</a:t>
            </a:r>
          </a:p>
          <a:p>
            <a:endParaRPr lang="en-US" sz="3200" dirty="0"/>
          </a:p>
          <a:p>
            <a:r>
              <a:rPr lang="en-US" sz="3200" dirty="0"/>
              <a:t>Extra territorial life </a:t>
            </a:r>
            <a:endParaRPr lang="en-IN" sz="3200" dirty="0"/>
          </a:p>
        </p:txBody>
      </p:sp>
    </p:spTree>
    <p:extLst>
      <p:ext uri="{BB962C8B-B14F-4D97-AF65-F5344CB8AC3E}">
        <p14:creationId xmlns:p14="http://schemas.microsoft.com/office/powerpoint/2010/main" val="8172555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BA9C1BC-1E57-4F1C-B38C-761E05A1341D}"/>
                  </a:ext>
                </a:extLst>
              </p:cNvPr>
              <p:cNvSpPr>
                <a:spLocks noGrp="1"/>
              </p:cNvSpPr>
              <p:nvPr>
                <p:ph idx="1"/>
              </p:nvPr>
            </p:nvSpPr>
            <p:spPr>
              <a:xfrm>
                <a:off x="552450" y="568325"/>
                <a:ext cx="10648950" cy="2517775"/>
              </a:xfrm>
            </p:spPr>
            <p:txBody>
              <a:bodyPr/>
              <a:lstStyle/>
              <a:p>
                <a:r>
                  <a:rPr lang="en-US" dirty="0"/>
                  <a:t>Recall is the </a:t>
                </a:r>
                <a:r>
                  <a:rPr lang="en-US" dirty="0">
                    <a:ea typeface="Calibri" panose="020F0502020204030204" pitchFamily="34" charset="0"/>
                    <a:cs typeface="Times New Roman" panose="02020603050405020304" pitchFamily="18" charset="0"/>
                  </a:rPr>
                  <a:t>ratio of true positive predicted to total  </a:t>
                </a:r>
                <a:r>
                  <a:rPr lang="en-IN" dirty="0">
                    <a:ea typeface="Calibri" panose="020F0502020204030204" pitchFamily="34" charset="0"/>
                    <a:cs typeface="Times New Roman" panose="02020603050405020304" pitchFamily="18" charset="0"/>
                  </a:rPr>
                  <a:t>actual positive cases. </a:t>
                </a:r>
                <a:endParaRPr lang="en-IN" dirty="0"/>
              </a:p>
              <a:p>
                <a:pPr marL="0" indent="0">
                  <a:buNone/>
                </a:pPr>
                <a:endParaRPr lang="en-IN" dirty="0"/>
              </a:p>
              <a:p>
                <a14:m>
                  <m:oMath xmlns:m="http://schemas.openxmlformats.org/officeDocument/2006/math">
                    <m:r>
                      <a:rPr lang="en-US" i="1">
                        <a:latin typeface="Cambria Math" panose="02040503050406030204" pitchFamily="18" charset="0"/>
                      </a:rPr>
                      <m:t>𝑅𝑒𝑐𝑎𝑙𝑙</m:t>
                    </m:r>
                    <m:r>
                      <a:rPr lang="en-US" i="1">
                        <a:latin typeface="Cambria Math" panose="02040503050406030204" pitchFamily="18" charset="0"/>
                      </a:rPr>
                      <m:t>=</m:t>
                    </m:r>
                    <m:f>
                      <m:fPr>
                        <m:ctrlPr>
                          <a:rPr lang="en-IN" i="1">
                            <a:latin typeface="Cambria Math" panose="02040503050406030204" pitchFamily="18" charset="0"/>
                          </a:rPr>
                        </m:ctrlPr>
                      </m:fPr>
                      <m:num>
                        <m:r>
                          <a:rPr lang="en-US" i="1">
                            <a:latin typeface="Cambria Math" panose="02040503050406030204" pitchFamily="18" charset="0"/>
                          </a:rPr>
                          <m:t>𝑇𝑃</m:t>
                        </m:r>
                      </m:num>
                      <m:den>
                        <m:r>
                          <a:rPr lang="en-US" i="1">
                            <a:latin typeface="Cambria Math" panose="02040503050406030204" pitchFamily="18" charset="0"/>
                          </a:rPr>
                          <m:t>𝑇𝑃</m:t>
                        </m:r>
                        <m:r>
                          <a:rPr lang="en-US" i="1">
                            <a:latin typeface="Cambria Math" panose="02040503050406030204" pitchFamily="18" charset="0"/>
                          </a:rPr>
                          <m:t>+</m:t>
                        </m:r>
                        <m:r>
                          <a:rPr lang="en-US" i="1">
                            <a:latin typeface="Cambria Math" panose="02040503050406030204" pitchFamily="18" charset="0"/>
                          </a:rPr>
                          <m:t>𝐹𝑁</m:t>
                        </m:r>
                      </m:den>
                    </m:f>
                  </m:oMath>
                </a14:m>
                <a:endParaRPr lang="en-IN" dirty="0"/>
              </a:p>
            </p:txBody>
          </p:sp>
        </mc:Choice>
        <mc:Fallback xmlns="">
          <p:sp>
            <p:nvSpPr>
              <p:cNvPr id="3" name="Content Placeholder 2">
                <a:extLst>
                  <a:ext uri="{FF2B5EF4-FFF2-40B4-BE49-F238E27FC236}">
                    <a16:creationId xmlns:a16="http://schemas.microsoft.com/office/drawing/2014/main" id="{7BA9C1BC-1E57-4F1C-B38C-761E05A1341D}"/>
                  </a:ext>
                </a:extLst>
              </p:cNvPr>
              <p:cNvSpPr>
                <a:spLocks noGrp="1" noRot="1" noChangeAspect="1" noMove="1" noResize="1" noEditPoints="1" noAdjustHandles="1" noChangeArrowheads="1" noChangeShapeType="1" noTextEdit="1"/>
              </p:cNvSpPr>
              <p:nvPr>
                <p:ph idx="1"/>
              </p:nvPr>
            </p:nvSpPr>
            <p:spPr>
              <a:xfrm>
                <a:off x="552450" y="568325"/>
                <a:ext cx="10648950" cy="2517775"/>
              </a:xfrm>
              <a:blipFill>
                <a:blip r:embed="rId2"/>
                <a:stretch>
                  <a:fillRect l="-1030" t="-3874"/>
                </a:stretch>
              </a:blipFill>
            </p:spPr>
            <p:txBody>
              <a:bodyPr/>
              <a:lstStyle/>
              <a:p>
                <a:r>
                  <a:rPr lang="en-IN">
                    <a:noFill/>
                  </a:rPr>
                  <a:t> </a:t>
                </a:r>
              </a:p>
            </p:txBody>
          </p:sp>
        </mc:Fallback>
      </mc:AlternateContent>
    </p:spTree>
    <p:extLst>
      <p:ext uri="{BB962C8B-B14F-4D97-AF65-F5344CB8AC3E}">
        <p14:creationId xmlns:p14="http://schemas.microsoft.com/office/powerpoint/2010/main" val="24722027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7ABA0D-8A9B-CE64-B814-16B7E6224D03}"/>
              </a:ext>
            </a:extLst>
          </p:cNvPr>
          <p:cNvSpPr>
            <a:spLocks noGrp="1"/>
          </p:cNvSpPr>
          <p:nvPr>
            <p:ph idx="1"/>
          </p:nvPr>
        </p:nvSpPr>
        <p:spPr/>
        <p:txBody>
          <a:bodyPr/>
          <a:lstStyle/>
          <a:p>
            <a:r>
              <a:rPr lang="en-IN" sz="2800" b="1" dirty="0"/>
              <a:t>Recall</a:t>
            </a:r>
            <a:r>
              <a:rPr lang="en-IN" sz="2800" dirty="0"/>
              <a:t> shall be the model metric we use to select our best model when there is a high cost associated with </a:t>
            </a:r>
            <a:r>
              <a:rPr lang="en-IN" sz="2800" b="1" dirty="0"/>
              <a:t>False Negative.</a:t>
            </a:r>
          </a:p>
          <a:p>
            <a:endParaRPr lang="en-IN" dirty="0"/>
          </a:p>
          <a:p>
            <a:r>
              <a:rPr lang="en-IN" sz="2800" dirty="0"/>
              <a:t>For instance, in fraud detection or sick patient detection. If a fraudulent transaction (Actual Positive) is predicted as non-fraudulent (Predicted Negative), the consequence can be very bad for the bank.</a:t>
            </a:r>
          </a:p>
          <a:p>
            <a:endParaRPr lang="en-IN" sz="2800" dirty="0"/>
          </a:p>
          <a:p>
            <a:endParaRPr lang="en-IN" dirty="0"/>
          </a:p>
        </p:txBody>
      </p:sp>
    </p:spTree>
    <p:extLst>
      <p:ext uri="{BB962C8B-B14F-4D97-AF65-F5344CB8AC3E}">
        <p14:creationId xmlns:p14="http://schemas.microsoft.com/office/powerpoint/2010/main" val="32301170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25297ACC-FA18-415A-95C0-054DE4BCB189}"/>
                  </a:ext>
                </a:extLst>
              </p:cNvPr>
              <p:cNvSpPr/>
              <p:nvPr/>
            </p:nvSpPr>
            <p:spPr>
              <a:xfrm>
                <a:off x="609600" y="2438400"/>
                <a:ext cx="10248900" cy="2226250"/>
              </a:xfrm>
              <a:prstGeom prst="rect">
                <a:avLst/>
              </a:prstGeom>
            </p:spPr>
            <p:txBody>
              <a:bodyPr wrap="square">
                <a:spAutoFit/>
              </a:bodyPr>
              <a:lstStyle/>
              <a:p>
                <a:pPr algn="just">
                  <a:lnSpc>
                    <a:spcPct val="200000"/>
                  </a:lnSpc>
                  <a:spcAft>
                    <a:spcPts val="0"/>
                  </a:spcAft>
                </a:pPr>
                <a14:m>
                  <m:oMathPara xmlns:m="http://schemas.openxmlformats.org/officeDocument/2006/math">
                    <m:oMathParaPr>
                      <m:jc m:val="centerGroup"/>
                    </m:oMathParaPr>
                    <m:oMath xmlns:m="http://schemas.openxmlformats.org/officeDocument/2006/math">
                      <m:r>
                        <a:rPr lang="en-US" sz="2400" i="1">
                          <a:effectLst/>
                          <a:latin typeface="Cambria Math" panose="02040503050406030204" pitchFamily="18" charset="0"/>
                          <a:ea typeface="Calibri" panose="020F0502020204030204" pitchFamily="34" charset="0"/>
                          <a:cs typeface="Times New Roman" panose="02020603050405020304" pitchFamily="18" charset="0"/>
                        </a:rPr>
                        <m:t>𝑃𝑟𝑒𝑐𝑖𝑠𝑖𝑜𝑛</m:t>
                      </m:r>
                      <m:r>
                        <a:rPr lang="en-US" sz="2400" i="1">
                          <a:effectLst/>
                          <a:latin typeface="Cambria Math" panose="02040503050406030204" pitchFamily="18" charset="0"/>
                          <a:ea typeface="Calibri" panose="020F0502020204030204" pitchFamily="34" charset="0"/>
                          <a:cs typeface="Times New Roman" panose="02020603050405020304" pitchFamily="18" charset="0"/>
                        </a:rPr>
                        <m:t>=</m:t>
                      </m:r>
                      <m:f>
                        <m:fPr>
                          <m:ctrlPr>
                            <a:rPr lang="en-IN" sz="2400" i="1">
                              <a:effectLst/>
                              <a:latin typeface="Cambria Math" panose="02040503050406030204" pitchFamily="18" charset="0"/>
                              <a:ea typeface="Calibri" panose="020F0502020204030204" pitchFamily="34" charset="0"/>
                              <a:cs typeface="Times New Roman" panose="02020603050405020304" pitchFamily="18" charset="0"/>
                            </a:rPr>
                          </m:ctrlPr>
                        </m:fPr>
                        <m:num>
                          <m:r>
                            <a:rPr lang="en-US" sz="2400" i="1">
                              <a:effectLst/>
                              <a:latin typeface="Cambria Math" panose="02040503050406030204" pitchFamily="18" charset="0"/>
                              <a:ea typeface="Calibri" panose="020F0502020204030204" pitchFamily="34" charset="0"/>
                              <a:cs typeface="Times New Roman" panose="02020603050405020304" pitchFamily="18" charset="0"/>
                            </a:rPr>
                            <m:t>𝑇𝑃</m:t>
                          </m:r>
                        </m:num>
                        <m:den>
                          <m:r>
                            <a:rPr lang="en-US" sz="2400" i="1">
                              <a:effectLst/>
                              <a:latin typeface="Cambria Math" panose="02040503050406030204" pitchFamily="18" charset="0"/>
                              <a:ea typeface="Calibri" panose="020F0502020204030204" pitchFamily="34" charset="0"/>
                              <a:cs typeface="Times New Roman" panose="02020603050405020304" pitchFamily="18" charset="0"/>
                            </a:rPr>
                            <m:t>𝑇𝑃</m:t>
                          </m:r>
                          <m:r>
                            <a:rPr lang="en-US" sz="2400" i="1">
                              <a:effectLst/>
                              <a:latin typeface="Cambria Math" panose="02040503050406030204" pitchFamily="18" charset="0"/>
                              <a:ea typeface="Calibri" panose="020F0502020204030204" pitchFamily="34" charset="0"/>
                              <a:cs typeface="Times New Roman" panose="02020603050405020304" pitchFamily="18" charset="0"/>
                            </a:rPr>
                            <m:t>+</m:t>
                          </m:r>
                          <m:r>
                            <a:rPr lang="en-US" sz="2400" i="1">
                              <a:effectLst/>
                              <a:latin typeface="Cambria Math" panose="02040503050406030204" pitchFamily="18" charset="0"/>
                              <a:ea typeface="Calibri" panose="020F0502020204030204" pitchFamily="34" charset="0"/>
                              <a:cs typeface="Times New Roman" panose="02020603050405020304" pitchFamily="18" charset="0"/>
                            </a:rPr>
                            <m:t>𝐹𝑃</m:t>
                          </m:r>
                          <m:r>
                            <a:rPr lang="en-US" sz="2400" i="1">
                              <a:effectLst/>
                              <a:latin typeface="Cambria Math" panose="02040503050406030204" pitchFamily="18" charset="0"/>
                              <a:ea typeface="Calibri" panose="020F0502020204030204" pitchFamily="34" charset="0"/>
                              <a:cs typeface="Times New Roman" panose="02020603050405020304" pitchFamily="18" charset="0"/>
                            </a:rPr>
                            <m:t> </m:t>
                          </m:r>
                        </m:den>
                      </m:f>
                    </m:oMath>
                  </m:oMathPara>
                </a14:m>
                <a:endParaRPr lang="en-IN" sz="2400" dirty="0">
                  <a:ea typeface="Calibri" panose="020F0502020204030204" pitchFamily="34" charset="0"/>
                  <a:cs typeface="Times New Roman" panose="02020603050405020304" pitchFamily="18" charset="0"/>
                </a:endParaRPr>
              </a:p>
              <a:p>
                <a:pPr>
                  <a:spcAft>
                    <a:spcPts val="0"/>
                  </a:spcAft>
                </a:pPr>
                <a:endParaRPr lang="en-US" sz="2400" b="1" dirty="0">
                  <a:ea typeface="Calibri" panose="020F0502020204030204" pitchFamily="34" charset="0"/>
                  <a:cs typeface="Times New Roman" panose="02020603050405020304" pitchFamily="18" charset="0"/>
                </a:endParaRPr>
              </a:p>
              <a:p>
                <a:pPr>
                  <a:spcAft>
                    <a:spcPts val="0"/>
                  </a:spcAft>
                </a:pPr>
                <a:endParaRPr lang="en-US" sz="2400" b="1" dirty="0">
                  <a:ea typeface="Calibri" panose="020F0502020204030204" pitchFamily="34" charset="0"/>
                  <a:cs typeface="Times New Roman" panose="02020603050405020304" pitchFamily="18" charset="0"/>
                </a:endParaRPr>
              </a:p>
            </p:txBody>
          </p:sp>
        </mc:Choice>
        <mc:Fallback xmlns="">
          <p:sp>
            <p:nvSpPr>
              <p:cNvPr id="4" name="Rectangle 3">
                <a:extLst>
                  <a:ext uri="{FF2B5EF4-FFF2-40B4-BE49-F238E27FC236}">
                    <a16:creationId xmlns:a16="http://schemas.microsoft.com/office/drawing/2014/main" id="{25297ACC-FA18-415A-95C0-054DE4BCB189}"/>
                  </a:ext>
                </a:extLst>
              </p:cNvPr>
              <p:cNvSpPr>
                <a:spLocks noRot="1" noChangeAspect="1" noMove="1" noResize="1" noEditPoints="1" noAdjustHandles="1" noChangeArrowheads="1" noChangeShapeType="1" noTextEdit="1"/>
              </p:cNvSpPr>
              <p:nvPr/>
            </p:nvSpPr>
            <p:spPr>
              <a:xfrm>
                <a:off x="609600" y="2438400"/>
                <a:ext cx="10248900" cy="2226250"/>
              </a:xfrm>
              <a:prstGeom prst="rect">
                <a:avLst/>
              </a:prstGeom>
              <a:blipFill>
                <a:blip r:embed="rId3"/>
                <a:stretch>
                  <a:fillRect/>
                </a:stretch>
              </a:blipFill>
            </p:spPr>
            <p:txBody>
              <a:bodyPr/>
              <a:lstStyle/>
              <a:p>
                <a:r>
                  <a:rPr lang="en-IN">
                    <a:noFill/>
                  </a:rPr>
                  <a:t> </a:t>
                </a:r>
              </a:p>
            </p:txBody>
          </p:sp>
        </mc:Fallback>
      </mc:AlternateContent>
      <p:sp>
        <p:nvSpPr>
          <p:cNvPr id="5" name="TextBox 4">
            <a:extLst>
              <a:ext uri="{FF2B5EF4-FFF2-40B4-BE49-F238E27FC236}">
                <a16:creationId xmlns:a16="http://schemas.microsoft.com/office/drawing/2014/main" id="{D86935AD-7609-4098-89FB-E93EDD327A4C}"/>
              </a:ext>
            </a:extLst>
          </p:cNvPr>
          <p:cNvSpPr txBox="1"/>
          <p:nvPr/>
        </p:nvSpPr>
        <p:spPr>
          <a:xfrm>
            <a:off x="609600" y="1235462"/>
            <a:ext cx="10096500" cy="1631216"/>
          </a:xfrm>
          <a:prstGeom prst="rect">
            <a:avLst/>
          </a:prstGeom>
          <a:noFill/>
        </p:spPr>
        <p:txBody>
          <a:bodyPr wrap="square" rtlCol="0">
            <a:spAutoFit/>
          </a:bodyPr>
          <a:lstStyle/>
          <a:p>
            <a:pPr lvl="0">
              <a:defRPr/>
            </a:pPr>
            <a:r>
              <a:rPr lang="en-US" sz="3200" dirty="0">
                <a:ea typeface="Calibri" panose="020F0502020204030204" pitchFamily="34" charset="0"/>
                <a:cs typeface="Times New Roman" panose="02020603050405020304" pitchFamily="18" charset="0"/>
              </a:rPr>
              <a:t>Precision is the ratio of true positive to total  number of items predicted as positive </a:t>
            </a:r>
            <a:endParaRPr lang="en-IN" sz="3200" dirty="0">
              <a:ea typeface="Calibri" panose="020F0502020204030204" pitchFamily="34" charset="0"/>
              <a:cs typeface="Times New Roman" panose="02020603050405020304" pitchFamily="18" charset="0"/>
            </a:endParaRPr>
          </a:p>
          <a:p>
            <a:endParaRPr lang="en-IN" dirty="0"/>
          </a:p>
          <a:p>
            <a:endParaRPr lang="en-IN" dirty="0"/>
          </a:p>
        </p:txBody>
      </p:sp>
    </p:spTree>
    <p:extLst>
      <p:ext uri="{BB962C8B-B14F-4D97-AF65-F5344CB8AC3E}">
        <p14:creationId xmlns:p14="http://schemas.microsoft.com/office/powerpoint/2010/main" val="1922620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52E03-A55F-7ECE-22F6-84B6AC6A4039}"/>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EBC9FD20-198A-E69C-18FF-5927C3F21C7B}"/>
              </a:ext>
            </a:extLst>
          </p:cNvPr>
          <p:cNvSpPr>
            <a:spLocks noGrp="1"/>
          </p:cNvSpPr>
          <p:nvPr>
            <p:ph idx="1"/>
          </p:nvPr>
        </p:nvSpPr>
        <p:spPr/>
        <p:txBody>
          <a:bodyPr/>
          <a:lstStyle/>
          <a:p>
            <a:pPr>
              <a:spcAft>
                <a:spcPts val="0"/>
              </a:spcAft>
            </a:pPr>
            <a:r>
              <a:rPr lang="en-US" sz="2800" b="1" dirty="0">
                <a:ea typeface="Calibri" panose="020F0502020204030204" pitchFamily="34" charset="0"/>
                <a:cs typeface="Times New Roman" panose="02020603050405020304" pitchFamily="18" charset="0"/>
              </a:rPr>
              <a:t>Precision</a:t>
            </a:r>
            <a:r>
              <a:rPr lang="en-US" sz="2800" dirty="0">
                <a:ea typeface="Calibri" panose="020F0502020204030204" pitchFamily="34" charset="0"/>
                <a:cs typeface="Times New Roman" panose="02020603050405020304" pitchFamily="18" charset="0"/>
              </a:rPr>
              <a:t> is a good measure to consider, when the costs of </a:t>
            </a:r>
            <a:r>
              <a:rPr lang="en-US" sz="2800" b="1" dirty="0">
                <a:ea typeface="Calibri" panose="020F0502020204030204" pitchFamily="34" charset="0"/>
                <a:cs typeface="Times New Roman" panose="02020603050405020304" pitchFamily="18" charset="0"/>
              </a:rPr>
              <a:t>False Positive </a:t>
            </a:r>
            <a:r>
              <a:rPr lang="en-US" sz="2800" dirty="0">
                <a:ea typeface="Calibri" panose="020F0502020204030204" pitchFamily="34" charset="0"/>
                <a:cs typeface="Times New Roman" panose="02020603050405020304" pitchFamily="18" charset="0"/>
              </a:rPr>
              <a:t>is high. </a:t>
            </a:r>
          </a:p>
          <a:p>
            <a:pPr>
              <a:spcAft>
                <a:spcPts val="0"/>
              </a:spcAft>
            </a:pPr>
            <a:r>
              <a:rPr lang="en-US" sz="2800" dirty="0">
                <a:ea typeface="Calibri" panose="020F0502020204030204" pitchFamily="34" charset="0"/>
                <a:cs typeface="Times New Roman" panose="02020603050405020304" pitchFamily="18" charset="0"/>
              </a:rPr>
              <a:t>For instance, email spam detection. In email spam detection, a false positive means that an email that is non-spam (actual negative) has been identified as spam (predicted spam). The email user might lose important emails if the precision is not high for the spam detection model.</a:t>
            </a:r>
            <a:endParaRPr lang="en-IN" sz="2800" dirty="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14621578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646653-CEB6-DE0D-83CA-9225C6EEF2E0}"/>
              </a:ext>
            </a:extLst>
          </p:cNvPr>
          <p:cNvSpPr>
            <a:spLocks noGrp="1"/>
          </p:cNvSpPr>
          <p:nvPr>
            <p:ph idx="1"/>
          </p:nvPr>
        </p:nvSpPr>
        <p:spPr/>
        <p:txBody>
          <a:bodyPr/>
          <a:lstStyle/>
          <a:p>
            <a:r>
              <a:rPr lang="en-IN" dirty="0"/>
              <a:t>Class Task</a:t>
            </a:r>
          </a:p>
        </p:txBody>
      </p:sp>
    </p:spTree>
    <p:extLst>
      <p:ext uri="{BB962C8B-B14F-4D97-AF65-F5344CB8AC3E}">
        <p14:creationId xmlns:p14="http://schemas.microsoft.com/office/powerpoint/2010/main" val="30155884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FC9B184-D3DE-4BEA-8A48-5E6AC14771F0}"/>
              </a:ext>
            </a:extLst>
          </p:cNvPr>
          <p:cNvSpPr txBox="1"/>
          <p:nvPr/>
        </p:nvSpPr>
        <p:spPr>
          <a:xfrm>
            <a:off x="132080" y="416560"/>
            <a:ext cx="11927840" cy="6678751"/>
          </a:xfrm>
          <a:prstGeom prst="rect">
            <a:avLst/>
          </a:prstGeom>
          <a:noFill/>
        </p:spPr>
        <p:txBody>
          <a:bodyPr wrap="square" rtlCol="0">
            <a:spAutoFit/>
          </a:bodyPr>
          <a:lstStyle/>
          <a:p>
            <a:r>
              <a:rPr lang="en-US" sz="2800" dirty="0"/>
              <a:t>AIIMS </a:t>
            </a:r>
            <a:r>
              <a:rPr lang="en-US" sz="2800" dirty="0" err="1"/>
              <a:t>Mangalagiri</a:t>
            </a:r>
            <a:r>
              <a:rPr lang="en-US" sz="2800" dirty="0"/>
              <a:t>  has created a new rapid testing kit using the latest AI algorithms to screen for covid for all the pilgrims visiting the Shri </a:t>
            </a:r>
            <a:r>
              <a:rPr lang="en-IN" sz="2800" b="0" i="0" dirty="0">
                <a:effectLst/>
              </a:rPr>
              <a:t>Tirupati Balaji</a:t>
            </a:r>
            <a:r>
              <a:rPr lang="en-US" sz="2800" dirty="0"/>
              <a:t> Shrine. </a:t>
            </a:r>
          </a:p>
          <a:p>
            <a:endParaRPr lang="en-US" sz="2800" dirty="0"/>
          </a:p>
          <a:p>
            <a:r>
              <a:rPr lang="en-US" sz="2800" dirty="0"/>
              <a:t>As an AI Consultant , you are  hired to advise the local district administration on how efficient the kit is. </a:t>
            </a:r>
          </a:p>
          <a:p>
            <a:endParaRPr lang="en-US" sz="2800" dirty="0"/>
          </a:p>
          <a:p>
            <a:r>
              <a:rPr lang="en-US" sz="2800" dirty="0"/>
              <a:t>You got the kit evaluated and found that out of 165 test samples, 100 times the kit was able to detect a person as </a:t>
            </a:r>
            <a:r>
              <a:rPr lang="en-US" sz="2800" dirty="0" err="1"/>
              <a:t>covid</a:t>
            </a:r>
            <a:r>
              <a:rPr lang="en-US" sz="2800" dirty="0"/>
              <a:t> positive when the person was </a:t>
            </a:r>
            <a:r>
              <a:rPr lang="en-US" sz="2800" dirty="0" err="1"/>
              <a:t>covid</a:t>
            </a:r>
            <a:r>
              <a:rPr lang="en-US" sz="2800" dirty="0"/>
              <a:t> positive in reality. However, for 5 </a:t>
            </a:r>
            <a:r>
              <a:rPr lang="en-US" sz="2800" dirty="0" err="1"/>
              <a:t>covid</a:t>
            </a:r>
            <a:r>
              <a:rPr lang="en-US" sz="2800" dirty="0"/>
              <a:t> positive patients, the kit diagnosed them as </a:t>
            </a:r>
            <a:r>
              <a:rPr lang="en-US" sz="2800" dirty="0" err="1"/>
              <a:t>covid</a:t>
            </a:r>
            <a:r>
              <a:rPr lang="en-US" sz="2800" dirty="0"/>
              <a:t> negative. For 50 </a:t>
            </a:r>
            <a:r>
              <a:rPr lang="en-US" sz="2800" dirty="0" err="1"/>
              <a:t>covid</a:t>
            </a:r>
            <a:r>
              <a:rPr lang="en-US" sz="2800" dirty="0"/>
              <a:t> negative patients, the kit also diagnosed them as </a:t>
            </a:r>
            <a:r>
              <a:rPr lang="en-US" sz="2800" dirty="0" err="1"/>
              <a:t>covid</a:t>
            </a:r>
            <a:r>
              <a:rPr lang="en-US" sz="2800" dirty="0"/>
              <a:t> negative, but for 10 people who were </a:t>
            </a:r>
            <a:r>
              <a:rPr lang="en-US" sz="2800" dirty="0" err="1"/>
              <a:t>covid</a:t>
            </a:r>
            <a:r>
              <a:rPr lang="en-US" sz="2800" dirty="0"/>
              <a:t> negative, the kit falsely diagnosed them as </a:t>
            </a:r>
            <a:r>
              <a:rPr lang="en-US" sz="2800" dirty="0" err="1"/>
              <a:t>covid</a:t>
            </a:r>
            <a:r>
              <a:rPr lang="en-US" sz="2800" dirty="0"/>
              <a:t> positive. </a:t>
            </a:r>
          </a:p>
          <a:p>
            <a:br>
              <a:rPr lang="en-US" dirty="0"/>
            </a:br>
            <a:r>
              <a:rPr lang="en-US" sz="2800" dirty="0"/>
              <a:t>Which evaluation metric will you use and why. What is it’s value ?</a:t>
            </a:r>
            <a:br>
              <a:rPr lang="en-US" dirty="0"/>
            </a:br>
            <a:endParaRPr lang="en-IN" dirty="0"/>
          </a:p>
        </p:txBody>
      </p:sp>
    </p:spTree>
    <p:extLst>
      <p:ext uri="{BB962C8B-B14F-4D97-AF65-F5344CB8AC3E}">
        <p14:creationId xmlns:p14="http://schemas.microsoft.com/office/powerpoint/2010/main" val="40580802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CB327AA-473E-4329-8B50-660FA75A0877}"/>
              </a:ext>
            </a:extLst>
          </p:cNvPr>
          <p:cNvPicPr>
            <a:picLocks noChangeAspect="1"/>
          </p:cNvPicPr>
          <p:nvPr/>
        </p:nvPicPr>
        <p:blipFill>
          <a:blip r:embed="rId3"/>
          <a:stretch>
            <a:fillRect/>
          </a:stretch>
        </p:blipFill>
        <p:spPr>
          <a:xfrm>
            <a:off x="2019300" y="917122"/>
            <a:ext cx="5513614" cy="3343362"/>
          </a:xfrm>
          <a:prstGeom prst="rect">
            <a:avLst/>
          </a:prstGeom>
        </p:spPr>
      </p:pic>
    </p:spTree>
    <p:extLst>
      <p:ext uri="{BB962C8B-B14F-4D97-AF65-F5344CB8AC3E}">
        <p14:creationId xmlns:p14="http://schemas.microsoft.com/office/powerpoint/2010/main" val="22304663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4760B-F319-488D-A337-0C6460EE31C1}"/>
              </a:ext>
            </a:extLst>
          </p:cNvPr>
          <p:cNvSpPr>
            <a:spLocks noGrp="1"/>
          </p:cNvSpPr>
          <p:nvPr>
            <p:ph type="title"/>
          </p:nvPr>
        </p:nvSpPr>
        <p:spPr/>
        <p:txBody>
          <a:bodyPr/>
          <a:lstStyle/>
          <a:p>
            <a:r>
              <a:rPr lang="en-IN" dirty="0"/>
              <a:t> F1-Score.</a:t>
            </a:r>
          </a:p>
        </p:txBody>
      </p:sp>
      <p:pic>
        <p:nvPicPr>
          <p:cNvPr id="1026" name="Picture 2" descr="https://miro.medium.com/max/402/1*jctgM8dGBuN2Ia1IbbaMKw.png">
            <a:extLst>
              <a:ext uri="{FF2B5EF4-FFF2-40B4-BE49-F238E27FC236}">
                <a16:creationId xmlns:a16="http://schemas.microsoft.com/office/drawing/2014/main" id="{F2312844-4CDF-4FC1-ABA6-505C2C2385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8770" y="2620328"/>
            <a:ext cx="5946234" cy="20634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959828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3E93A-4646-4965-949E-8B266F0B6F76}"/>
              </a:ext>
            </a:extLst>
          </p:cNvPr>
          <p:cNvSpPr>
            <a:spLocks noGrp="1"/>
          </p:cNvSpPr>
          <p:nvPr>
            <p:ph type="title"/>
          </p:nvPr>
        </p:nvSpPr>
        <p:spPr/>
        <p:txBody>
          <a:bodyPr/>
          <a:lstStyle/>
          <a:p>
            <a:r>
              <a:rPr lang="en-IN" dirty="0"/>
              <a:t>Biasness </a:t>
            </a:r>
          </a:p>
        </p:txBody>
      </p:sp>
      <p:sp>
        <p:nvSpPr>
          <p:cNvPr id="3" name="Content Placeholder 2">
            <a:extLst>
              <a:ext uri="{FF2B5EF4-FFF2-40B4-BE49-F238E27FC236}">
                <a16:creationId xmlns:a16="http://schemas.microsoft.com/office/drawing/2014/main" id="{6EE1B67A-BD6E-4C86-9CB3-42974FCE4B5C}"/>
              </a:ext>
            </a:extLst>
          </p:cNvPr>
          <p:cNvSpPr>
            <a:spLocks noGrp="1"/>
          </p:cNvSpPr>
          <p:nvPr>
            <p:ph idx="1"/>
          </p:nvPr>
        </p:nvSpPr>
        <p:spPr>
          <a:xfrm>
            <a:off x="838200" y="1585233"/>
            <a:ext cx="10515600" cy="4351338"/>
          </a:xfrm>
        </p:spPr>
        <p:txBody>
          <a:bodyPr>
            <a:normAutofit/>
          </a:bodyPr>
          <a:lstStyle/>
          <a:p>
            <a:endParaRPr lang="en-US" dirty="0"/>
          </a:p>
          <a:p>
            <a:r>
              <a:rPr lang="en-US" dirty="0"/>
              <a:t>Researchers at MIT found that three of the latest gender-recognition </a:t>
            </a:r>
            <a:r>
              <a:rPr lang="en-US" dirty="0" err="1"/>
              <a:t>programmes</a:t>
            </a:r>
            <a:r>
              <a:rPr lang="en-US" dirty="0"/>
              <a:t>, developed by IBM, Microsoft, and </a:t>
            </a:r>
            <a:r>
              <a:rPr lang="en-US" dirty="0" err="1"/>
              <a:t>Megvii</a:t>
            </a:r>
            <a:r>
              <a:rPr lang="en-US" dirty="0"/>
              <a:t>, could correctly identify a person’s gender from a photograph 99% of the time – but only for white men. For  Black, Asian and Minority Ethnic (BAME) communities , women, accuracy dropped to just 35%.</a:t>
            </a:r>
            <a:endParaRPr lang="en-IN" dirty="0"/>
          </a:p>
          <a:p>
            <a:endParaRPr lang="en-US" dirty="0"/>
          </a:p>
          <a:p>
            <a:endParaRPr lang="en-IN" dirty="0"/>
          </a:p>
        </p:txBody>
      </p:sp>
    </p:spTree>
    <p:extLst>
      <p:ext uri="{BB962C8B-B14F-4D97-AF65-F5344CB8AC3E}">
        <p14:creationId xmlns:p14="http://schemas.microsoft.com/office/powerpoint/2010/main" val="27195870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9B0E06-631E-4DA1-97FD-B2C1A4423AF4}"/>
              </a:ext>
            </a:extLst>
          </p:cNvPr>
          <p:cNvPicPr>
            <a:picLocks noChangeAspect="1"/>
          </p:cNvPicPr>
          <p:nvPr/>
        </p:nvPicPr>
        <p:blipFill>
          <a:blip r:embed="rId2"/>
          <a:stretch>
            <a:fillRect/>
          </a:stretch>
        </p:blipFill>
        <p:spPr>
          <a:xfrm>
            <a:off x="2695575" y="1524000"/>
            <a:ext cx="6800850" cy="3810000"/>
          </a:xfrm>
          <a:prstGeom prst="rect">
            <a:avLst/>
          </a:prstGeom>
        </p:spPr>
      </p:pic>
    </p:spTree>
    <p:extLst>
      <p:ext uri="{BB962C8B-B14F-4D97-AF65-F5344CB8AC3E}">
        <p14:creationId xmlns:p14="http://schemas.microsoft.com/office/powerpoint/2010/main" val="398344850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35A25D8-259C-46BB-8AAC-B53CD9BB0C26}"/>
              </a:ext>
            </a:extLst>
          </p:cNvPr>
          <p:cNvSpPr txBox="1"/>
          <p:nvPr/>
        </p:nvSpPr>
        <p:spPr>
          <a:xfrm>
            <a:off x="1200283" y="1776690"/>
            <a:ext cx="9996452" cy="4401205"/>
          </a:xfrm>
          <a:prstGeom prst="rect">
            <a:avLst/>
          </a:prstGeom>
          <a:noFill/>
        </p:spPr>
        <p:txBody>
          <a:bodyPr wrap="square" rtlCol="0">
            <a:spAutoFit/>
          </a:bodyPr>
          <a:lstStyle/>
          <a:p>
            <a:pPr marL="285750" indent="-285750">
              <a:buFont typeface="Arial" panose="020B0604020202020204" pitchFamily="34" charset="0"/>
              <a:buChar char="•"/>
            </a:pPr>
            <a:r>
              <a:rPr lang="en-US" sz="2800" dirty="0"/>
              <a:t>Under-sampling - Under-sampling balances the dataset by reducing the size of the abundant class.</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t>Oversampling – It tries to balance dataset by increasing the size of rare samples. Rather than getting rid of abundant samples, new rare samples are generated ( including  repetition !) </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t>Using Right evaluation metrices</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err="1"/>
              <a:t>Ensembling</a:t>
            </a:r>
            <a:r>
              <a:rPr lang="en-US" sz="2800" dirty="0"/>
              <a:t> – Combining several model </a:t>
            </a:r>
            <a:endParaRPr lang="en-IN" sz="2800" dirty="0"/>
          </a:p>
        </p:txBody>
      </p:sp>
      <p:sp>
        <p:nvSpPr>
          <p:cNvPr id="2" name="TextBox 1">
            <a:extLst>
              <a:ext uri="{FF2B5EF4-FFF2-40B4-BE49-F238E27FC236}">
                <a16:creationId xmlns:a16="http://schemas.microsoft.com/office/drawing/2014/main" id="{2E57B1FA-E031-49B4-BA99-A664A36290DB}"/>
              </a:ext>
            </a:extLst>
          </p:cNvPr>
          <p:cNvSpPr txBox="1"/>
          <p:nvPr/>
        </p:nvSpPr>
        <p:spPr>
          <a:xfrm>
            <a:off x="1351722" y="626164"/>
            <a:ext cx="5049078" cy="646331"/>
          </a:xfrm>
          <a:prstGeom prst="rect">
            <a:avLst/>
          </a:prstGeom>
          <a:noFill/>
        </p:spPr>
        <p:txBody>
          <a:bodyPr wrap="square" rtlCol="0">
            <a:spAutoFit/>
          </a:bodyPr>
          <a:lstStyle/>
          <a:p>
            <a:r>
              <a:rPr lang="en-IN" sz="3600" dirty="0"/>
              <a:t>Best Practices… </a:t>
            </a:r>
          </a:p>
        </p:txBody>
      </p:sp>
    </p:spTree>
    <p:extLst>
      <p:ext uri="{BB962C8B-B14F-4D97-AF65-F5344CB8AC3E}">
        <p14:creationId xmlns:p14="http://schemas.microsoft.com/office/powerpoint/2010/main" val="252426948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diagram of a diagram&#10;&#10;Description automatically generated">
            <a:extLst>
              <a:ext uri="{FF2B5EF4-FFF2-40B4-BE49-F238E27FC236}">
                <a16:creationId xmlns:a16="http://schemas.microsoft.com/office/drawing/2014/main" id="{A051FDE0-F61F-EC6D-1142-130C215195A7}"/>
              </a:ext>
            </a:extLst>
          </p:cNvPr>
          <p:cNvPicPr>
            <a:picLocks noChangeAspect="1"/>
          </p:cNvPicPr>
          <p:nvPr/>
        </p:nvPicPr>
        <p:blipFill>
          <a:blip r:embed="rId2"/>
          <a:stretch>
            <a:fillRect/>
          </a:stretch>
        </p:blipFill>
        <p:spPr>
          <a:xfrm>
            <a:off x="1491813" y="643466"/>
            <a:ext cx="9208374" cy="5571067"/>
          </a:xfrm>
          <a:prstGeom prst="rect">
            <a:avLst/>
          </a:prstGeom>
        </p:spPr>
      </p:pic>
      <p:sp>
        <p:nvSpPr>
          <p:cNvPr id="2" name="TextBox 1">
            <a:extLst>
              <a:ext uri="{FF2B5EF4-FFF2-40B4-BE49-F238E27FC236}">
                <a16:creationId xmlns:a16="http://schemas.microsoft.com/office/drawing/2014/main" id="{BD3CDC8B-BCFD-EE60-E59A-C82A45295F23}"/>
              </a:ext>
            </a:extLst>
          </p:cNvPr>
          <p:cNvSpPr txBox="1"/>
          <p:nvPr/>
        </p:nvSpPr>
        <p:spPr>
          <a:xfrm>
            <a:off x="10810568" y="6504039"/>
            <a:ext cx="1769806" cy="215444"/>
          </a:xfrm>
          <a:prstGeom prst="rect">
            <a:avLst/>
          </a:prstGeom>
          <a:noFill/>
        </p:spPr>
        <p:txBody>
          <a:bodyPr wrap="square" rtlCol="0">
            <a:spAutoFit/>
          </a:bodyPr>
          <a:lstStyle/>
          <a:p>
            <a:r>
              <a:rPr lang="en-IN" sz="800" dirty="0"/>
              <a:t>@saltdatalabs</a:t>
            </a:r>
          </a:p>
        </p:txBody>
      </p:sp>
    </p:spTree>
    <p:extLst>
      <p:ext uri="{BB962C8B-B14F-4D97-AF65-F5344CB8AC3E}">
        <p14:creationId xmlns:p14="http://schemas.microsoft.com/office/powerpoint/2010/main" val="2971708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564</TotalTime>
  <Words>1663</Words>
  <Application>Microsoft Office PowerPoint</Application>
  <PresentationFormat>Widescreen</PresentationFormat>
  <Paragraphs>150</Paragraphs>
  <Slides>53</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53</vt:i4>
      </vt:variant>
    </vt:vector>
  </HeadingPairs>
  <TitlesOfParts>
    <vt:vector size="58" baseType="lpstr">
      <vt:lpstr>Arial</vt:lpstr>
      <vt:lpstr>Calibri</vt:lpstr>
      <vt:lpstr>Calibri Light</vt:lpstr>
      <vt:lpstr>Cambria Math</vt:lpstr>
      <vt:lpstr>Office Theme</vt:lpstr>
      <vt:lpstr>Journey so far </vt:lpstr>
      <vt:lpstr>PowerPoint Presentation</vt:lpstr>
      <vt:lpstr>Introduction to Modeling </vt:lpstr>
      <vt:lpstr>PowerPoint Presentation</vt:lpstr>
      <vt:lpstr>A mathematical model is a description of a system using mathematical concepts and language  </vt:lpstr>
      <vt:lpstr>PowerPoint Presentation</vt:lpstr>
      <vt:lpstr>PowerPoint Presentation</vt:lpstr>
      <vt:lpstr>PowerPoint Presentation</vt:lpstr>
      <vt:lpstr>PowerPoint Presentation</vt:lpstr>
      <vt:lpstr>PowerPoint Presentation</vt:lpstr>
      <vt:lpstr>CRISP-DM - Cross-Industry Standard Process for Data Mining</vt:lpstr>
      <vt:lpstr>PowerPoint Presentation</vt:lpstr>
      <vt:lpstr>PowerPoint Presentation</vt:lpstr>
      <vt:lpstr>Data Preparation </vt:lpstr>
      <vt:lpstr>PowerPoint Presentation</vt:lpstr>
      <vt:lpstr>PowerPoint Presentation</vt:lpstr>
      <vt:lpstr>PowerPoint Presentation</vt:lpstr>
      <vt:lpstr>Imputation Using Most Frequent /Zero/ Constant</vt:lpstr>
      <vt:lpstr>Imputation Using k-NN or other algorithms including deep learning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Cross Validation</vt:lpstr>
      <vt:lpstr>k-fold cross validation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F1-Score.</vt:lpstr>
      <vt:lpstr>Biasness </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Modeling</dc:title>
  <dc:creator>Abhishek Srivastava</dc:creator>
  <cp:lastModifiedBy>Abhishek Srivastava</cp:lastModifiedBy>
  <cp:revision>50</cp:revision>
  <dcterms:created xsi:type="dcterms:W3CDTF">2021-11-28T08:25:32Z</dcterms:created>
  <dcterms:modified xsi:type="dcterms:W3CDTF">2023-12-17T08:42:51Z</dcterms:modified>
</cp:coreProperties>
</file>