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9" r:id="rId2"/>
    <p:sldId id="270" r:id="rId3"/>
    <p:sldId id="256" r:id="rId4"/>
    <p:sldId id="257" r:id="rId5"/>
    <p:sldId id="259" r:id="rId6"/>
    <p:sldId id="258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6CB2F-C6C7-4810-AD6E-083FBD76F49C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3CDA-8B2E-4336-95CF-E40A48E547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7475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3CDA-8B2E-4336-95CF-E40A48E5471F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1668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019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882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854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8279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041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35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649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343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61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614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27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5FBA0-370E-42BB-A9D6-F8367E571841}" type="datetimeFigureOut">
              <a:rPr lang="en-IN" smtClean="0"/>
              <a:t>25-01-2022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91452-F871-43B0-A361-1A59F37B52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250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800" b="1" dirty="0" smtClean="0">
                <a:solidFill>
                  <a:srgbClr val="FF0000"/>
                </a:solidFill>
                <a:latin typeface="Perpetua" panose="02020502060401020303" pitchFamily="18" charset="0"/>
              </a:rPr>
              <a:t>Interpretive Structural Modeling</a:t>
            </a:r>
            <a:endParaRPr lang="en-IN" sz="4800" b="1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4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>
                <a:latin typeface="Perpetua" panose="02020502060401020303" pitchFamily="18" charset="0"/>
              </a:rPr>
              <a:t>Agility is business-wide capability that embraces </a:t>
            </a:r>
            <a:r>
              <a:rPr lang="en-IN" dirty="0" smtClean="0">
                <a:latin typeface="Perpetua" panose="02020502060401020303" pitchFamily="18" charset="0"/>
              </a:rPr>
              <a:t>organizational structures</a:t>
            </a:r>
            <a:r>
              <a:rPr lang="en-IN" dirty="0">
                <a:latin typeface="Perpetua" panose="02020502060401020303" pitchFamily="18" charset="0"/>
              </a:rPr>
              <a:t>, information systems and in particular, </a:t>
            </a:r>
            <a:r>
              <a:rPr lang="en-IN" dirty="0" err="1" smtClean="0">
                <a:latin typeface="Perpetua" panose="02020502060401020303" pitchFamily="18" charset="0"/>
              </a:rPr>
              <a:t>mindsets</a:t>
            </a:r>
            <a:r>
              <a:rPr lang="en-IN" dirty="0" smtClean="0">
                <a:latin typeface="Perpetua" panose="02020502060401020303" pitchFamily="18" charset="0"/>
              </a:rPr>
              <a:t> </a:t>
            </a:r>
            <a:r>
              <a:rPr lang="en-IN" dirty="0">
                <a:latin typeface="Perpetua" panose="02020502060401020303" pitchFamily="18" charset="0"/>
              </a:rPr>
              <a:t>(Christopher, 2000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Agility </a:t>
            </a:r>
            <a:r>
              <a:rPr lang="en-IN" dirty="0">
                <a:latin typeface="Perpetua" panose="02020502060401020303" pitchFamily="18" charset="0"/>
              </a:rPr>
              <a:t>means using market </a:t>
            </a:r>
            <a:r>
              <a:rPr lang="en-IN" dirty="0" smtClean="0">
                <a:latin typeface="Perpetua" panose="02020502060401020303" pitchFamily="18" charset="0"/>
              </a:rPr>
              <a:t>knowledge and </a:t>
            </a:r>
            <a:r>
              <a:rPr lang="en-IN" dirty="0">
                <a:latin typeface="Perpetua" panose="02020502060401020303" pitchFamily="18" charset="0"/>
              </a:rPr>
              <a:t>virtual corporation to exploit profitable </a:t>
            </a:r>
            <a:r>
              <a:rPr lang="en-IN" dirty="0" smtClean="0">
                <a:latin typeface="Perpetua" panose="02020502060401020303" pitchFamily="18" charset="0"/>
              </a:rPr>
              <a:t>opportunities in </a:t>
            </a:r>
            <a:r>
              <a:rPr lang="en-IN" dirty="0">
                <a:latin typeface="Perpetua" panose="02020502060401020303" pitchFamily="18" charset="0"/>
              </a:rPr>
              <a:t>a volatile marketplace (Mason-Jones &amp; </a:t>
            </a:r>
            <a:r>
              <a:rPr lang="en-IN" dirty="0" err="1">
                <a:latin typeface="Perpetua" panose="02020502060401020303" pitchFamily="18" charset="0"/>
              </a:rPr>
              <a:t>Towill</a:t>
            </a:r>
            <a:r>
              <a:rPr lang="en-IN" dirty="0">
                <a:latin typeface="Perpetua" panose="02020502060401020303" pitchFamily="18" charset="0"/>
              </a:rPr>
              <a:t>, 1999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  <a:endParaRPr lang="en-IN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38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33" y="286603"/>
            <a:ext cx="10944367" cy="5890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sz="4000" u="sng" dirty="0">
                <a:latin typeface="Perpetua" panose="02020502060401020303" pitchFamily="18" charset="0"/>
              </a:rPr>
              <a:t>Identification of supply chain agility </a:t>
            </a:r>
            <a:r>
              <a:rPr lang="en-IN" sz="4000" u="sng" dirty="0" smtClean="0">
                <a:latin typeface="Perpetua" panose="02020502060401020303" pitchFamily="18" charset="0"/>
              </a:rPr>
              <a:t>variables</a:t>
            </a:r>
          </a:p>
          <a:p>
            <a:pPr marL="0" indent="0">
              <a:buNone/>
            </a:pPr>
            <a:endParaRPr lang="en-IN" u="sng" dirty="0" smtClean="0">
              <a:latin typeface="Perpetua" panose="02020502060401020303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IN" dirty="0" smtClean="0">
                <a:latin typeface="Perpetua" panose="02020502060401020303" pitchFamily="18" charset="0"/>
              </a:rPr>
              <a:t>Market </a:t>
            </a:r>
            <a:r>
              <a:rPr lang="en-IN" dirty="0">
                <a:latin typeface="Perpetua" panose="02020502060401020303" pitchFamily="18" charset="0"/>
              </a:rPr>
              <a:t>sensitiveness (MS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Delivery speed (DS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Data accuracy (DA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New product introduction (NPI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Centralized and collaborative planning (CCP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Process integration (PI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Use of IT tools (UIT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Lead time reduction (LTR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Service level improvement (SLI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Cost minimization (COM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Customer satisfaction (CUS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Quality improvement (QI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Minimizing uncertainty (MU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Trust development (TD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IN" dirty="0">
                <a:latin typeface="Perpetua" panose="02020502060401020303" pitchFamily="18" charset="0"/>
              </a:rPr>
              <a:t>Minimizing resistance to change (MRTC)</a:t>
            </a:r>
          </a:p>
        </p:txBody>
      </p:sp>
    </p:spTree>
    <p:extLst>
      <p:ext uri="{BB962C8B-B14F-4D97-AF65-F5344CB8AC3E}">
        <p14:creationId xmlns:p14="http://schemas.microsoft.com/office/powerpoint/2010/main" val="408455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dirty="0">
                <a:latin typeface="Perpetua" panose="02020502060401020303" pitchFamily="18" charset="0"/>
              </a:rPr>
              <a:t>Interpretive structural </a:t>
            </a:r>
            <a:r>
              <a:rPr lang="en-IN" dirty="0" smtClean="0">
                <a:latin typeface="Perpetua" panose="02020502060401020303" pitchFamily="18" charset="0"/>
              </a:rPr>
              <a:t>modelling </a:t>
            </a:r>
            <a:r>
              <a:rPr lang="en-IN" dirty="0">
                <a:latin typeface="Perpetua" panose="02020502060401020303" pitchFamily="18" charset="0"/>
              </a:rPr>
              <a:t>(ISM) is an interactive </a:t>
            </a:r>
            <a:r>
              <a:rPr lang="en-IN" dirty="0" smtClean="0">
                <a:latin typeface="Perpetua" panose="02020502060401020303" pitchFamily="18" charset="0"/>
              </a:rPr>
              <a:t>learning process </a:t>
            </a:r>
            <a:r>
              <a:rPr lang="en-IN" dirty="0">
                <a:latin typeface="Perpetua" panose="02020502060401020303" pitchFamily="18" charset="0"/>
              </a:rPr>
              <a:t>in which a set of different and directly </a:t>
            </a:r>
            <a:r>
              <a:rPr lang="en-IN" dirty="0" smtClean="0">
                <a:latin typeface="Perpetua" panose="02020502060401020303" pitchFamily="18" charset="0"/>
              </a:rPr>
              <a:t>related elements </a:t>
            </a:r>
            <a:r>
              <a:rPr lang="en-IN" dirty="0">
                <a:latin typeface="Perpetua" panose="02020502060401020303" pitchFamily="18" charset="0"/>
              </a:rPr>
              <a:t>is structured into a comprehensive systemic </a:t>
            </a:r>
            <a:r>
              <a:rPr lang="en-IN" dirty="0" smtClean="0">
                <a:latin typeface="Perpetua" panose="02020502060401020303" pitchFamily="18" charset="0"/>
              </a:rPr>
              <a:t>model (</a:t>
            </a:r>
            <a:r>
              <a:rPr lang="en-IN" dirty="0">
                <a:latin typeface="Perpetua" panose="02020502060401020303" pitchFamily="18" charset="0"/>
              </a:rPr>
              <a:t>Warfield, 1974; Sage, 1977</a:t>
            </a:r>
            <a:r>
              <a:rPr lang="en-IN" dirty="0" smtClean="0">
                <a:latin typeface="Perpetua" panose="02020502060401020303" pitchFamily="18" charset="0"/>
              </a:rPr>
              <a:t>)</a:t>
            </a: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The </a:t>
            </a:r>
            <a:r>
              <a:rPr lang="en-IN" dirty="0">
                <a:latin typeface="Perpetua" panose="02020502060401020303" pitchFamily="18" charset="0"/>
              </a:rPr>
              <a:t>model so formed portrays </a:t>
            </a:r>
            <a:r>
              <a:rPr lang="en-IN" dirty="0" smtClean="0">
                <a:latin typeface="Perpetua" panose="02020502060401020303" pitchFamily="18" charset="0"/>
              </a:rPr>
              <a:t>the structure </a:t>
            </a:r>
            <a:r>
              <a:rPr lang="en-IN" dirty="0">
                <a:latin typeface="Perpetua" panose="02020502060401020303" pitchFamily="18" charset="0"/>
              </a:rPr>
              <a:t>of a complex issue or </a:t>
            </a:r>
            <a:r>
              <a:rPr lang="en-IN" dirty="0" smtClean="0">
                <a:latin typeface="Perpetua" panose="02020502060401020303" pitchFamily="18" charset="0"/>
              </a:rPr>
              <a:t>problem </a:t>
            </a:r>
            <a:r>
              <a:rPr lang="en-IN" dirty="0">
                <a:latin typeface="Perpetua" panose="02020502060401020303" pitchFamily="18" charset="0"/>
              </a:rPr>
              <a:t>in a carefully designed pattern implying graphics as </a:t>
            </a:r>
            <a:r>
              <a:rPr lang="en-IN" dirty="0" smtClean="0">
                <a:latin typeface="Perpetua" panose="02020502060401020303" pitchFamily="18" charset="0"/>
              </a:rPr>
              <a:t>well as words</a:t>
            </a: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ISM </a:t>
            </a:r>
            <a:r>
              <a:rPr lang="en-IN" dirty="0">
                <a:latin typeface="Perpetua" panose="02020502060401020303" pitchFamily="18" charset="0"/>
              </a:rPr>
              <a:t>methodology helps to impose order and </a:t>
            </a:r>
            <a:r>
              <a:rPr lang="en-IN" dirty="0" smtClean="0">
                <a:latin typeface="Perpetua" panose="02020502060401020303" pitchFamily="18" charset="0"/>
              </a:rPr>
              <a:t>direction on </a:t>
            </a:r>
            <a:r>
              <a:rPr lang="en-IN" dirty="0">
                <a:latin typeface="Perpetua" panose="02020502060401020303" pitchFamily="18" charset="0"/>
              </a:rPr>
              <a:t>the complexity of relationships among elements of a </a:t>
            </a:r>
            <a:r>
              <a:rPr lang="en-IN" dirty="0" smtClean="0">
                <a:latin typeface="Perpetua" panose="02020502060401020303" pitchFamily="18" charset="0"/>
              </a:rPr>
              <a:t>system</a:t>
            </a:r>
            <a:endParaRPr lang="en-IN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2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421"/>
            <a:ext cx="8577748" cy="63112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09368" y="6488668"/>
            <a:ext cx="36281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0" i="0" u="none" strike="noStrike" baseline="0" dirty="0" smtClean="0">
                <a:latin typeface="Perpetua" panose="02020502060401020303" pitchFamily="18" charset="0"/>
              </a:rPr>
              <a:t>Flow diagram for preparing ISM</a:t>
            </a:r>
            <a:endParaRPr lang="en-IN" dirty="0">
              <a:latin typeface="Perpetua" panose="02020502060401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74795" y="6027003"/>
            <a:ext cx="39442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5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036" y="464024"/>
            <a:ext cx="10657764" cy="5712939"/>
          </a:xfrm>
        </p:spPr>
        <p:txBody>
          <a:bodyPr/>
          <a:lstStyle/>
          <a:p>
            <a:pPr marL="0" indent="0">
              <a:buNone/>
            </a:pPr>
            <a:r>
              <a:rPr lang="fr-FR" b="1" dirty="0" err="1" smtClean="0">
                <a:latin typeface="Perpetua" panose="02020502060401020303" pitchFamily="18" charset="0"/>
              </a:rPr>
              <a:t>Methodology</a:t>
            </a:r>
            <a:endParaRPr lang="fr-FR" b="1" dirty="0" smtClean="0">
              <a:latin typeface="Perpetua" panose="02020502060401020303" pitchFamily="18" charset="0"/>
            </a:endParaRPr>
          </a:p>
          <a:p>
            <a:r>
              <a:rPr lang="fr-FR" dirty="0" smtClean="0">
                <a:latin typeface="Perpetua" panose="02020502060401020303" pitchFamily="18" charset="0"/>
              </a:rPr>
              <a:t>Structural </a:t>
            </a:r>
            <a:r>
              <a:rPr lang="fr-FR" dirty="0">
                <a:latin typeface="Perpetua" panose="02020502060401020303" pitchFamily="18" charset="0"/>
              </a:rPr>
              <a:t>self-interaction matrix (SSIM</a:t>
            </a:r>
            <a:r>
              <a:rPr lang="fr-FR" dirty="0" smtClean="0">
                <a:latin typeface="Perpetua" panose="02020502060401020303" pitchFamily="18" charset="0"/>
              </a:rPr>
              <a:t>)</a:t>
            </a:r>
          </a:p>
          <a:p>
            <a:r>
              <a:rPr lang="en-IN" dirty="0">
                <a:latin typeface="Perpetua" panose="02020502060401020303" pitchFamily="18" charset="0"/>
              </a:rPr>
              <a:t>Reachability </a:t>
            </a:r>
            <a:r>
              <a:rPr lang="en-IN" dirty="0" smtClean="0">
                <a:latin typeface="Perpetua" panose="02020502060401020303" pitchFamily="18" charset="0"/>
              </a:rPr>
              <a:t>matrix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Partitioning the reachability matrix</a:t>
            </a:r>
            <a:endParaRPr lang="en-IN" dirty="0">
              <a:latin typeface="Perpetua" panose="02020502060401020303" pitchFamily="18" charset="0"/>
            </a:endParaRPr>
          </a:p>
          <a:p>
            <a:r>
              <a:rPr lang="en-IN" dirty="0" smtClean="0">
                <a:latin typeface="Perpetua" panose="02020502060401020303" pitchFamily="18" charset="0"/>
              </a:rPr>
              <a:t>Developing </a:t>
            </a:r>
            <a:r>
              <a:rPr lang="en-IN" dirty="0">
                <a:latin typeface="Perpetua" panose="02020502060401020303" pitchFamily="18" charset="0"/>
              </a:rPr>
              <a:t>conical </a:t>
            </a:r>
            <a:r>
              <a:rPr lang="en-IN" dirty="0" smtClean="0">
                <a:latin typeface="Perpetua" panose="02020502060401020303" pitchFamily="18" charset="0"/>
              </a:rPr>
              <a:t>matrix</a:t>
            </a:r>
          </a:p>
          <a:p>
            <a:r>
              <a:rPr lang="en-IN" dirty="0">
                <a:latin typeface="Perpetua" panose="02020502060401020303" pitchFamily="18" charset="0"/>
              </a:rPr>
              <a:t>Conical form of reachability matrix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Diagraph</a:t>
            </a:r>
          </a:p>
          <a:p>
            <a:r>
              <a:rPr lang="en-IN" dirty="0">
                <a:latin typeface="Perpetua" panose="02020502060401020303" pitchFamily="18" charset="0"/>
              </a:rPr>
              <a:t>MICMAC </a:t>
            </a:r>
            <a:r>
              <a:rPr lang="en-IN" dirty="0" smtClean="0">
                <a:latin typeface="Perpetua" panose="02020502060401020303" pitchFamily="18" charset="0"/>
              </a:rPr>
              <a:t>analysis (to identify and analyse the variables according to their driving power and dependence)</a:t>
            </a:r>
            <a:endParaRPr lang="fr-FR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65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445" y="696036"/>
            <a:ext cx="10712355" cy="54809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i="1" u="sng" dirty="0" smtClean="0">
                <a:latin typeface="Perpetua" panose="02020502060401020303" pitchFamily="18" charset="0"/>
              </a:rPr>
              <a:t>Stepwise processes involved in the development of ISM model 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Step 1: Identify different enablers based on literature review, questionnaire-based survey, and expert’s opinion.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Step 2: establishing the contextual relationship between the enablers.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Step 3: development of structural self-interaction matrix (SSIM) for variables show the pair-wise interactions among the enablers. In each “x-y” link, the interpretation is used to develop the “knowledge base”.</a:t>
            </a:r>
          </a:p>
          <a:p>
            <a:r>
              <a:rPr lang="en-IN" dirty="0" smtClean="0">
                <a:latin typeface="Perpetua" panose="02020502060401020303" pitchFamily="18" charset="0"/>
              </a:rPr>
              <a:t>Step 3.1: SSIM is developed with the following variables:</a:t>
            </a:r>
          </a:p>
          <a:p>
            <a:pPr marL="0" indent="0">
              <a:buNone/>
            </a:pPr>
            <a:r>
              <a:rPr lang="en-IN" dirty="0" smtClean="0">
                <a:latin typeface="Perpetua" panose="02020502060401020303" pitchFamily="18" charset="0"/>
              </a:rPr>
              <a:t>	V: variable </a:t>
            </a:r>
            <a:r>
              <a:rPr lang="en-IN" dirty="0">
                <a:latin typeface="Perpetua" panose="02020502060401020303" pitchFamily="18" charset="0"/>
              </a:rPr>
              <a:t>x</a:t>
            </a:r>
            <a:r>
              <a:rPr lang="en-IN" dirty="0" smtClean="0">
                <a:latin typeface="Perpetua" panose="02020502060401020303" pitchFamily="18" charset="0"/>
              </a:rPr>
              <a:t> will help to achieve variable y;</a:t>
            </a:r>
          </a:p>
          <a:p>
            <a:pPr marL="0" indent="0">
              <a:buNone/>
            </a:pPr>
            <a:r>
              <a:rPr lang="en-IN" dirty="0" smtClean="0">
                <a:latin typeface="Perpetua" panose="02020502060401020303" pitchFamily="18" charset="0"/>
              </a:rPr>
              <a:t>	A: variable y will be achieved by variable x;</a:t>
            </a:r>
          </a:p>
          <a:p>
            <a:pPr marL="0" indent="0">
              <a:buNone/>
            </a:pPr>
            <a:r>
              <a:rPr lang="en-IN" dirty="0" smtClean="0">
                <a:latin typeface="Perpetua" panose="02020502060401020303" pitchFamily="18" charset="0"/>
              </a:rPr>
              <a:t>	X: variables x and y will help achieve each other; and</a:t>
            </a:r>
          </a:p>
          <a:p>
            <a:pPr marL="0" indent="0">
              <a:buNone/>
            </a:pPr>
            <a:r>
              <a:rPr lang="en-IN" dirty="0" smtClean="0">
                <a:latin typeface="Perpetua" panose="02020502060401020303" pitchFamily="18" charset="0"/>
              </a:rPr>
              <a:t>	O: variables x and y are unrelated.</a:t>
            </a:r>
          </a:p>
          <a:p>
            <a:pPr marL="0" indent="0">
              <a:buNone/>
            </a:pPr>
            <a:r>
              <a:rPr lang="en-IN" sz="1500" dirty="0" smtClean="0">
                <a:latin typeface="Perpetua" panose="02020502060401020303" pitchFamily="18" charset="0"/>
              </a:rPr>
              <a:t>Source:  </a:t>
            </a:r>
            <a:r>
              <a:rPr lang="en-IN" sz="1500" dirty="0" err="1" smtClean="0">
                <a:latin typeface="Perpetua" panose="02020502060401020303" pitchFamily="18" charset="0"/>
              </a:rPr>
              <a:t>Mohanty</a:t>
            </a:r>
            <a:r>
              <a:rPr lang="en-IN" sz="1500" dirty="0">
                <a:latin typeface="Perpetua" panose="02020502060401020303" pitchFamily="18" charset="0"/>
              </a:rPr>
              <a:t>, M. (2018). Assessing sustainable supply chain enablers using total interpretive structural </a:t>
            </a:r>
            <a:r>
              <a:rPr lang="en-IN" sz="1500" dirty="0" err="1">
                <a:latin typeface="Perpetua" panose="02020502060401020303" pitchFamily="18" charset="0"/>
              </a:rPr>
              <a:t>modeling</a:t>
            </a:r>
            <a:r>
              <a:rPr lang="en-IN" sz="1500" dirty="0">
                <a:latin typeface="Perpetua" panose="02020502060401020303" pitchFamily="18" charset="0"/>
              </a:rPr>
              <a:t> approach and fuzzy-MICMAC analysis. </a:t>
            </a:r>
            <a:r>
              <a:rPr lang="en-IN" sz="1500" i="1" dirty="0">
                <a:latin typeface="Perpetua" panose="02020502060401020303" pitchFamily="18" charset="0"/>
              </a:rPr>
              <a:t>Management of Environmental Quality: An International Journal</a:t>
            </a:r>
            <a:r>
              <a:rPr lang="en-IN" sz="1500" dirty="0">
                <a:latin typeface="Perpetua" panose="02020502060401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99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774" y="819585"/>
            <a:ext cx="1202822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 smtClean="0">
                <a:latin typeface="Perpetua" panose="02020502060401020303" pitchFamily="18" charset="0"/>
              </a:rPr>
              <a:t>Step 3.2: initial reachability matrix is developed.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3.2.1: if (x, y) entry in the SSIM is V, then (x, y) entry in the reachability matrix becomes 1 and the (y, x) entry becomes 0.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3.2.2: if (x, y) entry in the SSIM is A, then (x, y) entry in the reachability matrix becomes 0 and the (y, x) entry becomes 1.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3.2.3: if (x, y) entry in the SSIM is X, then (x, y) entry in the reachability matrix becomes 1 and the (y, x) entry becomes 1.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3.2.4: if (x, y) entry in the SSIM is O, then (x, y) entry in the reachability matrix becomes 0 and the (y, x) entry becomes 0.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3.3: matrix is checked for the presence of transitive relation and is converted into a final reachability matrix.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3.3.1: entries with 1* is filled for showing the transitivity relationship to fill the gap.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4: level partitioning is done in reachability matrix.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5: development of reachability matrix in its conical form.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6: development of diagraph.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7: interaction matrix represents the connectivity between the nodes denoted by 1 and where there is no connectivity it is denoted as 0.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8: development of  TISM.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9: driving power and dependence are derived from a conical form of reachability matrix.</a:t>
            </a:r>
          </a:p>
          <a:p>
            <a:r>
              <a:rPr lang="en-IN" sz="2000" dirty="0" smtClean="0">
                <a:latin typeface="Perpetua" panose="02020502060401020303" pitchFamily="18" charset="0"/>
              </a:rPr>
              <a:t>Step 10: MICMAC analysis is done for clustering various enablers, and the driving power and dependence of the variables is identified.</a:t>
            </a:r>
            <a:endParaRPr lang="en-IN" sz="2000" dirty="0">
              <a:latin typeface="Perpetua" panose="02020502060401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5744" y="5981469"/>
            <a:ext cx="1184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Perpetua" panose="02020502060401020303" pitchFamily="18" charset="0"/>
              </a:rPr>
              <a:t>Source:  </a:t>
            </a:r>
            <a:r>
              <a:rPr lang="en-IN" dirty="0" err="1" smtClean="0">
                <a:latin typeface="Perpetua" panose="02020502060401020303" pitchFamily="18" charset="0"/>
              </a:rPr>
              <a:t>Mohanty</a:t>
            </a:r>
            <a:r>
              <a:rPr lang="en-IN" dirty="0" smtClean="0">
                <a:latin typeface="Perpetua" panose="02020502060401020303" pitchFamily="18" charset="0"/>
              </a:rPr>
              <a:t>, M. (2018). Assessing sustainable supply chain enablers using total interpretive structural </a:t>
            </a:r>
            <a:r>
              <a:rPr lang="en-IN" dirty="0" err="1" smtClean="0">
                <a:latin typeface="Perpetua" panose="02020502060401020303" pitchFamily="18" charset="0"/>
              </a:rPr>
              <a:t>modeling</a:t>
            </a:r>
            <a:r>
              <a:rPr lang="en-IN" dirty="0" smtClean="0">
                <a:latin typeface="Perpetua" panose="02020502060401020303" pitchFamily="18" charset="0"/>
              </a:rPr>
              <a:t> approach and fuzzy-MICMAC analysis. </a:t>
            </a:r>
            <a:r>
              <a:rPr lang="en-IN" i="1" dirty="0" smtClean="0">
                <a:latin typeface="Perpetua" panose="02020502060401020303" pitchFamily="18" charset="0"/>
              </a:rPr>
              <a:t>Management of Environmental Quality: An International Journal</a:t>
            </a:r>
            <a:r>
              <a:rPr lang="en-IN" dirty="0" smtClean="0">
                <a:latin typeface="Perpetua" panose="02020502060401020303" pitchFamily="18" charset="0"/>
              </a:rPr>
              <a:t>.</a:t>
            </a:r>
            <a:endParaRPr lang="en-IN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882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703" y="150125"/>
            <a:ext cx="4686300" cy="31813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03" y="3467100"/>
            <a:ext cx="4686300" cy="339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868" y="150125"/>
            <a:ext cx="4844955" cy="35163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591868" y="5995779"/>
            <a:ext cx="54318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227092" y="1144019"/>
            <a:ext cx="1" cy="36111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424451" y="3848669"/>
            <a:ext cx="1590498" cy="18130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34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93" y="122474"/>
            <a:ext cx="9572625" cy="3419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493" y="3541949"/>
            <a:ext cx="9610725" cy="279082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764275" y="2224585"/>
            <a:ext cx="204218" cy="1501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64275" y="2378120"/>
            <a:ext cx="204218" cy="1501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47091" y="2528245"/>
            <a:ext cx="204218" cy="1501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47091" y="6332774"/>
            <a:ext cx="108499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67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55" y="240897"/>
            <a:ext cx="4619625" cy="1381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80" y="1717770"/>
            <a:ext cx="4610100" cy="1047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80" y="2765520"/>
            <a:ext cx="9544050" cy="33623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3079" y="6273225"/>
            <a:ext cx="109711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49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097" y="491320"/>
            <a:ext cx="4451160" cy="5512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78" y="491320"/>
            <a:ext cx="7110483" cy="33623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723331" y="6023074"/>
            <a:ext cx="10549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1869" y="5022376"/>
            <a:ext cx="20471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400" dirty="0" smtClean="0">
                <a:latin typeface="Perpetua" panose="02020502060401020303" pitchFamily="18" charset="0"/>
              </a:rPr>
              <a:t>Digraph-ISM based model of the variables for improving supply chain agility</a:t>
            </a:r>
            <a:endParaRPr lang="en-IN" sz="14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64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434" y="0"/>
            <a:ext cx="4648200" cy="3161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31" y="3161900"/>
            <a:ext cx="9488961" cy="37233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6710" y="1150823"/>
            <a:ext cx="31511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612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519" y="1147632"/>
            <a:ext cx="6530481" cy="4326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2" y="1147632"/>
            <a:ext cx="5718412" cy="37233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3331" y="6023074"/>
            <a:ext cx="100038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182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01" y="736979"/>
            <a:ext cx="10753299" cy="5439984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dirty="0">
                <a:solidFill>
                  <a:srgbClr val="C00000"/>
                </a:solidFill>
                <a:latin typeface="Perpetua" panose="02020502060401020303" pitchFamily="18" charset="0"/>
              </a:rPr>
              <a:t>Cluster I consists of autonomous variables</a:t>
            </a:r>
            <a:r>
              <a:rPr lang="en-IN" dirty="0">
                <a:latin typeface="Perpetua" panose="02020502060401020303" pitchFamily="18" charset="0"/>
              </a:rPr>
              <a:t>. These factors have weak driving power </a:t>
            </a:r>
            <a:r>
              <a:rPr lang="en-IN" dirty="0" smtClean="0">
                <a:latin typeface="Perpetua" panose="02020502060401020303" pitchFamily="18" charset="0"/>
              </a:rPr>
              <a:t>and weak dependence</a:t>
            </a:r>
          </a:p>
          <a:p>
            <a:pPr algn="just"/>
            <a:endParaRPr lang="en-IN" dirty="0" smtClean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solidFill>
                  <a:srgbClr val="C00000"/>
                </a:solidFill>
                <a:latin typeface="Perpetua" panose="02020502060401020303" pitchFamily="18" charset="0"/>
              </a:rPr>
              <a:t>Cluster II consists of dependent variables </a:t>
            </a:r>
            <a:r>
              <a:rPr lang="en-IN" dirty="0">
                <a:latin typeface="Perpetua" panose="02020502060401020303" pitchFamily="18" charset="0"/>
              </a:rPr>
              <a:t>that have weak </a:t>
            </a:r>
            <a:r>
              <a:rPr lang="en-IN" dirty="0" smtClean="0">
                <a:latin typeface="Perpetua" panose="02020502060401020303" pitchFamily="18" charset="0"/>
              </a:rPr>
              <a:t>driving </a:t>
            </a:r>
            <a:r>
              <a:rPr lang="en-IN" dirty="0">
                <a:latin typeface="Perpetua" panose="02020502060401020303" pitchFamily="18" charset="0"/>
              </a:rPr>
              <a:t>power, but </a:t>
            </a:r>
            <a:r>
              <a:rPr lang="en-IN" dirty="0" smtClean="0">
                <a:latin typeface="Perpetua" panose="02020502060401020303" pitchFamily="18" charset="0"/>
              </a:rPr>
              <a:t>strong dependence</a:t>
            </a:r>
          </a:p>
          <a:p>
            <a:pPr algn="just"/>
            <a:endParaRPr lang="en-IN" dirty="0" smtClean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solidFill>
                  <a:srgbClr val="C00000"/>
                </a:solidFill>
                <a:latin typeface="Perpetua" panose="02020502060401020303" pitchFamily="18" charset="0"/>
              </a:rPr>
              <a:t>Cluster III consists of linkage variables </a:t>
            </a:r>
            <a:r>
              <a:rPr lang="en-IN" dirty="0">
                <a:latin typeface="Perpetua" panose="02020502060401020303" pitchFamily="18" charset="0"/>
              </a:rPr>
              <a:t>that have strong driving power and also </a:t>
            </a:r>
            <a:r>
              <a:rPr lang="en-IN" dirty="0" smtClean="0">
                <a:latin typeface="Perpetua" panose="02020502060401020303" pitchFamily="18" charset="0"/>
              </a:rPr>
              <a:t>have strong </a:t>
            </a:r>
            <a:r>
              <a:rPr lang="en-IN" dirty="0">
                <a:latin typeface="Perpetua" panose="02020502060401020303" pitchFamily="18" charset="0"/>
              </a:rPr>
              <a:t>dependence. These enablers are unstable in the fact that any action on these </a:t>
            </a:r>
            <a:r>
              <a:rPr lang="en-IN" dirty="0" smtClean="0">
                <a:latin typeface="Perpetua" panose="02020502060401020303" pitchFamily="18" charset="0"/>
              </a:rPr>
              <a:t>enablers will </a:t>
            </a:r>
            <a:r>
              <a:rPr lang="en-IN" dirty="0">
                <a:latin typeface="Perpetua" panose="02020502060401020303" pitchFamily="18" charset="0"/>
              </a:rPr>
              <a:t>have an effect on others and also a feedback on </a:t>
            </a:r>
            <a:r>
              <a:rPr lang="en-IN" dirty="0" smtClean="0">
                <a:latin typeface="Perpetua" panose="02020502060401020303" pitchFamily="18" charset="0"/>
              </a:rPr>
              <a:t>themselves</a:t>
            </a:r>
            <a:endParaRPr lang="en-IN" dirty="0">
              <a:latin typeface="Perpetua" panose="02020502060401020303" pitchFamily="18" charset="0"/>
            </a:endParaRPr>
          </a:p>
          <a:p>
            <a:pPr algn="just"/>
            <a:endParaRPr lang="en-IN" dirty="0" smtClean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solidFill>
                  <a:srgbClr val="C00000"/>
                </a:solidFill>
                <a:latin typeface="Perpetua" panose="02020502060401020303" pitchFamily="18" charset="0"/>
              </a:rPr>
              <a:t>Cluster IV includes the independent enablers </a:t>
            </a:r>
            <a:r>
              <a:rPr lang="en-IN" dirty="0">
                <a:latin typeface="Perpetua" panose="02020502060401020303" pitchFamily="18" charset="0"/>
              </a:rPr>
              <a:t>having strong driving power and </a:t>
            </a:r>
            <a:r>
              <a:rPr lang="en-IN" dirty="0" smtClean="0">
                <a:latin typeface="Perpetua" panose="02020502060401020303" pitchFamily="18" charset="0"/>
              </a:rPr>
              <a:t>weak dependence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1936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dirty="0">
                <a:latin typeface="Perpetua" panose="02020502060401020303" pitchFamily="18" charset="0"/>
              </a:rPr>
              <a:t>ISM developed </a:t>
            </a:r>
            <a:r>
              <a:rPr lang="en-IN" dirty="0" smtClean="0">
                <a:latin typeface="Perpetua" panose="02020502060401020303" pitchFamily="18" charset="0"/>
              </a:rPr>
              <a:t>acts </a:t>
            </a:r>
            <a:r>
              <a:rPr lang="en-IN" dirty="0">
                <a:latin typeface="Perpetua" panose="02020502060401020303" pitchFamily="18" charset="0"/>
              </a:rPr>
              <a:t>as a tool for top </a:t>
            </a:r>
            <a:r>
              <a:rPr lang="en-IN" dirty="0" smtClean="0">
                <a:latin typeface="Perpetua" panose="02020502060401020303" pitchFamily="18" charset="0"/>
              </a:rPr>
              <a:t>management to </a:t>
            </a:r>
            <a:r>
              <a:rPr lang="en-IN" dirty="0">
                <a:latin typeface="Perpetua" panose="02020502060401020303" pitchFamily="18" charset="0"/>
              </a:rPr>
              <a:t>understand the variables of an agile </a:t>
            </a:r>
            <a:r>
              <a:rPr lang="en-IN" dirty="0" smtClean="0">
                <a:latin typeface="Perpetua" panose="02020502060401020303" pitchFamily="18" charset="0"/>
              </a:rPr>
              <a:t>project</a:t>
            </a:r>
            <a:endParaRPr lang="en-IN" dirty="0">
              <a:latin typeface="Perpetua" panose="02020502060401020303" pitchFamily="18" charset="0"/>
            </a:endParaRPr>
          </a:p>
          <a:p>
            <a:pPr algn="just"/>
            <a:r>
              <a:rPr lang="en-IN" dirty="0">
                <a:latin typeface="Perpetua" panose="02020502060401020303" pitchFamily="18" charset="0"/>
              </a:rPr>
              <a:t>Though ISM is developed on the basis of perception of </a:t>
            </a:r>
            <a:r>
              <a:rPr lang="en-IN" dirty="0" smtClean="0">
                <a:latin typeface="Perpetua" panose="02020502060401020303" pitchFamily="18" charset="0"/>
              </a:rPr>
              <a:t>the experts </a:t>
            </a:r>
            <a:r>
              <a:rPr lang="en-IN" dirty="0">
                <a:latin typeface="Perpetua" panose="02020502060401020303" pitchFamily="18" charset="0"/>
              </a:rPr>
              <a:t>of </a:t>
            </a:r>
            <a:r>
              <a:rPr lang="en-IN" dirty="0" smtClean="0">
                <a:latin typeface="Perpetua" panose="02020502060401020303" pitchFamily="18" charset="0"/>
              </a:rPr>
              <a:t>management, </a:t>
            </a:r>
            <a:r>
              <a:rPr lang="en-IN" dirty="0">
                <a:latin typeface="Perpetua" panose="02020502060401020303" pitchFamily="18" charset="0"/>
              </a:rPr>
              <a:t>the results are quite generic </a:t>
            </a:r>
            <a:endParaRPr lang="en-IN" dirty="0" smtClean="0">
              <a:latin typeface="Perpetua" panose="02020502060401020303" pitchFamily="18" charset="0"/>
            </a:endParaRP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It is helpful </a:t>
            </a:r>
            <a:r>
              <a:rPr lang="en-IN" dirty="0">
                <a:latin typeface="Perpetua" panose="02020502060401020303" pitchFamily="18" charset="0"/>
              </a:rPr>
              <a:t>for the top management to drive the efforts towards </a:t>
            </a:r>
            <a:r>
              <a:rPr lang="en-IN" dirty="0" smtClean="0">
                <a:latin typeface="Perpetua" panose="02020502060401020303" pitchFamily="18" charset="0"/>
              </a:rPr>
              <a:t>the roots </a:t>
            </a:r>
            <a:r>
              <a:rPr lang="en-IN" dirty="0">
                <a:latin typeface="Perpetua" panose="02020502060401020303" pitchFamily="18" charset="0"/>
              </a:rPr>
              <a:t>of the </a:t>
            </a:r>
            <a:r>
              <a:rPr lang="en-IN" dirty="0" smtClean="0">
                <a:latin typeface="Perpetua" panose="02020502060401020303" pitchFamily="18" charset="0"/>
              </a:rPr>
              <a:t>problem</a:t>
            </a:r>
          </a:p>
          <a:p>
            <a:pPr algn="just"/>
            <a:r>
              <a:rPr lang="en-IN" dirty="0" smtClean="0">
                <a:latin typeface="Perpetua" panose="02020502060401020303" pitchFamily="18" charset="0"/>
              </a:rPr>
              <a:t> </a:t>
            </a:r>
            <a:r>
              <a:rPr lang="en-IN" dirty="0">
                <a:latin typeface="Perpetua" panose="02020502060401020303" pitchFamily="18" charset="0"/>
              </a:rPr>
              <a:t>ISM approach leads us to the </a:t>
            </a:r>
            <a:r>
              <a:rPr lang="en-IN" dirty="0" smtClean="0">
                <a:latin typeface="Perpetua" panose="02020502060401020303" pitchFamily="18" charset="0"/>
              </a:rPr>
              <a:t>variables where </a:t>
            </a:r>
            <a:r>
              <a:rPr lang="en-IN" dirty="0">
                <a:latin typeface="Perpetua" panose="02020502060401020303" pitchFamily="18" charset="0"/>
              </a:rPr>
              <a:t>fruitful results in terms of market share improvement </a:t>
            </a:r>
            <a:r>
              <a:rPr lang="en-IN" dirty="0" smtClean="0">
                <a:latin typeface="Perpetua" panose="02020502060401020303" pitchFamily="18" charset="0"/>
              </a:rPr>
              <a:t>can be achieved</a:t>
            </a:r>
            <a:endParaRPr lang="en-IN" dirty="0">
              <a:latin typeface="Perpetua" panose="02020502060401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5592188"/>
            <a:ext cx="100038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Source:  Agarwal, A., Shankar, R., &amp; Tiwari, M. K. (2007). Modeling agility of supply chain.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Industrial marketing management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, </a:t>
            </a:r>
            <a:r>
              <a:rPr lang="en-IN" sz="1600" b="0" i="1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36</a:t>
            </a:r>
            <a:r>
              <a:rPr lang="en-IN" sz="1600" b="0" i="0" dirty="0" smtClean="0">
                <a:solidFill>
                  <a:srgbClr val="222222"/>
                </a:solidFill>
                <a:effectLst/>
                <a:latin typeface="Perpetua" panose="02020502060401020303" pitchFamily="18" charset="0"/>
              </a:rPr>
              <a:t>(4), 443-457.</a:t>
            </a:r>
            <a:endParaRPr lang="en-IN" sz="1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38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1065</Words>
  <Application>Microsoft Office PowerPoint</Application>
  <PresentationFormat>Widescreen</PresentationFormat>
  <Paragraphs>78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Perpetua</vt:lpstr>
      <vt:lpstr>Office Theme</vt:lpstr>
      <vt:lpstr>Interpretive Structural Modeling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mahamaya mohanty</cp:lastModifiedBy>
  <cp:revision>36</cp:revision>
  <dcterms:created xsi:type="dcterms:W3CDTF">2020-09-09T10:50:53Z</dcterms:created>
  <dcterms:modified xsi:type="dcterms:W3CDTF">2022-01-25T04:07:45Z</dcterms:modified>
</cp:coreProperties>
</file>