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4"/>
  </p:notesMasterIdLst>
  <p:sldIdLst>
    <p:sldId id="256" r:id="rId2"/>
    <p:sldId id="789" r:id="rId3"/>
    <p:sldId id="645" r:id="rId4"/>
    <p:sldId id="595" r:id="rId5"/>
    <p:sldId id="596" r:id="rId6"/>
    <p:sldId id="602" r:id="rId7"/>
    <p:sldId id="616" r:id="rId8"/>
    <p:sldId id="617" r:id="rId9"/>
    <p:sldId id="618" r:id="rId10"/>
    <p:sldId id="619" r:id="rId11"/>
    <p:sldId id="621" r:id="rId12"/>
    <p:sldId id="548" r:id="rId13"/>
    <p:sldId id="549" r:id="rId14"/>
    <p:sldId id="516" r:id="rId15"/>
    <p:sldId id="520" r:id="rId16"/>
    <p:sldId id="790" r:id="rId17"/>
    <p:sldId id="333" r:id="rId18"/>
    <p:sldId id="336" r:id="rId19"/>
    <p:sldId id="337" r:id="rId20"/>
    <p:sldId id="296" r:id="rId21"/>
    <p:sldId id="792" r:id="rId22"/>
    <p:sldId id="297" r:id="rId23"/>
    <p:sldId id="304" r:id="rId24"/>
    <p:sldId id="305" r:id="rId25"/>
    <p:sldId id="794" r:id="rId26"/>
    <p:sldId id="795" r:id="rId27"/>
    <p:sldId id="306" r:id="rId28"/>
    <p:sldId id="307" r:id="rId29"/>
    <p:sldId id="310" r:id="rId30"/>
    <p:sldId id="311" r:id="rId31"/>
    <p:sldId id="312" r:id="rId32"/>
    <p:sldId id="315" r:id="rId33"/>
    <p:sldId id="316" r:id="rId34"/>
    <p:sldId id="313" r:id="rId35"/>
    <p:sldId id="317" r:id="rId36"/>
    <p:sldId id="318" r:id="rId37"/>
    <p:sldId id="319" r:id="rId38"/>
    <p:sldId id="320" r:id="rId39"/>
    <p:sldId id="321" r:id="rId40"/>
    <p:sldId id="324" r:id="rId41"/>
    <p:sldId id="325" r:id="rId42"/>
    <p:sldId id="257" r:id="rId43"/>
    <p:sldId id="796" r:id="rId44"/>
    <p:sldId id="258" r:id="rId45"/>
    <p:sldId id="436" r:id="rId46"/>
    <p:sldId id="439" r:id="rId47"/>
    <p:sldId id="793" r:id="rId48"/>
    <p:sldId id="440" r:id="rId49"/>
    <p:sldId id="437" r:id="rId50"/>
    <p:sldId id="438" r:id="rId51"/>
    <p:sldId id="353" r:id="rId52"/>
    <p:sldId id="332" r:id="rId53"/>
    <p:sldId id="371" r:id="rId54"/>
    <p:sldId id="398" r:id="rId55"/>
    <p:sldId id="415" r:id="rId56"/>
    <p:sldId id="416" r:id="rId57"/>
    <p:sldId id="417" r:id="rId58"/>
    <p:sldId id="419" r:id="rId59"/>
    <p:sldId id="787" r:id="rId60"/>
    <p:sldId id="788" r:id="rId61"/>
    <p:sldId id="381" r:id="rId62"/>
    <p:sldId id="378" r:id="rId63"/>
    <p:sldId id="422" r:id="rId64"/>
    <p:sldId id="423" r:id="rId65"/>
    <p:sldId id="424" r:id="rId66"/>
    <p:sldId id="426" r:id="rId67"/>
    <p:sldId id="427" r:id="rId68"/>
    <p:sldId id="428" r:id="rId69"/>
    <p:sldId id="429" r:id="rId70"/>
    <p:sldId id="430" r:id="rId71"/>
    <p:sldId id="431" r:id="rId72"/>
    <p:sldId id="432" r:id="rId73"/>
    <p:sldId id="433" r:id="rId74"/>
    <p:sldId id="434" r:id="rId75"/>
    <p:sldId id="435" r:id="rId76"/>
    <p:sldId id="357" r:id="rId77"/>
    <p:sldId id="359" r:id="rId78"/>
    <p:sldId id="360" r:id="rId79"/>
    <p:sldId id="361" r:id="rId80"/>
    <p:sldId id="362" r:id="rId81"/>
    <p:sldId id="363" r:id="rId82"/>
    <p:sldId id="364" r:id="rId83"/>
    <p:sldId id="365" r:id="rId84"/>
    <p:sldId id="366" r:id="rId85"/>
    <p:sldId id="367" r:id="rId86"/>
    <p:sldId id="368" r:id="rId87"/>
    <p:sldId id="339" r:id="rId88"/>
    <p:sldId id="340" r:id="rId89"/>
    <p:sldId id="341" r:id="rId90"/>
    <p:sldId id="342" r:id="rId91"/>
    <p:sldId id="343" r:id="rId92"/>
    <p:sldId id="344"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255"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FIXED%20INCOME%20SECURITIES\EXCEL%20FILES\Bond%20Investment%20Strategy.xlsm"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a:t>Duration Relation - Bullet and Ladder Portfolio</a:t>
            </a:r>
          </a:p>
        </c:rich>
      </c:tx>
      <c:overlay val="1"/>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7.8129643579969474E-2"/>
          <c:y val="0.10109088205370018"/>
          <c:w val="0.8840024981918394"/>
          <c:h val="0.80175604938773726"/>
        </c:manualLayout>
      </c:layout>
      <c:lineChart>
        <c:grouping val="standard"/>
        <c:varyColors val="0"/>
        <c:ser>
          <c:idx val="1"/>
          <c:order val="0"/>
          <c:tx>
            <c:strRef>
              <c:f>Immunization!$F$1</c:f>
              <c:strCache>
                <c:ptCount val="1"/>
                <c:pt idx="0">
                  <c:v>Duration_Bullet</c:v>
                </c:pt>
              </c:strCache>
            </c:strRef>
          </c:tx>
          <c:spPr>
            <a:ln w="28575" cap="rnd" cmpd="sng" algn="ctr">
              <a:solidFill>
                <a:schemeClr val="dk1">
                  <a:tint val="55000"/>
                  <a:shade val="95000"/>
                  <a:satMod val="105000"/>
                </a:schemeClr>
              </a:solidFill>
              <a:prstDash val="solid"/>
              <a:round/>
            </a:ln>
            <a:effectLst/>
          </c:spPr>
          <c:marker>
            <c:symbol val="none"/>
          </c:marker>
          <c:cat>
            <c:numRef>
              <c:f>Immunization!$F$2:$F$11</c:f>
              <c:numCache>
                <c:formatCode>0.0000</c:formatCode>
                <c:ptCount val="10"/>
                <c:pt idx="0">
                  <c:v>1</c:v>
                </c:pt>
                <c:pt idx="1">
                  <c:v>1.9096171338791006</c:v>
                </c:pt>
                <c:pt idx="2">
                  <c:v>2.7375882149174089</c:v>
                </c:pt>
                <c:pt idx="3">
                  <c:v>3.491211829116466</c:v>
                </c:pt>
                <c:pt idx="4">
                  <c:v>4.1766841528660938</c:v>
                </c:pt>
                <c:pt idx="5">
                  <c:v>4.7993511000021547</c:v>
                </c:pt>
                <c:pt idx="6">
                  <c:v>5.3638992312976672</c:v>
                </c:pt>
                <c:pt idx="7">
                  <c:v>5.8745011017002131</c:v>
                </c:pt>
                <c:pt idx="8">
                  <c:v>6.3349261979026688</c:v>
                </c:pt>
                <c:pt idx="9">
                  <c:v>6.7486255446468695</c:v>
                </c:pt>
              </c:numCache>
            </c:numRef>
          </c:cat>
          <c:val>
            <c:numRef>
              <c:f>Immunization!$F$2:$F$11</c:f>
              <c:numCache>
                <c:formatCode>0.0000</c:formatCode>
                <c:ptCount val="10"/>
                <c:pt idx="0">
                  <c:v>1</c:v>
                </c:pt>
                <c:pt idx="1">
                  <c:v>1.9096171338791006</c:v>
                </c:pt>
                <c:pt idx="2">
                  <c:v>2.7375882149174089</c:v>
                </c:pt>
                <c:pt idx="3">
                  <c:v>3.491211829116466</c:v>
                </c:pt>
                <c:pt idx="4">
                  <c:v>4.1766841528660938</c:v>
                </c:pt>
                <c:pt idx="5">
                  <c:v>4.7993511000021547</c:v>
                </c:pt>
                <c:pt idx="6">
                  <c:v>5.3638992312976672</c:v>
                </c:pt>
                <c:pt idx="7">
                  <c:v>5.8745011017002131</c:v>
                </c:pt>
                <c:pt idx="8">
                  <c:v>6.3349261979026688</c:v>
                </c:pt>
                <c:pt idx="9">
                  <c:v>6.7486255446468695</c:v>
                </c:pt>
              </c:numCache>
            </c:numRef>
          </c:val>
          <c:smooth val="0"/>
          <c:extLst>
            <c:ext xmlns:c16="http://schemas.microsoft.com/office/drawing/2014/chart" uri="{C3380CC4-5D6E-409C-BE32-E72D297353CC}">
              <c16:uniqueId val="{00000000-84CF-4D6A-A459-3B7E4DA62D87}"/>
            </c:ext>
          </c:extLst>
        </c:ser>
        <c:ser>
          <c:idx val="0"/>
          <c:order val="1"/>
          <c:tx>
            <c:strRef>
              <c:f>Immunization!$B$14</c:f>
              <c:strCache>
                <c:ptCount val="1"/>
                <c:pt idx="0">
                  <c:v>Duration_Ladder</c:v>
                </c:pt>
              </c:strCache>
            </c:strRef>
          </c:tx>
          <c:spPr>
            <a:ln w="28575" cap="rnd" cmpd="sng" algn="ctr">
              <a:solidFill>
                <a:schemeClr val="dk1">
                  <a:tint val="88000"/>
                  <a:shade val="95000"/>
                  <a:satMod val="105000"/>
                </a:schemeClr>
              </a:solidFill>
              <a:prstDash val="solid"/>
              <a:round/>
            </a:ln>
            <a:effectLst/>
          </c:spPr>
          <c:marker>
            <c:symbol val="none"/>
          </c:marker>
          <c:cat>
            <c:numRef>
              <c:f>Immunization!$B$15:$B$24</c:f>
              <c:numCache>
                <c:formatCode>0.0000</c:formatCode>
                <c:ptCount val="10"/>
                <c:pt idx="0">
                  <c:v>1</c:v>
                </c:pt>
                <c:pt idx="1">
                  <c:v>1.4548085669395503</c:v>
                </c:pt>
                <c:pt idx="2">
                  <c:v>1.8824017829321698</c:v>
                </c:pt>
                <c:pt idx="3">
                  <c:v>2.2846042944782439</c:v>
                </c:pt>
                <c:pt idx="4">
                  <c:v>2.6630202661558138</c:v>
                </c:pt>
                <c:pt idx="5">
                  <c:v>3.019075405130204</c:v>
                </c:pt>
                <c:pt idx="6">
                  <c:v>3.354050237439842</c:v>
                </c:pt>
                <c:pt idx="7">
                  <c:v>3.669106595472388</c:v>
                </c:pt>
                <c:pt idx="8">
                  <c:v>3.9653087735201971</c:v>
                </c:pt>
                <c:pt idx="9">
                  <c:v>4.2436404506328644</c:v>
                </c:pt>
              </c:numCache>
            </c:numRef>
          </c:cat>
          <c:val>
            <c:numRef>
              <c:f>Immunization!$B$15:$B$24</c:f>
              <c:numCache>
                <c:formatCode>0.0000</c:formatCode>
                <c:ptCount val="10"/>
                <c:pt idx="0">
                  <c:v>1</c:v>
                </c:pt>
                <c:pt idx="1">
                  <c:v>1.4548085669395503</c:v>
                </c:pt>
                <c:pt idx="2">
                  <c:v>1.8824017829321698</c:v>
                </c:pt>
                <c:pt idx="3">
                  <c:v>2.2846042944782439</c:v>
                </c:pt>
                <c:pt idx="4">
                  <c:v>2.6630202661558138</c:v>
                </c:pt>
                <c:pt idx="5">
                  <c:v>3.019075405130204</c:v>
                </c:pt>
                <c:pt idx="6">
                  <c:v>3.354050237439842</c:v>
                </c:pt>
                <c:pt idx="7">
                  <c:v>3.669106595472388</c:v>
                </c:pt>
                <c:pt idx="8">
                  <c:v>3.9653087735201971</c:v>
                </c:pt>
                <c:pt idx="9">
                  <c:v>4.2436404506328644</c:v>
                </c:pt>
              </c:numCache>
            </c:numRef>
          </c:val>
          <c:smooth val="0"/>
          <c:extLst>
            <c:ext xmlns:c16="http://schemas.microsoft.com/office/drawing/2014/chart" uri="{C3380CC4-5D6E-409C-BE32-E72D297353CC}">
              <c16:uniqueId val="{00000001-84CF-4D6A-A459-3B7E4DA62D87}"/>
            </c:ext>
          </c:extLst>
        </c:ser>
        <c:dLbls>
          <c:showLegendKey val="0"/>
          <c:showVal val="0"/>
          <c:showCatName val="0"/>
          <c:showSerName val="0"/>
          <c:showPercent val="0"/>
          <c:showBubbleSize val="0"/>
        </c:dLbls>
        <c:smooth val="0"/>
        <c:axId val="99598336"/>
        <c:axId val="99599872"/>
      </c:lineChart>
      <c:catAx>
        <c:axId val="99598336"/>
        <c:scaling>
          <c:orientation val="minMax"/>
        </c:scaling>
        <c:delete val="0"/>
        <c:axPos val="b"/>
        <c:numFmt formatCode="0.00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5400000" spcFirstLastPara="1" vertOverflow="ellipsis" wrap="square" anchor="ctr" anchorCtr="1"/>
          <a:lstStyle/>
          <a:p>
            <a:pPr>
              <a:defRPr sz="1000" b="0" i="0" u="none" strike="noStrike" kern="1200" baseline="0">
                <a:solidFill>
                  <a:schemeClr val="tx1"/>
                </a:solidFill>
                <a:latin typeface="+mn-lt"/>
                <a:ea typeface="+mn-ea"/>
                <a:cs typeface="+mn-cs"/>
              </a:defRPr>
            </a:pPr>
            <a:endParaRPr lang="en-US"/>
          </a:p>
        </c:txPr>
        <c:crossAx val="99599872"/>
        <c:crosses val="autoZero"/>
        <c:auto val="1"/>
        <c:lblAlgn val="ctr"/>
        <c:lblOffset val="100"/>
        <c:noMultiLvlLbl val="0"/>
      </c:catAx>
      <c:valAx>
        <c:axId val="99599872"/>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0.0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99598336"/>
        <c:crosses val="autoZero"/>
        <c:crossBetween val="midCat"/>
      </c:valAx>
      <c:spPr>
        <a:solidFill>
          <a:schemeClr val="lt1"/>
        </a:solidFill>
        <a:ln w="25400" cap="flat" cmpd="sng" algn="ctr">
          <a:solidFill>
            <a:schemeClr val="accent2"/>
          </a:solidFill>
          <a:prstDash val="solid"/>
        </a:ln>
        <a:effectLst/>
      </c:spPr>
    </c:plotArea>
    <c:legend>
      <c:legendPos val="r"/>
      <c:layout>
        <c:manualLayout>
          <c:xMode val="edge"/>
          <c:yMode val="edge"/>
          <c:x val="0.12241972281537397"/>
          <c:y val="0.20121597825099183"/>
          <c:w val="0.2169673601734447"/>
          <c:h val="7.2971087113598274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accent3">
        <a:lumMod val="20000"/>
        <a:lumOff val="80000"/>
      </a:schemeClr>
    </a:solidFill>
    <a:ln w="9525" cap="flat" cmpd="sng" algn="ctr">
      <a:noFill/>
      <a:prstDash val="soli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dirty="0"/>
              <a:t>ZERO-COUPON</a:t>
            </a:r>
            <a:r>
              <a:rPr lang="en-US" baseline="0" dirty="0"/>
              <a:t> RATE YIELD CURVE - </a:t>
            </a:r>
            <a:r>
              <a:rPr lang="en-US" dirty="0"/>
              <a:t>31/Mar/22</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scatterChart>
        <c:scatterStyle val="lineMarker"/>
        <c:varyColors val="0"/>
        <c:ser>
          <c:idx val="0"/>
          <c:order val="0"/>
          <c:tx>
            <c:strRef>
              <c:f>CASE_2!$B$2</c:f>
              <c:strCache>
                <c:ptCount val="1"/>
                <c:pt idx="0">
                  <c:v>31/Mar/21</c:v>
                </c:pt>
              </c:strCache>
            </c:strRef>
          </c:tx>
          <c:spPr>
            <a:ln w="22225" cap="rnd">
              <a:solidFill>
                <a:schemeClr val="bg1"/>
              </a:solidFill>
              <a:round/>
            </a:ln>
            <a:effectLst>
              <a:outerShdw dist="25400" dir="2700000" algn="tl" rotWithShape="0">
                <a:schemeClr val="accent1"/>
              </a:outerShdw>
            </a:effectLst>
          </c:spPr>
          <c:marker>
            <c:symbol val="circle"/>
            <c:size val="6"/>
            <c:spPr>
              <a:solidFill>
                <a:schemeClr val="bg1"/>
              </a:solidFill>
              <a:ln w="9525">
                <a:no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xVal>
            <c:numRef>
              <c:f>CASE_2!$A$3:$A$23</c:f>
              <c:numCache>
                <c:formatCode>0.0</c:formatCode>
                <c:ptCount val="21"/>
                <c:pt idx="0">
                  <c:v>2.7397260273972603E-3</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numCache>
            </c:numRef>
          </c:xVal>
          <c:yVal>
            <c:numRef>
              <c:f>CASE_2!$B$3:$B$23</c:f>
              <c:numCache>
                <c:formatCode>0.00</c:formatCode>
                <c:ptCount val="21"/>
                <c:pt idx="0">
                  <c:v>3.1400520761743418</c:v>
                </c:pt>
                <c:pt idx="1">
                  <c:v>3.4837698859329662</c:v>
                </c:pt>
                <c:pt idx="2">
                  <c:v>3.8720306536539617</c:v>
                </c:pt>
                <c:pt idx="3">
                  <c:v>4.2151838631940839</c:v>
                </c:pt>
                <c:pt idx="4">
                  <c:v>4.5206731596407517</c:v>
                </c:pt>
                <c:pt idx="5">
                  <c:v>4.7945120988440459</c:v>
                </c:pt>
                <c:pt idx="6">
                  <c:v>5.0405919843851343</c:v>
                </c:pt>
                <c:pt idx="7">
                  <c:v>5.2618684758390568</c:v>
                </c:pt>
                <c:pt idx="8">
                  <c:v>5.460808260250845</c:v>
                </c:pt>
                <c:pt idx="9">
                  <c:v>5.6395605766260868</c:v>
                </c:pt>
                <c:pt idx="10">
                  <c:v>5.8000360931146471</c:v>
                </c:pt>
                <c:pt idx="11">
                  <c:v>5.9439505510529216</c:v>
                </c:pt>
                <c:pt idx="12">
                  <c:v>6.0728529564638336</c:v>
                </c:pt>
                <c:pt idx="13">
                  <c:v>6.1881460330125559</c:v>
                </c:pt>
                <c:pt idx="14">
                  <c:v>6.2911023009730149</c:v>
                </c:pt>
                <c:pt idx="15">
                  <c:v>6.3828773995856496</c:v>
                </c:pt>
                <c:pt idx="16">
                  <c:v>6.4645215013280515</c:v>
                </c:pt>
                <c:pt idx="17">
                  <c:v>6.5369893011216051</c:v>
                </c:pt>
                <c:pt idx="18">
                  <c:v>6.6011488776129399</c:v>
                </c:pt>
                <c:pt idx="19">
                  <c:v>6.6577896231521674</c:v>
                </c:pt>
                <c:pt idx="20">
                  <c:v>6.7076293815030281</c:v>
                </c:pt>
              </c:numCache>
            </c:numRef>
          </c:yVal>
          <c:smooth val="0"/>
          <c:extLst>
            <c:ext xmlns:c16="http://schemas.microsoft.com/office/drawing/2014/chart" uri="{C3380CC4-5D6E-409C-BE32-E72D297353CC}">
              <c16:uniqueId val="{00000000-88AF-4575-986F-3C4C946DBE29}"/>
            </c:ext>
          </c:extLst>
        </c:ser>
        <c:dLbls>
          <c:showLegendKey val="0"/>
          <c:showVal val="0"/>
          <c:showCatName val="0"/>
          <c:showSerName val="0"/>
          <c:showPercent val="0"/>
          <c:showBubbleSize val="0"/>
        </c:dLbls>
        <c:axId val="1559258191"/>
        <c:axId val="1559262767"/>
      </c:scatterChart>
      <c:valAx>
        <c:axId val="1559258191"/>
        <c:scaling>
          <c:orientation val="minMax"/>
          <c:max val="10"/>
        </c:scaling>
        <c:delete val="0"/>
        <c:axPos val="b"/>
        <c:majorGridlines>
          <c:spPr>
            <a:ln w="9525" cap="flat" cmpd="sng" algn="ctr">
              <a:solidFill>
                <a:schemeClr val="bg1"/>
              </a:solidFill>
              <a:round/>
            </a:ln>
            <a:effectLst/>
          </c:spPr>
        </c:majorGridlines>
        <c:title>
          <c:tx>
            <c:rich>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0" sourceLinked="0"/>
        <c:majorTickMark val="none"/>
        <c:minorTickMark val="none"/>
        <c:tickLblPos val="nextTo"/>
        <c:spPr>
          <a:noFill/>
          <a:ln w="12700" cap="flat" cmpd="sng" algn="ctr">
            <a:solidFill>
              <a:schemeClr val="lt1">
                <a:alpha val="25000"/>
              </a:schemeClr>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en-US"/>
          </a:p>
        </c:txPr>
        <c:crossAx val="1559262767"/>
        <c:crosses val="autoZero"/>
        <c:crossBetween val="midCat"/>
      </c:valAx>
      <c:valAx>
        <c:axId val="1559262767"/>
        <c:scaling>
          <c:orientation val="minMax"/>
        </c:scaling>
        <c:delete val="0"/>
        <c:axPos val="l"/>
        <c:majorGridlines>
          <c:spPr>
            <a:ln w="9525" cap="flat" cmpd="sng" algn="ctr">
              <a:solidFill>
                <a:schemeClr val="lt1">
                  <a:alpha val="2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r>
                  <a:rPr lang="en-US"/>
                  <a:t>YIELD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en-US"/>
          </a:p>
        </c:txPr>
        <c:crossAx val="1559258191"/>
        <c:crosses val="autoZero"/>
        <c:crossBetween val="midCat"/>
      </c:valAx>
      <c:spPr>
        <a:noFill/>
        <a:ln>
          <a:solidFill>
            <a:srgbClr val="FFC000"/>
          </a:solidFill>
        </a:ln>
        <a:effectLst/>
      </c:spPr>
    </c:plotArea>
    <c:plotVisOnly val="1"/>
    <c:dispBlanksAs val="gap"/>
    <c:showDLblsOverMax val="0"/>
  </c:chart>
  <c:spPr>
    <a:solidFill>
      <a:srgbClr val="0070C0"/>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1">
  <a:schemeClr val="dk1">
    <a:tint val="88000"/>
  </a:schemeClr>
  <a:schemeClr val="dk1">
    <a:tint val="55000"/>
  </a:schemeClr>
  <a:schemeClr val="dk1">
    <a:tint val="78000"/>
  </a:schemeClr>
  <a:schemeClr val="dk1">
    <a:tint val="92000"/>
  </a:schemeClr>
  <a:schemeClr val="dk1">
    <a:tint val="70000"/>
  </a:schemeClr>
  <a:schemeClr val="dk1">
    <a:tint val="30000"/>
  </a:schemeClr>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47">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900"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2B916-33ED-4730-AC70-A32568386101}" type="datetimeFigureOut">
              <a:rPr lang="en-IN" smtClean="0"/>
              <a:t>08-10-2024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B6B893-9D61-452E-AD78-7EE414BA89C8}" type="slidenum">
              <a:rPr lang="en-IN" smtClean="0"/>
              <a:t>‹#›</a:t>
            </a:fld>
            <a:endParaRPr lang="en-IN"/>
          </a:p>
        </p:txBody>
      </p:sp>
    </p:spTree>
    <p:extLst>
      <p:ext uri="{BB962C8B-B14F-4D97-AF65-F5344CB8AC3E}">
        <p14:creationId xmlns:p14="http://schemas.microsoft.com/office/powerpoint/2010/main" val="2779289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B3A019F3-8596-4028-9847-CBD3A185B07A}" type="slidenum">
              <a:rPr lang="en-US" smtClean="0"/>
              <a:pPr/>
              <a:t>65</a:t>
            </a:fld>
            <a:endParaRPr lang="en-US"/>
          </a:p>
        </p:txBody>
      </p:sp>
    </p:spTree>
    <p:extLst>
      <p:ext uri="{BB962C8B-B14F-4D97-AF65-F5344CB8AC3E}">
        <p14:creationId xmlns:p14="http://schemas.microsoft.com/office/powerpoint/2010/main" val="166561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sym typeface="Wingdings" panose="05000000000000000000" pitchFamily="2" charset="2"/>
              </a:rPr>
              <a:t></a:t>
            </a:r>
            <a:endParaRPr lang="ko-KR" alt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935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10/8/2024</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542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165904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952391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864606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7602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3154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312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337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9536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10/8/2024</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19563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10/8/2024</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019123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0B87A1"/>
        </a:solidFill>
        <a:effectLst/>
      </p:bgPr>
    </p:bg>
    <p:spTree>
      <p:nvGrpSpPr>
        <p:cNvPr id="1" name="Shape 1044"/>
        <p:cNvGrpSpPr/>
        <p:nvPr/>
      </p:nvGrpSpPr>
      <p:grpSpPr>
        <a:xfrm>
          <a:off x="0" y="0"/>
          <a:ext cx="0" cy="0"/>
          <a:chOff x="0" y="0"/>
          <a:chExt cx="0" cy="0"/>
        </a:xfrm>
      </p:grpSpPr>
      <p:sp>
        <p:nvSpPr>
          <p:cNvPr id="1045" name="Google Shape;1045;p4"/>
          <p:cNvSpPr txBox="1">
            <a:spLocks noGrp="1"/>
          </p:cNvSpPr>
          <p:nvPr>
            <p:ph type="body" idx="1"/>
          </p:nvPr>
        </p:nvSpPr>
        <p:spPr>
          <a:xfrm>
            <a:off x="1704767" y="986067"/>
            <a:ext cx="5708000" cy="4923200"/>
          </a:xfrm>
          <a:prstGeom prst="rect">
            <a:avLst/>
          </a:prstGeom>
        </p:spPr>
        <p:txBody>
          <a:bodyPr spcFirstLastPara="1" wrap="square" lIns="91425" tIns="91425" rIns="91425" bIns="91425" anchor="t" anchorCtr="0"/>
          <a:lstStyle>
            <a:lvl1pPr marL="457200" lvl="0" indent="-419100" rtl="0">
              <a:spcBef>
                <a:spcPts val="600"/>
              </a:spcBef>
              <a:spcAft>
                <a:spcPts val="0"/>
              </a:spcAft>
              <a:buClr>
                <a:srgbClr val="FFFFFF"/>
              </a:buClr>
              <a:buSzPts val="3000"/>
              <a:buChar char="▪"/>
              <a:defRPr sz="3000" i="0">
                <a:solidFill>
                  <a:srgbClr val="FFFFFF"/>
                </a:solidFill>
              </a:defRPr>
            </a:lvl1pPr>
            <a:lvl2pPr marL="914400" lvl="1" indent="-419100" rtl="0">
              <a:spcBef>
                <a:spcPts val="0"/>
              </a:spcBef>
              <a:spcAft>
                <a:spcPts val="0"/>
              </a:spcAft>
              <a:buClr>
                <a:srgbClr val="FFFFFF"/>
              </a:buClr>
              <a:buSzPts val="3000"/>
              <a:buChar char="▫"/>
              <a:defRPr sz="3000" i="1">
                <a:solidFill>
                  <a:srgbClr val="FFFFFF"/>
                </a:solidFill>
              </a:defRPr>
            </a:lvl2pPr>
            <a:lvl3pPr marL="1371600" lvl="2" indent="-419100" rtl="0">
              <a:spcBef>
                <a:spcPts val="0"/>
              </a:spcBef>
              <a:spcAft>
                <a:spcPts val="0"/>
              </a:spcAft>
              <a:buClr>
                <a:srgbClr val="FFFFFF"/>
              </a:buClr>
              <a:buSzPts val="3000"/>
              <a:buChar char="▫"/>
              <a:defRPr sz="3000" i="1">
                <a:solidFill>
                  <a:srgbClr val="FFFFFF"/>
                </a:solidFill>
              </a:defRPr>
            </a:lvl3pPr>
            <a:lvl4pPr marL="1828800" lvl="3" indent="-419100" rtl="0">
              <a:spcBef>
                <a:spcPts val="0"/>
              </a:spcBef>
              <a:spcAft>
                <a:spcPts val="0"/>
              </a:spcAft>
              <a:buClr>
                <a:srgbClr val="FFFFFF"/>
              </a:buClr>
              <a:buSzPts val="3000"/>
              <a:buChar char="▫"/>
              <a:defRPr sz="3000" i="1">
                <a:solidFill>
                  <a:srgbClr val="FFFFFF"/>
                </a:solidFill>
              </a:defRPr>
            </a:lvl4pPr>
            <a:lvl5pPr marL="2286000" lvl="4" indent="-419100" rtl="0">
              <a:spcBef>
                <a:spcPts val="0"/>
              </a:spcBef>
              <a:spcAft>
                <a:spcPts val="0"/>
              </a:spcAft>
              <a:buClr>
                <a:srgbClr val="FFFFFF"/>
              </a:buClr>
              <a:buSzPts val="3000"/>
              <a:buChar char="▫"/>
              <a:defRPr sz="3000" i="1">
                <a:solidFill>
                  <a:srgbClr val="FFFFFF"/>
                </a:solidFill>
              </a:defRPr>
            </a:lvl5pPr>
            <a:lvl6pPr marL="2743200" lvl="5" indent="-419100" rtl="0">
              <a:spcBef>
                <a:spcPts val="0"/>
              </a:spcBef>
              <a:spcAft>
                <a:spcPts val="0"/>
              </a:spcAft>
              <a:buClr>
                <a:srgbClr val="FFFFFF"/>
              </a:buClr>
              <a:buSzPts val="3000"/>
              <a:buChar char="▫"/>
              <a:defRPr sz="3000" i="1">
                <a:solidFill>
                  <a:srgbClr val="FFFFFF"/>
                </a:solidFill>
              </a:defRPr>
            </a:lvl6pPr>
            <a:lvl7pPr marL="3200400" lvl="6" indent="-419100" rtl="0">
              <a:spcBef>
                <a:spcPts val="0"/>
              </a:spcBef>
              <a:spcAft>
                <a:spcPts val="0"/>
              </a:spcAft>
              <a:buClr>
                <a:srgbClr val="FFFFFF"/>
              </a:buClr>
              <a:buSzPts val="3000"/>
              <a:buChar char="●"/>
              <a:defRPr sz="3000" i="1">
                <a:solidFill>
                  <a:srgbClr val="FFFFFF"/>
                </a:solidFill>
              </a:defRPr>
            </a:lvl7pPr>
            <a:lvl8pPr marL="3657600" lvl="7" indent="-419100" rtl="0">
              <a:spcBef>
                <a:spcPts val="0"/>
              </a:spcBef>
              <a:spcAft>
                <a:spcPts val="0"/>
              </a:spcAft>
              <a:buClr>
                <a:srgbClr val="FFFFFF"/>
              </a:buClr>
              <a:buSzPts val="3000"/>
              <a:buChar char="○"/>
              <a:defRPr sz="3000" i="1">
                <a:solidFill>
                  <a:srgbClr val="FFFFFF"/>
                </a:solidFill>
              </a:defRPr>
            </a:lvl8pPr>
            <a:lvl9pPr marL="4114800" lvl="8" indent="-419100">
              <a:spcBef>
                <a:spcPts val="0"/>
              </a:spcBef>
              <a:spcAft>
                <a:spcPts val="0"/>
              </a:spcAft>
              <a:buClr>
                <a:srgbClr val="FFFFFF"/>
              </a:buClr>
              <a:buSzPts val="3000"/>
              <a:buChar char="■"/>
              <a:defRPr sz="3000" i="1">
                <a:solidFill>
                  <a:srgbClr val="FFFFFF"/>
                </a:solidFill>
              </a:defRPr>
            </a:lvl9pPr>
          </a:lstStyle>
          <a:p>
            <a:endParaRPr dirty="0"/>
          </a:p>
        </p:txBody>
      </p:sp>
      <p:sp>
        <p:nvSpPr>
          <p:cNvPr id="1046" name="Google Shape;1046;p4"/>
          <p:cNvSpPr txBox="1"/>
          <p:nvPr/>
        </p:nvSpPr>
        <p:spPr>
          <a:xfrm>
            <a:off x="879900" y="552100"/>
            <a:ext cx="1003200" cy="8716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2000" dirty="0">
                <a:solidFill>
                  <a:srgbClr val="D3EBD5"/>
                </a:solidFill>
                <a:latin typeface="Dosis"/>
                <a:ea typeface="Dosis"/>
                <a:cs typeface="Dosis"/>
                <a:sym typeface="Dosis"/>
              </a:rPr>
              <a:t>“</a:t>
            </a:r>
            <a:endParaRPr sz="12000" dirty="0">
              <a:solidFill>
                <a:srgbClr val="D3EBD5"/>
              </a:solidFill>
              <a:latin typeface="Dosis"/>
              <a:ea typeface="Dosis"/>
              <a:cs typeface="Dosis"/>
              <a:sym typeface="Dosis"/>
            </a:endParaRPr>
          </a:p>
        </p:txBody>
      </p:sp>
      <p:grpSp>
        <p:nvGrpSpPr>
          <p:cNvPr id="1047" name="Google Shape;1047;p4"/>
          <p:cNvGrpSpPr/>
          <p:nvPr/>
        </p:nvGrpSpPr>
        <p:grpSpPr>
          <a:xfrm rot="10800000">
            <a:off x="11607156" y="38264"/>
            <a:ext cx="546843" cy="6781736"/>
            <a:chOff x="836200" y="238125"/>
            <a:chExt cx="422425" cy="5238750"/>
          </a:xfrm>
        </p:grpSpPr>
        <p:sp>
          <p:nvSpPr>
            <p:cNvPr id="1048" name="Google Shape;1048;p4"/>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49" name="Google Shape;1049;p4"/>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0" name="Google Shape;1050;p4"/>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1" name="Google Shape;1051;p4"/>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2" name="Google Shape;1052;p4"/>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3" name="Google Shape;1053;p4"/>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4" name="Google Shape;1054;p4"/>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5" name="Google Shape;1055;p4"/>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6" name="Google Shape;1056;p4"/>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7" name="Google Shape;1057;p4"/>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8" name="Google Shape;1058;p4"/>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9" name="Google Shape;1059;p4"/>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0" name="Google Shape;1060;p4"/>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1" name="Google Shape;1061;p4"/>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2" name="Google Shape;1062;p4"/>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3" name="Google Shape;1063;p4"/>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4" name="Google Shape;1064;p4"/>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5" name="Google Shape;1065;p4"/>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6" name="Google Shape;1066;p4"/>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7" name="Google Shape;1067;p4"/>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8" name="Google Shape;1068;p4"/>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9" name="Google Shape;1069;p4"/>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0" name="Google Shape;1070;p4"/>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1" name="Google Shape;1071;p4"/>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2" name="Google Shape;1072;p4"/>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3" name="Google Shape;1073;p4"/>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4" name="Google Shape;1074;p4"/>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5" name="Google Shape;1075;p4"/>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6" name="Google Shape;1076;p4"/>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7" name="Google Shape;1077;p4"/>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8" name="Google Shape;1078;p4"/>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9" name="Google Shape;1079;p4"/>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0" name="Google Shape;1080;p4"/>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1" name="Google Shape;1081;p4"/>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2" name="Google Shape;1082;p4"/>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3" name="Google Shape;1083;p4"/>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4" name="Google Shape;1084;p4"/>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5" name="Google Shape;1085;p4"/>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6" name="Google Shape;1086;p4"/>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7" name="Google Shape;1087;p4"/>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8" name="Google Shape;1088;p4"/>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9" name="Google Shape;1089;p4"/>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0" name="Google Shape;1090;p4"/>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1" name="Google Shape;1091;p4"/>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2" name="Google Shape;1092;p4"/>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3" name="Google Shape;1093;p4"/>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4" name="Google Shape;1094;p4"/>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5" name="Google Shape;1095;p4"/>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6" name="Google Shape;1096;p4"/>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7" name="Google Shape;1097;p4"/>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8" name="Google Shape;1098;p4"/>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9" name="Google Shape;1099;p4"/>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0" name="Google Shape;1100;p4"/>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1" name="Google Shape;1101;p4"/>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2" name="Google Shape;1102;p4"/>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3" name="Google Shape;1103;p4"/>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4" name="Google Shape;1104;p4"/>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5" name="Google Shape;1105;p4"/>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6" name="Google Shape;1106;p4"/>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7" name="Google Shape;1107;p4"/>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8" name="Google Shape;1108;p4"/>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9" name="Google Shape;1109;p4"/>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0" name="Google Shape;1110;p4"/>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1" name="Google Shape;1111;p4"/>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2" name="Google Shape;1112;p4"/>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3" name="Google Shape;1113;p4"/>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4" name="Google Shape;1114;p4"/>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5" name="Google Shape;1115;p4"/>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6" name="Google Shape;1116;p4"/>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7" name="Google Shape;1117;p4"/>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8" name="Google Shape;1118;p4"/>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9" name="Google Shape;1119;p4"/>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0" name="Google Shape;1120;p4"/>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1" name="Google Shape;1121;p4"/>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2" name="Google Shape;1122;p4"/>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3" name="Google Shape;1123;p4"/>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4" name="Google Shape;1124;p4"/>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5" name="Google Shape;1125;p4"/>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6" name="Google Shape;1126;p4"/>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7" name="Google Shape;1127;p4"/>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03B5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1128" name="Google Shape;1128;p4"/>
          <p:cNvGrpSpPr/>
          <p:nvPr/>
        </p:nvGrpSpPr>
        <p:grpSpPr>
          <a:xfrm rot="10800000">
            <a:off x="8879380" y="38264"/>
            <a:ext cx="3079792" cy="6781736"/>
            <a:chOff x="986700" y="238125"/>
            <a:chExt cx="2379075" cy="5238750"/>
          </a:xfrm>
        </p:grpSpPr>
        <p:sp>
          <p:nvSpPr>
            <p:cNvPr id="1129" name="Google Shape;1129;p4"/>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0" name="Google Shape;1130;p4"/>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1" name="Google Shape;1131;p4"/>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2" name="Google Shape;1132;p4"/>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3" name="Google Shape;1133;p4"/>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4" name="Google Shape;1134;p4"/>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5" name="Google Shape;1135;p4"/>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6" name="Google Shape;1136;p4"/>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7" name="Google Shape;1137;p4"/>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8" name="Google Shape;1138;p4"/>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9" name="Google Shape;1139;p4"/>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0" name="Google Shape;1140;p4"/>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1" name="Google Shape;1141;p4"/>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2" name="Google Shape;1142;p4"/>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3" name="Google Shape;1143;p4"/>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4" name="Google Shape;1144;p4"/>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5" name="Google Shape;1145;p4"/>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6" name="Google Shape;1146;p4"/>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7" name="Google Shape;1147;p4"/>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8" name="Google Shape;1148;p4"/>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9" name="Google Shape;1149;p4"/>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0" name="Google Shape;1150;p4"/>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1" name="Google Shape;1151;p4"/>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2" name="Google Shape;1152;p4"/>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3" name="Google Shape;1153;p4"/>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4" name="Google Shape;1154;p4"/>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5" name="Google Shape;1155;p4"/>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6" name="Google Shape;1156;p4"/>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7" name="Google Shape;1157;p4"/>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8" name="Google Shape;1158;p4"/>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9" name="Google Shape;1159;p4"/>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0" name="Google Shape;1160;p4"/>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1" name="Google Shape;1161;p4"/>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2" name="Google Shape;1162;p4"/>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3" name="Google Shape;1163;p4"/>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4" name="Google Shape;1164;p4"/>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5" name="Google Shape;1165;p4"/>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6" name="Google Shape;1166;p4"/>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7" name="Google Shape;1167;p4"/>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8" name="Google Shape;1168;p4"/>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9" name="Google Shape;1169;p4"/>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0" name="Google Shape;1170;p4"/>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1" name="Google Shape;1171;p4"/>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2" name="Google Shape;1172;p4"/>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3" name="Google Shape;1173;p4"/>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4" name="Google Shape;1174;p4"/>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5" name="Google Shape;1175;p4"/>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6" name="Google Shape;1176;p4"/>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7" name="Google Shape;1177;p4"/>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8" name="Google Shape;1178;p4"/>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9" name="Google Shape;1179;p4"/>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0" name="Google Shape;1180;p4"/>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1" name="Google Shape;1181;p4"/>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2" name="Google Shape;1182;p4"/>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3" name="Google Shape;1183;p4"/>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4" name="Google Shape;1184;p4"/>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5" name="Google Shape;1185;p4"/>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6" name="Google Shape;1186;p4"/>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7" name="Google Shape;1187;p4"/>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8" name="Google Shape;1188;p4"/>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9" name="Google Shape;1189;p4"/>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0" name="Google Shape;1190;p4"/>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1" name="Google Shape;1191;p4"/>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2" name="Google Shape;1192;p4"/>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3" name="Google Shape;1193;p4"/>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4" name="Google Shape;1194;p4"/>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5" name="Google Shape;1195;p4"/>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6" name="Google Shape;1196;p4"/>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7" name="Google Shape;1197;p4"/>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8" name="Google Shape;1198;p4"/>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9" name="Google Shape;1199;p4"/>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0" name="Google Shape;1200;p4"/>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1" name="Google Shape;1201;p4"/>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2" name="Google Shape;1202;p4"/>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3" name="Google Shape;1203;p4"/>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4" name="Google Shape;1204;p4"/>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5" name="Google Shape;1205;p4"/>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6" name="Google Shape;1206;p4"/>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7" name="Google Shape;1207;p4"/>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8" name="Google Shape;1208;p4"/>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9" name="Google Shape;1209;p4"/>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0" name="Google Shape;1210;p4"/>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1" name="Google Shape;1211;p4"/>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2" name="Google Shape;1212;p4"/>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3" name="Google Shape;1213;p4"/>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4" name="Google Shape;1214;p4"/>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5" name="Google Shape;1215;p4"/>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6" name="Google Shape;1216;p4"/>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7" name="Google Shape;1217;p4"/>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8" name="Google Shape;1218;p4"/>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9" name="Google Shape;1219;p4"/>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0" name="Google Shape;1220;p4"/>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1" name="Google Shape;1221;p4"/>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2" name="Google Shape;1222;p4"/>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3" name="Google Shape;1223;p4"/>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4" name="Google Shape;1224;p4"/>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5" name="Google Shape;1225;p4"/>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6" name="Google Shape;1226;p4"/>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7" name="Google Shape;1227;p4"/>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8" name="Google Shape;1228;p4"/>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9" name="Google Shape;1229;p4"/>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0" name="Google Shape;1230;p4"/>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1" name="Google Shape;1231;p4"/>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2" name="Google Shape;1232;p4"/>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3" name="Google Shape;1233;p4"/>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4" name="Google Shape;1234;p4"/>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5" name="Google Shape;1235;p4"/>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6" name="Google Shape;1236;p4"/>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7" name="Google Shape;1237;p4"/>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8" name="Google Shape;1238;p4"/>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9" name="Google Shape;1239;p4"/>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0" name="Google Shape;1240;p4"/>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1" name="Google Shape;1241;p4"/>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2" name="Google Shape;1242;p4"/>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3" name="Google Shape;1243;p4"/>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4" name="Google Shape;1244;p4"/>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5" name="Google Shape;1245;p4"/>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6" name="Google Shape;1246;p4"/>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7" name="Google Shape;1247;p4"/>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1248" name="Google Shape;1248;p4"/>
          <p:cNvGrpSpPr/>
          <p:nvPr/>
        </p:nvGrpSpPr>
        <p:grpSpPr>
          <a:xfrm rot="10800000">
            <a:off x="8489725" y="38264"/>
            <a:ext cx="2690072" cy="6781736"/>
            <a:chOff x="1588750" y="238125"/>
            <a:chExt cx="2078025" cy="5238750"/>
          </a:xfrm>
        </p:grpSpPr>
        <p:sp>
          <p:nvSpPr>
            <p:cNvPr id="1249" name="Google Shape;1249;p4"/>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0" name="Google Shape;1250;p4"/>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1" name="Google Shape;1251;p4"/>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2" name="Google Shape;1252;p4"/>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3" name="Google Shape;1253;p4"/>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4" name="Google Shape;1254;p4"/>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5" name="Google Shape;1255;p4"/>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6" name="Google Shape;1256;p4"/>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7" name="Google Shape;1257;p4"/>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8" name="Google Shape;1258;p4"/>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9" name="Google Shape;1259;p4"/>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0" name="Google Shape;1260;p4"/>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1" name="Google Shape;1261;p4"/>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2" name="Google Shape;1262;p4"/>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3" name="Google Shape;1263;p4"/>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4" name="Google Shape;1264;p4"/>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5" name="Google Shape;1265;p4"/>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6" name="Google Shape;1266;p4"/>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7" name="Google Shape;1267;p4"/>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8" name="Google Shape;1268;p4"/>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9" name="Google Shape;1269;p4"/>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0" name="Google Shape;1270;p4"/>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1" name="Google Shape;1271;p4"/>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2" name="Google Shape;1272;p4"/>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3" name="Google Shape;1273;p4"/>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4" name="Google Shape;1274;p4"/>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5" name="Google Shape;1275;p4"/>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6" name="Google Shape;1276;p4"/>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7" name="Google Shape;1277;p4"/>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8" name="Google Shape;1278;p4"/>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9" name="Google Shape;1279;p4"/>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0" name="Google Shape;1280;p4"/>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1" name="Google Shape;1281;p4"/>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2" name="Google Shape;1282;p4"/>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3" name="Google Shape;1283;p4"/>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4" name="Google Shape;1284;p4"/>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5" name="Google Shape;1285;p4"/>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6" name="Google Shape;1286;p4"/>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7" name="Google Shape;1287;p4"/>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8" name="Google Shape;1288;p4"/>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9" name="Google Shape;1289;p4"/>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0" name="Google Shape;1290;p4"/>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1" name="Google Shape;1291;p4"/>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2" name="Google Shape;1292;p4"/>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3" name="Google Shape;1293;p4"/>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4" name="Google Shape;1294;p4"/>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5" name="Google Shape;1295;p4"/>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6" name="Google Shape;1296;p4"/>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7" name="Google Shape;1297;p4"/>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8" name="Google Shape;1298;p4"/>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9" name="Google Shape;1299;p4"/>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0" name="Google Shape;1300;p4"/>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1" name="Google Shape;1301;p4"/>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2" name="Google Shape;1302;p4"/>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3" name="Google Shape;1303;p4"/>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4" name="Google Shape;1304;p4"/>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5" name="Google Shape;1305;p4"/>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6" name="Google Shape;1306;p4"/>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7" name="Google Shape;1307;p4"/>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8" name="Google Shape;1308;p4"/>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9" name="Google Shape;1309;p4"/>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0" name="Google Shape;1310;p4"/>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1" name="Google Shape;1311;p4"/>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2" name="Google Shape;1312;p4"/>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3" name="Google Shape;1313;p4"/>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4" name="Google Shape;1314;p4"/>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5" name="Google Shape;1315;p4"/>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6" name="Google Shape;1316;p4"/>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7" name="Google Shape;1317;p4"/>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8" name="Google Shape;1318;p4"/>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9" name="Google Shape;1319;p4"/>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0" name="Google Shape;1320;p4"/>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1" name="Google Shape;1321;p4"/>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2" name="Google Shape;1322;p4"/>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3" name="Google Shape;1323;p4"/>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4" name="Google Shape;1324;p4"/>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5" name="Google Shape;1325;p4"/>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6" name="Google Shape;1326;p4"/>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7" name="Google Shape;1327;p4"/>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8" name="Google Shape;1328;p4"/>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9" name="Google Shape;1329;p4"/>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0" name="Google Shape;1330;p4"/>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1" name="Google Shape;1331;p4"/>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2" name="Google Shape;1332;p4"/>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3" name="Google Shape;1333;p4"/>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4" name="Google Shape;1334;p4"/>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5" name="Google Shape;1335;p4"/>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6" name="Google Shape;1336;p4"/>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7" name="Google Shape;1337;p4"/>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8" name="Google Shape;1338;p4"/>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9" name="Google Shape;1339;p4"/>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0" name="Google Shape;1340;p4"/>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1" name="Google Shape;1341;p4"/>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2" name="Google Shape;1342;p4"/>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3" name="Google Shape;1343;p4"/>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4" name="Google Shape;1344;p4"/>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5" name="Google Shape;1345;p4"/>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6" name="Google Shape;1346;p4"/>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7" name="Google Shape;1347;p4"/>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8" name="Google Shape;1348;p4"/>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9" name="Google Shape;1349;p4"/>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0" name="Google Shape;1350;p4"/>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1" name="Google Shape;1351;p4"/>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2" name="Google Shape;1352;p4"/>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3" name="Google Shape;1353;p4"/>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4" name="Google Shape;1354;p4"/>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5" name="Google Shape;1355;p4"/>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6" name="Google Shape;1356;p4"/>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7" name="Google Shape;1357;p4"/>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8" name="Google Shape;1358;p4"/>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9" name="Google Shape;1359;p4"/>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0" name="Google Shape;1360;p4"/>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1" name="Google Shape;1361;p4"/>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2" name="Google Shape;1362;p4"/>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3" name="Google Shape;1363;p4"/>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4" name="Google Shape;1364;p4"/>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5" name="Google Shape;1365;p4"/>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6" name="Google Shape;1366;p4"/>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7" name="Google Shape;1367;p4"/>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8" name="Google Shape;1368;p4"/>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9" name="Google Shape;1369;p4"/>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0" name="Google Shape;1370;p4"/>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1" name="Google Shape;1371;p4"/>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2" name="Google Shape;1372;p4"/>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3" name="Google Shape;1373;p4"/>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4" name="Google Shape;1374;p4"/>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5" name="Google Shape;1375;p4"/>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6" name="Google Shape;1376;p4"/>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7" name="Google Shape;1377;p4"/>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8" name="Google Shape;1378;p4"/>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9" name="Google Shape;1379;p4"/>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0" name="Google Shape;1380;p4"/>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1" name="Google Shape;1381;p4"/>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2" name="Google Shape;1382;p4"/>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3" name="Google Shape;1383;p4"/>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4" name="Google Shape;1384;p4"/>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5" name="Google Shape;1385;p4"/>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6" name="Google Shape;1386;p4"/>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7" name="Google Shape;1387;p4"/>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8" name="Google Shape;1388;p4"/>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9" name="Google Shape;1389;p4"/>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0" name="Google Shape;1390;p4"/>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1" name="Google Shape;1391;p4"/>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2" name="Google Shape;1392;p4"/>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3" name="Google Shape;1393;p4"/>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4" name="Google Shape;1394;p4"/>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5" name="Google Shape;1395;p4"/>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6" name="Google Shape;1396;p4"/>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7" name="Google Shape;1397;p4"/>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8" name="Google Shape;1398;p4"/>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9" name="Google Shape;1399;p4"/>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0" name="Google Shape;1400;p4"/>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1" name="Google Shape;1401;p4"/>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2" name="Google Shape;1402;p4"/>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3" name="Google Shape;1403;p4"/>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4" name="Google Shape;1404;p4"/>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5" name="Google Shape;1405;p4"/>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6" name="Google Shape;1406;p4"/>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7" name="Google Shape;1407;p4"/>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8" name="Google Shape;1408;p4"/>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9" name="Google Shape;1409;p4"/>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0" name="Google Shape;1410;p4"/>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1" name="Google Shape;1411;p4"/>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2" name="Google Shape;1412;p4"/>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3" name="Google Shape;1413;p4"/>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4" name="Google Shape;1414;p4"/>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5" name="Google Shape;1415;p4"/>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6" name="Google Shape;1416;p4"/>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7" name="Google Shape;1417;p4"/>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8" name="Google Shape;1418;p4"/>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9" name="Google Shape;1419;p4"/>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0" name="Google Shape;1420;p4"/>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1" name="Google Shape;1421;p4"/>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2" name="Google Shape;1422;p4"/>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3" name="Google Shape;1423;p4"/>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4" name="Google Shape;1424;p4"/>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5" name="Google Shape;1425;p4"/>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6" name="Google Shape;1426;p4"/>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7" name="Google Shape;1427;p4"/>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8" name="Google Shape;1428;p4"/>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9" name="Google Shape;1429;p4"/>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0" name="Google Shape;1430;p4"/>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1" name="Google Shape;1431;p4"/>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2" name="Google Shape;1432;p4"/>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3" name="Google Shape;1433;p4"/>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4" name="Google Shape;1434;p4"/>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5" name="Google Shape;1435;p4"/>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6" name="Google Shape;1436;p4"/>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7" name="Google Shape;1437;p4"/>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8" name="Google Shape;1438;p4"/>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9" name="Google Shape;1439;p4"/>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0" name="Google Shape;1440;p4"/>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1" name="Google Shape;1441;p4"/>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2" name="Google Shape;1442;p4"/>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3" name="Google Shape;1443;p4"/>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4" name="Google Shape;1444;p4"/>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5" name="Google Shape;1445;p4"/>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6" name="Google Shape;1446;p4"/>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7" name="Google Shape;1447;p4"/>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8" name="Google Shape;1448;p4"/>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9" name="Google Shape;1449;p4"/>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0" name="Google Shape;1450;p4"/>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1" name="Google Shape;1451;p4"/>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2" name="Google Shape;1452;p4"/>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3" name="Google Shape;1453;p4"/>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4" name="Google Shape;1454;p4"/>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5" name="Google Shape;1455;p4"/>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6" name="Google Shape;1456;p4"/>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7" name="Google Shape;1457;p4"/>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1458" name="Google Shape;1458;p4"/>
          <p:cNvGrpSpPr/>
          <p:nvPr/>
        </p:nvGrpSpPr>
        <p:grpSpPr>
          <a:xfrm rot="10800000">
            <a:off x="8489725" y="38264"/>
            <a:ext cx="3079760" cy="6781736"/>
            <a:chOff x="1287725" y="238125"/>
            <a:chExt cx="2379050" cy="5238750"/>
          </a:xfrm>
        </p:grpSpPr>
        <p:sp>
          <p:nvSpPr>
            <p:cNvPr id="1459" name="Google Shape;1459;p4"/>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0" name="Google Shape;1460;p4"/>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1" name="Google Shape;1461;p4"/>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2" name="Google Shape;1462;p4"/>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3" name="Google Shape;1463;p4"/>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4" name="Google Shape;1464;p4"/>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5" name="Google Shape;1465;p4"/>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6" name="Google Shape;1466;p4"/>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7" name="Google Shape;1467;p4"/>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8" name="Google Shape;1468;p4"/>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9" name="Google Shape;1469;p4"/>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0" name="Google Shape;1470;p4"/>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1" name="Google Shape;1471;p4"/>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2" name="Google Shape;1472;p4"/>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3" name="Google Shape;1473;p4"/>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4" name="Google Shape;1474;p4"/>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5" name="Google Shape;1475;p4"/>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6" name="Google Shape;1476;p4"/>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7" name="Google Shape;1477;p4"/>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8" name="Google Shape;1478;p4"/>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9" name="Google Shape;1479;p4"/>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0" name="Google Shape;1480;p4"/>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1" name="Google Shape;1481;p4"/>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2" name="Google Shape;1482;p4"/>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3" name="Google Shape;1483;p4"/>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4" name="Google Shape;1484;p4"/>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5" name="Google Shape;1485;p4"/>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6" name="Google Shape;1486;p4"/>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7" name="Google Shape;1487;p4"/>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8" name="Google Shape;1488;p4"/>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9" name="Google Shape;1489;p4"/>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0" name="Google Shape;1490;p4"/>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1" name="Google Shape;1491;p4"/>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2" name="Google Shape;1492;p4"/>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3" name="Google Shape;1493;p4"/>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4" name="Google Shape;1494;p4"/>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5" name="Google Shape;1495;p4"/>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6" name="Google Shape;1496;p4"/>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7" name="Google Shape;1497;p4"/>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8" name="Google Shape;1498;p4"/>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9" name="Google Shape;1499;p4"/>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0" name="Google Shape;1500;p4"/>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1" name="Google Shape;1501;p4"/>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2" name="Google Shape;1502;p4"/>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3" name="Google Shape;1503;p4"/>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4" name="Google Shape;1504;p4"/>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5" name="Google Shape;1505;p4"/>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6" name="Google Shape;1506;p4"/>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7" name="Google Shape;1507;p4"/>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8" name="Google Shape;1508;p4"/>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9" name="Google Shape;1509;p4"/>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0" name="Google Shape;1510;p4"/>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1" name="Google Shape;1511;p4"/>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2" name="Google Shape;1512;p4"/>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3" name="Google Shape;1513;p4"/>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4" name="Google Shape;1514;p4"/>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5" name="Google Shape;1515;p4"/>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6" name="Google Shape;1516;p4"/>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7" name="Google Shape;1517;p4"/>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8" name="Google Shape;1518;p4"/>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9" name="Google Shape;1519;p4"/>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0" name="Google Shape;1520;p4"/>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1" name="Google Shape;1521;p4"/>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2" name="Google Shape;1522;p4"/>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3" name="Google Shape;1523;p4"/>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4" name="Google Shape;1524;p4"/>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5" name="Google Shape;1525;p4"/>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6" name="Google Shape;1526;p4"/>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7" name="Google Shape;1527;p4"/>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8" name="Google Shape;1528;p4"/>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9" name="Google Shape;1529;p4"/>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0" name="Google Shape;1530;p4"/>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1" name="Google Shape;1531;p4"/>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2" name="Google Shape;1532;p4"/>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3" name="Google Shape;1533;p4"/>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4" name="Google Shape;1534;p4"/>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5" name="Google Shape;1535;p4"/>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6" name="Google Shape;1536;p4"/>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7" name="Google Shape;1537;p4"/>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8" name="Google Shape;1538;p4"/>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9" name="Google Shape;1539;p4"/>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0" name="Google Shape;1540;p4"/>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1" name="Google Shape;1541;p4"/>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2" name="Google Shape;1542;p4"/>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3" name="Google Shape;1543;p4"/>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4" name="Google Shape;1544;p4"/>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5" name="Google Shape;1545;p4"/>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6" name="Google Shape;1546;p4"/>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7" name="Google Shape;1547;p4"/>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8" name="Google Shape;1548;p4"/>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9" name="Google Shape;1549;p4"/>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0" name="Google Shape;1550;p4"/>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1" name="Google Shape;1551;p4"/>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2" name="Google Shape;1552;p4"/>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3" name="Google Shape;1553;p4"/>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4" name="Google Shape;1554;p4"/>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5" name="Google Shape;1555;p4"/>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6" name="Google Shape;1556;p4"/>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7" name="Google Shape;1557;p4"/>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8" name="Google Shape;1558;p4"/>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9" name="Google Shape;1559;p4"/>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60" name="Google Shape;1560;p4"/>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61" name="Google Shape;1561;p4"/>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Tree>
    <p:extLst>
      <p:ext uri="{BB962C8B-B14F-4D97-AF65-F5344CB8AC3E}">
        <p14:creationId xmlns:p14="http://schemas.microsoft.com/office/powerpoint/2010/main" val="1394778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3B55"/>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16000" y="928567"/>
            <a:ext cx="7195600" cy="1546400"/>
          </a:xfrm>
          <a:prstGeom prst="rect">
            <a:avLst/>
          </a:prstGeom>
        </p:spPr>
        <p:txBody>
          <a:bodyPr spcFirstLastPara="1" wrap="square" lIns="91425" tIns="91425" rIns="91425" bIns="91425" anchor="t" anchorCtr="0"/>
          <a:lstStyle>
            <a:lvl1pPr lvl="0">
              <a:spcBef>
                <a:spcPts val="0"/>
              </a:spcBef>
              <a:spcAft>
                <a:spcPts val="0"/>
              </a:spcAft>
              <a:buClr>
                <a:srgbClr val="80BFB7"/>
              </a:buClr>
              <a:buSzPts val="6000"/>
              <a:buNone/>
              <a:defRPr sz="6000" b="0" cap="none" spc="0">
                <a:ln w="0"/>
                <a:solidFill>
                  <a:schemeClr val="bg1"/>
                </a:solidFill>
                <a:effectLst>
                  <a:outerShdw blurRad="38100" dist="19050" dir="2700000" algn="tl" rotWithShape="0">
                    <a:schemeClr val="dk1">
                      <a:alpha val="40000"/>
                    </a:schemeClr>
                  </a:outerShdw>
                </a:effectLst>
              </a:defRPr>
            </a:lvl1pPr>
            <a:lvl2pPr lvl="1">
              <a:spcBef>
                <a:spcPts val="0"/>
              </a:spcBef>
              <a:spcAft>
                <a:spcPts val="0"/>
              </a:spcAft>
              <a:buClr>
                <a:srgbClr val="80BFB7"/>
              </a:buClr>
              <a:buSzPts val="6000"/>
              <a:buNone/>
              <a:defRPr sz="6000">
                <a:solidFill>
                  <a:srgbClr val="80BFB7"/>
                </a:solidFill>
              </a:defRPr>
            </a:lvl2pPr>
            <a:lvl3pPr lvl="2">
              <a:spcBef>
                <a:spcPts val="0"/>
              </a:spcBef>
              <a:spcAft>
                <a:spcPts val="0"/>
              </a:spcAft>
              <a:buClr>
                <a:srgbClr val="80BFB7"/>
              </a:buClr>
              <a:buSzPts val="6000"/>
              <a:buNone/>
              <a:defRPr sz="6000">
                <a:solidFill>
                  <a:srgbClr val="80BFB7"/>
                </a:solidFill>
              </a:defRPr>
            </a:lvl3pPr>
            <a:lvl4pPr lvl="3">
              <a:spcBef>
                <a:spcPts val="0"/>
              </a:spcBef>
              <a:spcAft>
                <a:spcPts val="0"/>
              </a:spcAft>
              <a:buClr>
                <a:srgbClr val="80BFB7"/>
              </a:buClr>
              <a:buSzPts val="6000"/>
              <a:buNone/>
              <a:defRPr sz="6000">
                <a:solidFill>
                  <a:srgbClr val="80BFB7"/>
                </a:solidFill>
              </a:defRPr>
            </a:lvl4pPr>
            <a:lvl5pPr lvl="4">
              <a:spcBef>
                <a:spcPts val="0"/>
              </a:spcBef>
              <a:spcAft>
                <a:spcPts val="0"/>
              </a:spcAft>
              <a:buClr>
                <a:srgbClr val="80BFB7"/>
              </a:buClr>
              <a:buSzPts val="6000"/>
              <a:buNone/>
              <a:defRPr sz="6000">
                <a:solidFill>
                  <a:srgbClr val="80BFB7"/>
                </a:solidFill>
              </a:defRPr>
            </a:lvl5pPr>
            <a:lvl6pPr lvl="5">
              <a:spcBef>
                <a:spcPts val="0"/>
              </a:spcBef>
              <a:spcAft>
                <a:spcPts val="0"/>
              </a:spcAft>
              <a:buClr>
                <a:srgbClr val="80BFB7"/>
              </a:buClr>
              <a:buSzPts val="6000"/>
              <a:buNone/>
              <a:defRPr sz="6000">
                <a:solidFill>
                  <a:srgbClr val="80BFB7"/>
                </a:solidFill>
              </a:defRPr>
            </a:lvl6pPr>
            <a:lvl7pPr lvl="6">
              <a:spcBef>
                <a:spcPts val="0"/>
              </a:spcBef>
              <a:spcAft>
                <a:spcPts val="0"/>
              </a:spcAft>
              <a:buClr>
                <a:srgbClr val="80BFB7"/>
              </a:buClr>
              <a:buSzPts val="6000"/>
              <a:buNone/>
              <a:defRPr sz="6000">
                <a:solidFill>
                  <a:srgbClr val="80BFB7"/>
                </a:solidFill>
              </a:defRPr>
            </a:lvl7pPr>
            <a:lvl8pPr lvl="7">
              <a:spcBef>
                <a:spcPts val="0"/>
              </a:spcBef>
              <a:spcAft>
                <a:spcPts val="0"/>
              </a:spcAft>
              <a:buClr>
                <a:srgbClr val="80BFB7"/>
              </a:buClr>
              <a:buSzPts val="6000"/>
              <a:buNone/>
              <a:defRPr sz="6000">
                <a:solidFill>
                  <a:srgbClr val="80BFB7"/>
                </a:solidFill>
              </a:defRPr>
            </a:lvl8pPr>
            <a:lvl9pPr lvl="8">
              <a:spcBef>
                <a:spcPts val="0"/>
              </a:spcBef>
              <a:spcAft>
                <a:spcPts val="0"/>
              </a:spcAft>
              <a:buClr>
                <a:srgbClr val="80BFB7"/>
              </a:buClr>
              <a:buSzPts val="6000"/>
              <a:buNone/>
              <a:defRPr sz="6000">
                <a:solidFill>
                  <a:srgbClr val="80BFB7"/>
                </a:solidFill>
              </a:defRPr>
            </a:lvl9pPr>
          </a:lstStyle>
          <a:p>
            <a:endParaRPr/>
          </a:p>
        </p:txBody>
      </p:sp>
      <p:grpSp>
        <p:nvGrpSpPr>
          <p:cNvPr id="11" name="Google Shape;11;p2"/>
          <p:cNvGrpSpPr/>
          <p:nvPr/>
        </p:nvGrpSpPr>
        <p:grpSpPr>
          <a:xfrm rot="10800000">
            <a:off x="11607156" y="38264"/>
            <a:ext cx="546843" cy="6781736"/>
            <a:chOff x="836200" y="238125"/>
            <a:chExt cx="422425" cy="5238750"/>
          </a:xfrm>
        </p:grpSpPr>
        <p:sp>
          <p:nvSpPr>
            <p:cNvPr id="12" name="Google Shape;12;p2"/>
            <p:cNvSpPr/>
            <p:nvPr/>
          </p:nvSpPr>
          <p:spPr>
            <a:xfrm>
              <a:off x="8362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 name="Google Shape;13;p2"/>
            <p:cNvSpPr/>
            <p:nvPr/>
          </p:nvSpPr>
          <p:spPr>
            <a:xfrm>
              <a:off x="8362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 name="Google Shape;14;p2"/>
            <p:cNvSpPr/>
            <p:nvPr/>
          </p:nvSpPr>
          <p:spPr>
            <a:xfrm>
              <a:off x="8362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 name="Google Shape;15;p2"/>
            <p:cNvSpPr/>
            <p:nvPr/>
          </p:nvSpPr>
          <p:spPr>
            <a:xfrm>
              <a:off x="8362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 name="Google Shape;16;p2"/>
            <p:cNvSpPr/>
            <p:nvPr/>
          </p:nvSpPr>
          <p:spPr>
            <a:xfrm>
              <a:off x="8362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 name="Google Shape;17;p2"/>
            <p:cNvSpPr/>
            <p:nvPr/>
          </p:nvSpPr>
          <p:spPr>
            <a:xfrm>
              <a:off x="8362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 name="Google Shape;18;p2"/>
            <p:cNvSpPr/>
            <p:nvPr/>
          </p:nvSpPr>
          <p:spPr>
            <a:xfrm>
              <a:off x="8362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 name="Google Shape;19;p2"/>
            <p:cNvSpPr/>
            <p:nvPr/>
          </p:nvSpPr>
          <p:spPr>
            <a:xfrm>
              <a:off x="8362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 name="Google Shape;20;p2"/>
            <p:cNvSpPr/>
            <p:nvPr/>
          </p:nvSpPr>
          <p:spPr>
            <a:xfrm>
              <a:off x="8362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 name="Google Shape;21;p2"/>
            <p:cNvSpPr/>
            <p:nvPr/>
          </p:nvSpPr>
          <p:spPr>
            <a:xfrm>
              <a:off x="8362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 name="Google Shape;22;p2"/>
            <p:cNvSpPr/>
            <p:nvPr/>
          </p:nvSpPr>
          <p:spPr>
            <a:xfrm>
              <a:off x="8362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 name="Google Shape;23;p2"/>
            <p:cNvSpPr/>
            <p:nvPr/>
          </p:nvSpPr>
          <p:spPr>
            <a:xfrm>
              <a:off x="8362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 name="Google Shape;24;p2"/>
            <p:cNvSpPr/>
            <p:nvPr/>
          </p:nvSpPr>
          <p:spPr>
            <a:xfrm>
              <a:off x="8362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 name="Google Shape;25;p2"/>
            <p:cNvSpPr/>
            <p:nvPr/>
          </p:nvSpPr>
          <p:spPr>
            <a:xfrm>
              <a:off x="8362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 name="Google Shape;26;p2"/>
            <p:cNvSpPr/>
            <p:nvPr/>
          </p:nvSpPr>
          <p:spPr>
            <a:xfrm>
              <a:off x="8362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 name="Google Shape;27;p2"/>
            <p:cNvSpPr/>
            <p:nvPr/>
          </p:nvSpPr>
          <p:spPr>
            <a:xfrm>
              <a:off x="8362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 name="Google Shape;28;p2"/>
            <p:cNvSpPr/>
            <p:nvPr/>
          </p:nvSpPr>
          <p:spPr>
            <a:xfrm>
              <a:off x="8362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 name="Google Shape;29;p2"/>
            <p:cNvSpPr/>
            <p:nvPr/>
          </p:nvSpPr>
          <p:spPr>
            <a:xfrm>
              <a:off x="8362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 name="Google Shape;30;p2"/>
            <p:cNvSpPr/>
            <p:nvPr/>
          </p:nvSpPr>
          <p:spPr>
            <a:xfrm>
              <a:off x="8362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 name="Google Shape;31;p2"/>
            <p:cNvSpPr/>
            <p:nvPr/>
          </p:nvSpPr>
          <p:spPr>
            <a:xfrm>
              <a:off x="8362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 name="Google Shape;32;p2"/>
            <p:cNvSpPr/>
            <p:nvPr/>
          </p:nvSpPr>
          <p:spPr>
            <a:xfrm>
              <a:off x="8362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 name="Google Shape;33;p2"/>
            <p:cNvSpPr/>
            <p:nvPr/>
          </p:nvSpPr>
          <p:spPr>
            <a:xfrm>
              <a:off x="8362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 name="Google Shape;34;p2"/>
            <p:cNvSpPr/>
            <p:nvPr/>
          </p:nvSpPr>
          <p:spPr>
            <a:xfrm>
              <a:off x="8362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 name="Google Shape;35;p2"/>
            <p:cNvSpPr/>
            <p:nvPr/>
          </p:nvSpPr>
          <p:spPr>
            <a:xfrm>
              <a:off x="8362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 name="Google Shape;36;p2"/>
            <p:cNvSpPr/>
            <p:nvPr/>
          </p:nvSpPr>
          <p:spPr>
            <a:xfrm>
              <a:off x="8362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 name="Google Shape;37;p2"/>
            <p:cNvSpPr/>
            <p:nvPr/>
          </p:nvSpPr>
          <p:spPr>
            <a:xfrm>
              <a:off x="8362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 name="Google Shape;38;p2"/>
            <p:cNvSpPr/>
            <p:nvPr/>
          </p:nvSpPr>
          <p:spPr>
            <a:xfrm>
              <a:off x="8362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 name="Google Shape;39;p2"/>
            <p:cNvSpPr/>
            <p:nvPr/>
          </p:nvSpPr>
          <p:spPr>
            <a:xfrm>
              <a:off x="8362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 name="Google Shape;40;p2"/>
            <p:cNvSpPr/>
            <p:nvPr/>
          </p:nvSpPr>
          <p:spPr>
            <a:xfrm>
              <a:off x="8362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 name="Google Shape;41;p2"/>
            <p:cNvSpPr/>
            <p:nvPr/>
          </p:nvSpPr>
          <p:spPr>
            <a:xfrm>
              <a:off x="8362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 name="Google Shape;42;p2"/>
            <p:cNvSpPr/>
            <p:nvPr/>
          </p:nvSpPr>
          <p:spPr>
            <a:xfrm>
              <a:off x="8362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 name="Google Shape;43;p2"/>
            <p:cNvSpPr/>
            <p:nvPr/>
          </p:nvSpPr>
          <p:spPr>
            <a:xfrm>
              <a:off x="8362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 name="Google Shape;44;p2"/>
            <p:cNvSpPr/>
            <p:nvPr/>
          </p:nvSpPr>
          <p:spPr>
            <a:xfrm>
              <a:off x="8362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 name="Google Shape;45;p2"/>
            <p:cNvSpPr/>
            <p:nvPr/>
          </p:nvSpPr>
          <p:spPr>
            <a:xfrm>
              <a:off x="8362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 name="Google Shape;46;p2"/>
            <p:cNvSpPr/>
            <p:nvPr/>
          </p:nvSpPr>
          <p:spPr>
            <a:xfrm>
              <a:off x="8362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 name="Google Shape;47;p2"/>
            <p:cNvSpPr/>
            <p:nvPr/>
          </p:nvSpPr>
          <p:spPr>
            <a:xfrm>
              <a:off x="9867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 name="Google Shape;48;p2"/>
            <p:cNvSpPr/>
            <p:nvPr/>
          </p:nvSpPr>
          <p:spPr>
            <a:xfrm>
              <a:off x="986700"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 name="Google Shape;49;p2"/>
            <p:cNvSpPr/>
            <p:nvPr/>
          </p:nvSpPr>
          <p:spPr>
            <a:xfrm>
              <a:off x="986700"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 name="Google Shape;50;p2"/>
            <p:cNvSpPr/>
            <p:nvPr/>
          </p:nvSpPr>
          <p:spPr>
            <a:xfrm>
              <a:off x="98670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 name="Google Shape;51;p2"/>
            <p:cNvSpPr/>
            <p:nvPr/>
          </p:nvSpPr>
          <p:spPr>
            <a:xfrm>
              <a:off x="9867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 name="Google Shape;52;p2"/>
            <p:cNvSpPr/>
            <p:nvPr/>
          </p:nvSpPr>
          <p:spPr>
            <a:xfrm>
              <a:off x="98670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3" name="Google Shape;53;p2"/>
            <p:cNvSpPr/>
            <p:nvPr/>
          </p:nvSpPr>
          <p:spPr>
            <a:xfrm>
              <a:off x="986700"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4" name="Google Shape;54;p2"/>
            <p:cNvSpPr/>
            <p:nvPr/>
          </p:nvSpPr>
          <p:spPr>
            <a:xfrm>
              <a:off x="986700"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5" name="Google Shape;55;p2"/>
            <p:cNvSpPr/>
            <p:nvPr/>
          </p:nvSpPr>
          <p:spPr>
            <a:xfrm>
              <a:off x="98670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6" name="Google Shape;56;p2"/>
            <p:cNvSpPr/>
            <p:nvPr/>
          </p:nvSpPr>
          <p:spPr>
            <a:xfrm>
              <a:off x="986700"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7" name="Google Shape;57;p2"/>
            <p:cNvSpPr/>
            <p:nvPr/>
          </p:nvSpPr>
          <p:spPr>
            <a:xfrm>
              <a:off x="9867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8" name="Google Shape;58;p2"/>
            <p:cNvSpPr/>
            <p:nvPr/>
          </p:nvSpPr>
          <p:spPr>
            <a:xfrm>
              <a:off x="986700"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9" name="Google Shape;59;p2"/>
            <p:cNvSpPr/>
            <p:nvPr/>
          </p:nvSpPr>
          <p:spPr>
            <a:xfrm>
              <a:off x="98670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0" name="Google Shape;60;p2"/>
            <p:cNvSpPr/>
            <p:nvPr/>
          </p:nvSpPr>
          <p:spPr>
            <a:xfrm>
              <a:off x="986700"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1" name="Google Shape;61;p2"/>
            <p:cNvSpPr/>
            <p:nvPr/>
          </p:nvSpPr>
          <p:spPr>
            <a:xfrm>
              <a:off x="9867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2" name="Google Shape;62;p2"/>
            <p:cNvSpPr/>
            <p:nvPr/>
          </p:nvSpPr>
          <p:spPr>
            <a:xfrm>
              <a:off x="986700"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3" name="Google Shape;63;p2"/>
            <p:cNvSpPr/>
            <p:nvPr/>
          </p:nvSpPr>
          <p:spPr>
            <a:xfrm>
              <a:off x="986700"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4" name="Google Shape;64;p2"/>
            <p:cNvSpPr/>
            <p:nvPr/>
          </p:nvSpPr>
          <p:spPr>
            <a:xfrm>
              <a:off x="98670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5" name="Google Shape;65;p2"/>
            <p:cNvSpPr/>
            <p:nvPr/>
          </p:nvSpPr>
          <p:spPr>
            <a:xfrm>
              <a:off x="9867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6" name="Google Shape;66;p2"/>
            <p:cNvSpPr/>
            <p:nvPr/>
          </p:nvSpPr>
          <p:spPr>
            <a:xfrm>
              <a:off x="9867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7" name="Google Shape;67;p2"/>
            <p:cNvSpPr/>
            <p:nvPr/>
          </p:nvSpPr>
          <p:spPr>
            <a:xfrm>
              <a:off x="986700"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8" name="Google Shape;68;p2"/>
            <p:cNvSpPr/>
            <p:nvPr/>
          </p:nvSpPr>
          <p:spPr>
            <a:xfrm>
              <a:off x="98670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69" name="Google Shape;69;p2"/>
            <p:cNvSpPr/>
            <p:nvPr/>
          </p:nvSpPr>
          <p:spPr>
            <a:xfrm>
              <a:off x="98670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0" name="Google Shape;70;p2"/>
            <p:cNvSpPr/>
            <p:nvPr/>
          </p:nvSpPr>
          <p:spPr>
            <a:xfrm>
              <a:off x="11372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1" name="Google Shape;71;p2"/>
            <p:cNvSpPr/>
            <p:nvPr/>
          </p:nvSpPr>
          <p:spPr>
            <a:xfrm>
              <a:off x="11372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2" name="Google Shape;72;p2"/>
            <p:cNvSpPr/>
            <p:nvPr/>
          </p:nvSpPr>
          <p:spPr>
            <a:xfrm>
              <a:off x="11372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3" name="Google Shape;73;p2"/>
            <p:cNvSpPr/>
            <p:nvPr/>
          </p:nvSpPr>
          <p:spPr>
            <a:xfrm>
              <a:off x="11372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4" name="Google Shape;74;p2"/>
            <p:cNvSpPr/>
            <p:nvPr/>
          </p:nvSpPr>
          <p:spPr>
            <a:xfrm>
              <a:off x="11372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5" name="Google Shape;75;p2"/>
            <p:cNvSpPr/>
            <p:nvPr/>
          </p:nvSpPr>
          <p:spPr>
            <a:xfrm>
              <a:off x="11372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6" name="Google Shape;76;p2"/>
            <p:cNvSpPr/>
            <p:nvPr/>
          </p:nvSpPr>
          <p:spPr>
            <a:xfrm>
              <a:off x="11372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7" name="Google Shape;77;p2"/>
            <p:cNvSpPr/>
            <p:nvPr/>
          </p:nvSpPr>
          <p:spPr>
            <a:xfrm>
              <a:off x="11372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8" name="Google Shape;78;p2"/>
            <p:cNvSpPr/>
            <p:nvPr/>
          </p:nvSpPr>
          <p:spPr>
            <a:xfrm>
              <a:off x="11372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79" name="Google Shape;79;p2"/>
            <p:cNvSpPr/>
            <p:nvPr/>
          </p:nvSpPr>
          <p:spPr>
            <a:xfrm>
              <a:off x="11372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0" name="Google Shape;80;p2"/>
            <p:cNvSpPr/>
            <p:nvPr/>
          </p:nvSpPr>
          <p:spPr>
            <a:xfrm>
              <a:off x="11372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1" name="Google Shape;81;p2"/>
            <p:cNvSpPr/>
            <p:nvPr/>
          </p:nvSpPr>
          <p:spPr>
            <a:xfrm>
              <a:off x="11372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2" name="Google Shape;82;p2"/>
            <p:cNvSpPr/>
            <p:nvPr/>
          </p:nvSpPr>
          <p:spPr>
            <a:xfrm>
              <a:off x="11372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3" name="Google Shape;83;p2"/>
            <p:cNvSpPr/>
            <p:nvPr/>
          </p:nvSpPr>
          <p:spPr>
            <a:xfrm>
              <a:off x="11372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4" name="Google Shape;84;p2"/>
            <p:cNvSpPr/>
            <p:nvPr/>
          </p:nvSpPr>
          <p:spPr>
            <a:xfrm>
              <a:off x="11372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5" name="Google Shape;85;p2"/>
            <p:cNvSpPr/>
            <p:nvPr/>
          </p:nvSpPr>
          <p:spPr>
            <a:xfrm>
              <a:off x="11372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6" name="Google Shape;86;p2"/>
            <p:cNvSpPr/>
            <p:nvPr/>
          </p:nvSpPr>
          <p:spPr>
            <a:xfrm>
              <a:off x="11372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7" name="Google Shape;87;p2"/>
            <p:cNvSpPr/>
            <p:nvPr/>
          </p:nvSpPr>
          <p:spPr>
            <a:xfrm>
              <a:off x="11372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8" name="Google Shape;88;p2"/>
            <p:cNvSpPr/>
            <p:nvPr/>
          </p:nvSpPr>
          <p:spPr>
            <a:xfrm>
              <a:off x="11372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89" name="Google Shape;89;p2"/>
            <p:cNvSpPr/>
            <p:nvPr/>
          </p:nvSpPr>
          <p:spPr>
            <a:xfrm>
              <a:off x="11372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0" name="Google Shape;90;p2"/>
            <p:cNvSpPr/>
            <p:nvPr/>
          </p:nvSpPr>
          <p:spPr>
            <a:xfrm>
              <a:off x="11372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1" name="Google Shape;91;p2"/>
            <p:cNvSpPr/>
            <p:nvPr/>
          </p:nvSpPr>
          <p:spPr>
            <a:xfrm>
              <a:off x="11372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92" name="Google Shape;92;p2"/>
          <p:cNvGrpSpPr/>
          <p:nvPr/>
        </p:nvGrpSpPr>
        <p:grpSpPr>
          <a:xfrm rot="10800000">
            <a:off x="8879380" y="38264"/>
            <a:ext cx="3079792" cy="6781736"/>
            <a:chOff x="986700" y="238125"/>
            <a:chExt cx="2379075" cy="5238750"/>
          </a:xfrm>
        </p:grpSpPr>
        <p:sp>
          <p:nvSpPr>
            <p:cNvPr id="93" name="Google Shape;93;p2"/>
            <p:cNvSpPr/>
            <p:nvPr/>
          </p:nvSpPr>
          <p:spPr>
            <a:xfrm>
              <a:off x="98670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4" name="Google Shape;94;p2"/>
            <p:cNvSpPr/>
            <p:nvPr/>
          </p:nvSpPr>
          <p:spPr>
            <a:xfrm>
              <a:off x="98670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5" name="Google Shape;95;p2"/>
            <p:cNvSpPr/>
            <p:nvPr/>
          </p:nvSpPr>
          <p:spPr>
            <a:xfrm>
              <a:off x="9867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6" name="Google Shape;96;p2"/>
            <p:cNvSpPr/>
            <p:nvPr/>
          </p:nvSpPr>
          <p:spPr>
            <a:xfrm>
              <a:off x="986700"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7" name="Google Shape;97;p2"/>
            <p:cNvSpPr/>
            <p:nvPr/>
          </p:nvSpPr>
          <p:spPr>
            <a:xfrm>
              <a:off x="986700"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8" name="Google Shape;98;p2"/>
            <p:cNvSpPr/>
            <p:nvPr/>
          </p:nvSpPr>
          <p:spPr>
            <a:xfrm>
              <a:off x="9867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99" name="Google Shape;99;p2"/>
            <p:cNvSpPr/>
            <p:nvPr/>
          </p:nvSpPr>
          <p:spPr>
            <a:xfrm>
              <a:off x="986700"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0" name="Google Shape;100;p2"/>
            <p:cNvSpPr/>
            <p:nvPr/>
          </p:nvSpPr>
          <p:spPr>
            <a:xfrm>
              <a:off x="986700"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1" name="Google Shape;101;p2"/>
            <p:cNvSpPr/>
            <p:nvPr/>
          </p:nvSpPr>
          <p:spPr>
            <a:xfrm>
              <a:off x="986700"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2" name="Google Shape;102;p2"/>
            <p:cNvSpPr/>
            <p:nvPr/>
          </p:nvSpPr>
          <p:spPr>
            <a:xfrm>
              <a:off x="986700"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3" name="Google Shape;103;p2"/>
            <p:cNvSpPr/>
            <p:nvPr/>
          </p:nvSpPr>
          <p:spPr>
            <a:xfrm>
              <a:off x="986700"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4" name="Google Shape;104;p2"/>
            <p:cNvSpPr/>
            <p:nvPr/>
          </p:nvSpPr>
          <p:spPr>
            <a:xfrm>
              <a:off x="9867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5" name="Google Shape;105;p2"/>
            <p:cNvSpPr/>
            <p:nvPr/>
          </p:nvSpPr>
          <p:spPr>
            <a:xfrm>
              <a:off x="11372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6" name="Google Shape;106;p2"/>
            <p:cNvSpPr/>
            <p:nvPr/>
          </p:nvSpPr>
          <p:spPr>
            <a:xfrm>
              <a:off x="11372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7" name="Google Shape;107;p2"/>
            <p:cNvSpPr/>
            <p:nvPr/>
          </p:nvSpPr>
          <p:spPr>
            <a:xfrm>
              <a:off x="11372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8" name="Google Shape;108;p2"/>
            <p:cNvSpPr/>
            <p:nvPr/>
          </p:nvSpPr>
          <p:spPr>
            <a:xfrm>
              <a:off x="11372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09" name="Google Shape;109;p2"/>
            <p:cNvSpPr/>
            <p:nvPr/>
          </p:nvSpPr>
          <p:spPr>
            <a:xfrm>
              <a:off x="11372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0" name="Google Shape;110;p2"/>
            <p:cNvSpPr/>
            <p:nvPr/>
          </p:nvSpPr>
          <p:spPr>
            <a:xfrm>
              <a:off x="11372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1" name="Google Shape;111;p2"/>
            <p:cNvSpPr/>
            <p:nvPr/>
          </p:nvSpPr>
          <p:spPr>
            <a:xfrm>
              <a:off x="11372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2" name="Google Shape;112;p2"/>
            <p:cNvSpPr/>
            <p:nvPr/>
          </p:nvSpPr>
          <p:spPr>
            <a:xfrm>
              <a:off x="11372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3" name="Google Shape;113;p2"/>
            <p:cNvSpPr/>
            <p:nvPr/>
          </p:nvSpPr>
          <p:spPr>
            <a:xfrm>
              <a:off x="11372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4" name="Google Shape;114;p2"/>
            <p:cNvSpPr/>
            <p:nvPr/>
          </p:nvSpPr>
          <p:spPr>
            <a:xfrm>
              <a:off x="11372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5" name="Google Shape;115;p2"/>
            <p:cNvSpPr/>
            <p:nvPr/>
          </p:nvSpPr>
          <p:spPr>
            <a:xfrm>
              <a:off x="11372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6" name="Google Shape;116;p2"/>
            <p:cNvSpPr/>
            <p:nvPr/>
          </p:nvSpPr>
          <p:spPr>
            <a:xfrm>
              <a:off x="11372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7" name="Google Shape;117;p2"/>
            <p:cNvSpPr/>
            <p:nvPr/>
          </p:nvSpPr>
          <p:spPr>
            <a:xfrm>
              <a:off x="11372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8" name="Google Shape;118;p2"/>
            <p:cNvSpPr/>
            <p:nvPr/>
          </p:nvSpPr>
          <p:spPr>
            <a:xfrm>
              <a:off x="12877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19" name="Google Shape;119;p2"/>
            <p:cNvSpPr/>
            <p:nvPr/>
          </p:nvSpPr>
          <p:spPr>
            <a:xfrm>
              <a:off x="12877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0" name="Google Shape;120;p2"/>
            <p:cNvSpPr/>
            <p:nvPr/>
          </p:nvSpPr>
          <p:spPr>
            <a:xfrm>
              <a:off x="12877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1" name="Google Shape;121;p2"/>
            <p:cNvSpPr/>
            <p:nvPr/>
          </p:nvSpPr>
          <p:spPr>
            <a:xfrm>
              <a:off x="12877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2" name="Google Shape;122;p2"/>
            <p:cNvSpPr/>
            <p:nvPr/>
          </p:nvSpPr>
          <p:spPr>
            <a:xfrm>
              <a:off x="128772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3" name="Google Shape;123;p2"/>
            <p:cNvSpPr/>
            <p:nvPr/>
          </p:nvSpPr>
          <p:spPr>
            <a:xfrm>
              <a:off x="12877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4" name="Google Shape;124;p2"/>
            <p:cNvSpPr/>
            <p:nvPr/>
          </p:nvSpPr>
          <p:spPr>
            <a:xfrm>
              <a:off x="12877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5" name="Google Shape;125;p2"/>
            <p:cNvSpPr/>
            <p:nvPr/>
          </p:nvSpPr>
          <p:spPr>
            <a:xfrm>
              <a:off x="12877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6" name="Google Shape;126;p2"/>
            <p:cNvSpPr/>
            <p:nvPr/>
          </p:nvSpPr>
          <p:spPr>
            <a:xfrm>
              <a:off x="12877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7" name="Google Shape;127;p2"/>
            <p:cNvSpPr/>
            <p:nvPr/>
          </p:nvSpPr>
          <p:spPr>
            <a:xfrm>
              <a:off x="12877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8" name="Google Shape;128;p2"/>
            <p:cNvSpPr/>
            <p:nvPr/>
          </p:nvSpPr>
          <p:spPr>
            <a:xfrm>
              <a:off x="12877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29" name="Google Shape;129;p2"/>
            <p:cNvSpPr/>
            <p:nvPr/>
          </p:nvSpPr>
          <p:spPr>
            <a:xfrm>
              <a:off x="12877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0" name="Google Shape;130;p2"/>
            <p:cNvSpPr/>
            <p:nvPr/>
          </p:nvSpPr>
          <p:spPr>
            <a:xfrm>
              <a:off x="12877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1" name="Google Shape;131;p2"/>
            <p:cNvSpPr/>
            <p:nvPr/>
          </p:nvSpPr>
          <p:spPr>
            <a:xfrm>
              <a:off x="12877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2" name="Google Shape;132;p2"/>
            <p:cNvSpPr/>
            <p:nvPr/>
          </p:nvSpPr>
          <p:spPr>
            <a:xfrm>
              <a:off x="12877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3" name="Google Shape;133;p2"/>
            <p:cNvSpPr/>
            <p:nvPr/>
          </p:nvSpPr>
          <p:spPr>
            <a:xfrm>
              <a:off x="12877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4" name="Google Shape;134;p2"/>
            <p:cNvSpPr/>
            <p:nvPr/>
          </p:nvSpPr>
          <p:spPr>
            <a:xfrm>
              <a:off x="12877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5" name="Google Shape;135;p2"/>
            <p:cNvSpPr/>
            <p:nvPr/>
          </p:nvSpPr>
          <p:spPr>
            <a:xfrm>
              <a:off x="12877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6" name="Google Shape;136;p2"/>
            <p:cNvSpPr/>
            <p:nvPr/>
          </p:nvSpPr>
          <p:spPr>
            <a:xfrm>
              <a:off x="12877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7" name="Google Shape;137;p2"/>
            <p:cNvSpPr/>
            <p:nvPr/>
          </p:nvSpPr>
          <p:spPr>
            <a:xfrm>
              <a:off x="128772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8" name="Google Shape;138;p2"/>
            <p:cNvSpPr/>
            <p:nvPr/>
          </p:nvSpPr>
          <p:spPr>
            <a:xfrm>
              <a:off x="14382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39" name="Google Shape;139;p2"/>
            <p:cNvSpPr/>
            <p:nvPr/>
          </p:nvSpPr>
          <p:spPr>
            <a:xfrm>
              <a:off x="14382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0" name="Google Shape;140;p2"/>
            <p:cNvSpPr/>
            <p:nvPr/>
          </p:nvSpPr>
          <p:spPr>
            <a:xfrm>
              <a:off x="14382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1" name="Google Shape;141;p2"/>
            <p:cNvSpPr/>
            <p:nvPr/>
          </p:nvSpPr>
          <p:spPr>
            <a:xfrm>
              <a:off x="14382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2" name="Google Shape;142;p2"/>
            <p:cNvSpPr/>
            <p:nvPr/>
          </p:nvSpPr>
          <p:spPr>
            <a:xfrm>
              <a:off x="14382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3" name="Google Shape;143;p2"/>
            <p:cNvSpPr/>
            <p:nvPr/>
          </p:nvSpPr>
          <p:spPr>
            <a:xfrm>
              <a:off x="14382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4" name="Google Shape;144;p2"/>
            <p:cNvSpPr/>
            <p:nvPr/>
          </p:nvSpPr>
          <p:spPr>
            <a:xfrm>
              <a:off x="14382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5" name="Google Shape;145;p2"/>
            <p:cNvSpPr/>
            <p:nvPr/>
          </p:nvSpPr>
          <p:spPr>
            <a:xfrm>
              <a:off x="14382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6" name="Google Shape;146;p2"/>
            <p:cNvSpPr/>
            <p:nvPr/>
          </p:nvSpPr>
          <p:spPr>
            <a:xfrm>
              <a:off x="14382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7" name="Google Shape;147;p2"/>
            <p:cNvSpPr/>
            <p:nvPr/>
          </p:nvSpPr>
          <p:spPr>
            <a:xfrm>
              <a:off x="14382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8" name="Google Shape;148;p2"/>
            <p:cNvSpPr/>
            <p:nvPr/>
          </p:nvSpPr>
          <p:spPr>
            <a:xfrm>
              <a:off x="14382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49" name="Google Shape;149;p2"/>
            <p:cNvSpPr/>
            <p:nvPr/>
          </p:nvSpPr>
          <p:spPr>
            <a:xfrm>
              <a:off x="14382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0" name="Google Shape;150;p2"/>
            <p:cNvSpPr/>
            <p:nvPr/>
          </p:nvSpPr>
          <p:spPr>
            <a:xfrm>
              <a:off x="14382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1" name="Google Shape;151;p2"/>
            <p:cNvSpPr/>
            <p:nvPr/>
          </p:nvSpPr>
          <p:spPr>
            <a:xfrm>
              <a:off x="14382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2" name="Google Shape;152;p2"/>
            <p:cNvSpPr/>
            <p:nvPr/>
          </p:nvSpPr>
          <p:spPr>
            <a:xfrm>
              <a:off x="14382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3" name="Google Shape;153;p2"/>
            <p:cNvSpPr/>
            <p:nvPr/>
          </p:nvSpPr>
          <p:spPr>
            <a:xfrm>
              <a:off x="14382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4" name="Google Shape;154;p2"/>
            <p:cNvSpPr/>
            <p:nvPr/>
          </p:nvSpPr>
          <p:spPr>
            <a:xfrm>
              <a:off x="14382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5" name="Google Shape;155;p2"/>
            <p:cNvSpPr/>
            <p:nvPr/>
          </p:nvSpPr>
          <p:spPr>
            <a:xfrm>
              <a:off x="14382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6" name="Google Shape;156;p2"/>
            <p:cNvSpPr/>
            <p:nvPr/>
          </p:nvSpPr>
          <p:spPr>
            <a:xfrm>
              <a:off x="14382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7" name="Google Shape;157;p2"/>
            <p:cNvSpPr/>
            <p:nvPr/>
          </p:nvSpPr>
          <p:spPr>
            <a:xfrm>
              <a:off x="14382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8" name="Google Shape;158;p2"/>
            <p:cNvSpPr/>
            <p:nvPr/>
          </p:nvSpPr>
          <p:spPr>
            <a:xfrm>
              <a:off x="14382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59" name="Google Shape;159;p2"/>
            <p:cNvSpPr/>
            <p:nvPr/>
          </p:nvSpPr>
          <p:spPr>
            <a:xfrm>
              <a:off x="14382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0" name="Google Shape;160;p2"/>
            <p:cNvSpPr/>
            <p:nvPr/>
          </p:nvSpPr>
          <p:spPr>
            <a:xfrm>
              <a:off x="14382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1" name="Google Shape;161;p2"/>
            <p:cNvSpPr/>
            <p:nvPr/>
          </p:nvSpPr>
          <p:spPr>
            <a:xfrm>
              <a:off x="14382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2" name="Google Shape;162;p2"/>
            <p:cNvSpPr/>
            <p:nvPr/>
          </p:nvSpPr>
          <p:spPr>
            <a:xfrm>
              <a:off x="14382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3" name="Google Shape;163;p2"/>
            <p:cNvSpPr/>
            <p:nvPr/>
          </p:nvSpPr>
          <p:spPr>
            <a:xfrm>
              <a:off x="14382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4" name="Google Shape;164;p2"/>
            <p:cNvSpPr/>
            <p:nvPr/>
          </p:nvSpPr>
          <p:spPr>
            <a:xfrm>
              <a:off x="14382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5" name="Google Shape;165;p2"/>
            <p:cNvSpPr/>
            <p:nvPr/>
          </p:nvSpPr>
          <p:spPr>
            <a:xfrm>
              <a:off x="14382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6" name="Google Shape;166;p2"/>
            <p:cNvSpPr/>
            <p:nvPr/>
          </p:nvSpPr>
          <p:spPr>
            <a:xfrm>
              <a:off x="14382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7" name="Google Shape;167;p2"/>
            <p:cNvSpPr/>
            <p:nvPr/>
          </p:nvSpPr>
          <p:spPr>
            <a:xfrm>
              <a:off x="14382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8" name="Google Shape;168;p2"/>
            <p:cNvSpPr/>
            <p:nvPr/>
          </p:nvSpPr>
          <p:spPr>
            <a:xfrm>
              <a:off x="14382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69" name="Google Shape;169;p2"/>
            <p:cNvSpPr/>
            <p:nvPr/>
          </p:nvSpPr>
          <p:spPr>
            <a:xfrm>
              <a:off x="15887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0" name="Google Shape;170;p2"/>
            <p:cNvSpPr/>
            <p:nvPr/>
          </p:nvSpPr>
          <p:spPr>
            <a:xfrm>
              <a:off x="15887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1" name="Google Shape;171;p2"/>
            <p:cNvSpPr/>
            <p:nvPr/>
          </p:nvSpPr>
          <p:spPr>
            <a:xfrm>
              <a:off x="15887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2" name="Google Shape;172;p2"/>
            <p:cNvSpPr/>
            <p:nvPr/>
          </p:nvSpPr>
          <p:spPr>
            <a:xfrm>
              <a:off x="15887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3" name="Google Shape;173;p2"/>
            <p:cNvSpPr/>
            <p:nvPr/>
          </p:nvSpPr>
          <p:spPr>
            <a:xfrm>
              <a:off x="15887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4" name="Google Shape;174;p2"/>
            <p:cNvSpPr/>
            <p:nvPr/>
          </p:nvSpPr>
          <p:spPr>
            <a:xfrm>
              <a:off x="15887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5" name="Google Shape;175;p2"/>
            <p:cNvSpPr/>
            <p:nvPr/>
          </p:nvSpPr>
          <p:spPr>
            <a:xfrm>
              <a:off x="15887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6" name="Google Shape;176;p2"/>
            <p:cNvSpPr/>
            <p:nvPr/>
          </p:nvSpPr>
          <p:spPr>
            <a:xfrm>
              <a:off x="15887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7" name="Google Shape;177;p2"/>
            <p:cNvSpPr/>
            <p:nvPr/>
          </p:nvSpPr>
          <p:spPr>
            <a:xfrm>
              <a:off x="15887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8" name="Google Shape;178;p2"/>
            <p:cNvSpPr/>
            <p:nvPr/>
          </p:nvSpPr>
          <p:spPr>
            <a:xfrm>
              <a:off x="15887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79" name="Google Shape;179;p2"/>
            <p:cNvSpPr/>
            <p:nvPr/>
          </p:nvSpPr>
          <p:spPr>
            <a:xfrm>
              <a:off x="15887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0" name="Google Shape;180;p2"/>
            <p:cNvSpPr/>
            <p:nvPr/>
          </p:nvSpPr>
          <p:spPr>
            <a:xfrm>
              <a:off x="15887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1" name="Google Shape;181;p2"/>
            <p:cNvSpPr/>
            <p:nvPr/>
          </p:nvSpPr>
          <p:spPr>
            <a:xfrm>
              <a:off x="15887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2" name="Google Shape;182;p2"/>
            <p:cNvSpPr/>
            <p:nvPr/>
          </p:nvSpPr>
          <p:spPr>
            <a:xfrm>
              <a:off x="15887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3" name="Google Shape;183;p2"/>
            <p:cNvSpPr/>
            <p:nvPr/>
          </p:nvSpPr>
          <p:spPr>
            <a:xfrm>
              <a:off x="15887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4" name="Google Shape;184;p2"/>
            <p:cNvSpPr/>
            <p:nvPr/>
          </p:nvSpPr>
          <p:spPr>
            <a:xfrm>
              <a:off x="15887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 name="Google Shape;185;p2"/>
            <p:cNvSpPr/>
            <p:nvPr/>
          </p:nvSpPr>
          <p:spPr>
            <a:xfrm>
              <a:off x="15887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 name="Google Shape;186;p2"/>
            <p:cNvSpPr/>
            <p:nvPr/>
          </p:nvSpPr>
          <p:spPr>
            <a:xfrm>
              <a:off x="15887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 name="Google Shape;187;p2"/>
            <p:cNvSpPr/>
            <p:nvPr/>
          </p:nvSpPr>
          <p:spPr>
            <a:xfrm>
              <a:off x="15887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 name="Google Shape;188;p2"/>
            <p:cNvSpPr/>
            <p:nvPr/>
          </p:nvSpPr>
          <p:spPr>
            <a:xfrm>
              <a:off x="17392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 name="Google Shape;189;p2"/>
            <p:cNvSpPr/>
            <p:nvPr/>
          </p:nvSpPr>
          <p:spPr>
            <a:xfrm>
              <a:off x="17392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 name="Google Shape;190;p2"/>
            <p:cNvSpPr/>
            <p:nvPr/>
          </p:nvSpPr>
          <p:spPr>
            <a:xfrm>
              <a:off x="17392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 name="Google Shape;191;p2"/>
            <p:cNvSpPr/>
            <p:nvPr/>
          </p:nvSpPr>
          <p:spPr>
            <a:xfrm>
              <a:off x="17392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 name="Google Shape;192;p2"/>
            <p:cNvSpPr/>
            <p:nvPr/>
          </p:nvSpPr>
          <p:spPr>
            <a:xfrm>
              <a:off x="17392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 name="Google Shape;193;p2"/>
            <p:cNvSpPr/>
            <p:nvPr/>
          </p:nvSpPr>
          <p:spPr>
            <a:xfrm>
              <a:off x="17392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 name="Google Shape;194;p2"/>
            <p:cNvSpPr/>
            <p:nvPr/>
          </p:nvSpPr>
          <p:spPr>
            <a:xfrm>
              <a:off x="17392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 name="Google Shape;195;p2"/>
            <p:cNvSpPr/>
            <p:nvPr/>
          </p:nvSpPr>
          <p:spPr>
            <a:xfrm>
              <a:off x="17392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 name="Google Shape;196;p2"/>
            <p:cNvSpPr/>
            <p:nvPr/>
          </p:nvSpPr>
          <p:spPr>
            <a:xfrm>
              <a:off x="17392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 name="Google Shape;197;p2"/>
            <p:cNvSpPr/>
            <p:nvPr/>
          </p:nvSpPr>
          <p:spPr>
            <a:xfrm>
              <a:off x="17392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 name="Google Shape;198;p2"/>
            <p:cNvSpPr/>
            <p:nvPr/>
          </p:nvSpPr>
          <p:spPr>
            <a:xfrm>
              <a:off x="17392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 name="Google Shape;199;p2"/>
            <p:cNvSpPr/>
            <p:nvPr/>
          </p:nvSpPr>
          <p:spPr>
            <a:xfrm>
              <a:off x="18897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 name="Google Shape;200;p2"/>
            <p:cNvSpPr/>
            <p:nvPr/>
          </p:nvSpPr>
          <p:spPr>
            <a:xfrm>
              <a:off x="188975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 name="Google Shape;201;p2"/>
            <p:cNvSpPr/>
            <p:nvPr/>
          </p:nvSpPr>
          <p:spPr>
            <a:xfrm>
              <a:off x="188975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 name="Google Shape;202;p2"/>
            <p:cNvSpPr/>
            <p:nvPr/>
          </p:nvSpPr>
          <p:spPr>
            <a:xfrm>
              <a:off x="18897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 name="Google Shape;203;p2"/>
            <p:cNvSpPr/>
            <p:nvPr/>
          </p:nvSpPr>
          <p:spPr>
            <a:xfrm>
              <a:off x="18897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 name="Google Shape;204;p2"/>
            <p:cNvSpPr/>
            <p:nvPr/>
          </p:nvSpPr>
          <p:spPr>
            <a:xfrm>
              <a:off x="204027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 name="Google Shape;205;p2"/>
            <p:cNvSpPr/>
            <p:nvPr/>
          </p:nvSpPr>
          <p:spPr>
            <a:xfrm>
              <a:off x="204027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 name="Google Shape;206;p2"/>
            <p:cNvSpPr/>
            <p:nvPr/>
          </p:nvSpPr>
          <p:spPr>
            <a:xfrm>
              <a:off x="204027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 name="Google Shape;207;p2"/>
            <p:cNvSpPr/>
            <p:nvPr/>
          </p:nvSpPr>
          <p:spPr>
            <a:xfrm>
              <a:off x="21907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 name="Google Shape;208;p2"/>
            <p:cNvSpPr/>
            <p:nvPr/>
          </p:nvSpPr>
          <p:spPr>
            <a:xfrm>
              <a:off x="234130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 name="Google Shape;209;p2"/>
            <p:cNvSpPr/>
            <p:nvPr/>
          </p:nvSpPr>
          <p:spPr>
            <a:xfrm>
              <a:off x="264232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 name="Google Shape;210;p2"/>
            <p:cNvSpPr/>
            <p:nvPr/>
          </p:nvSpPr>
          <p:spPr>
            <a:xfrm>
              <a:off x="26423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 name="Google Shape;211;p2"/>
            <p:cNvSpPr/>
            <p:nvPr/>
          </p:nvSpPr>
          <p:spPr>
            <a:xfrm>
              <a:off x="32443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212" name="Google Shape;212;p2"/>
          <p:cNvGrpSpPr/>
          <p:nvPr/>
        </p:nvGrpSpPr>
        <p:grpSpPr>
          <a:xfrm rot="10800000">
            <a:off x="8489725" y="38264"/>
            <a:ext cx="2690072" cy="6781736"/>
            <a:chOff x="1588750" y="238125"/>
            <a:chExt cx="2078025" cy="5238750"/>
          </a:xfrm>
        </p:grpSpPr>
        <p:sp>
          <p:nvSpPr>
            <p:cNvPr id="213" name="Google Shape;213;p2"/>
            <p:cNvSpPr/>
            <p:nvPr/>
          </p:nvSpPr>
          <p:spPr>
            <a:xfrm>
              <a:off x="15887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4" name="Google Shape;214;p2"/>
            <p:cNvSpPr/>
            <p:nvPr/>
          </p:nvSpPr>
          <p:spPr>
            <a:xfrm>
              <a:off x="15887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5" name="Google Shape;215;p2"/>
            <p:cNvSpPr/>
            <p:nvPr/>
          </p:nvSpPr>
          <p:spPr>
            <a:xfrm>
              <a:off x="15887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6" name="Google Shape;216;p2"/>
            <p:cNvSpPr/>
            <p:nvPr/>
          </p:nvSpPr>
          <p:spPr>
            <a:xfrm>
              <a:off x="15887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7" name="Google Shape;217;p2"/>
            <p:cNvSpPr/>
            <p:nvPr/>
          </p:nvSpPr>
          <p:spPr>
            <a:xfrm>
              <a:off x="15887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8" name="Google Shape;218;p2"/>
            <p:cNvSpPr/>
            <p:nvPr/>
          </p:nvSpPr>
          <p:spPr>
            <a:xfrm>
              <a:off x="15887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9" name="Google Shape;219;p2"/>
            <p:cNvSpPr/>
            <p:nvPr/>
          </p:nvSpPr>
          <p:spPr>
            <a:xfrm>
              <a:off x="17392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0" name="Google Shape;220;p2"/>
            <p:cNvSpPr/>
            <p:nvPr/>
          </p:nvSpPr>
          <p:spPr>
            <a:xfrm>
              <a:off x="17392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1" name="Google Shape;221;p2"/>
            <p:cNvSpPr/>
            <p:nvPr/>
          </p:nvSpPr>
          <p:spPr>
            <a:xfrm>
              <a:off x="17392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2" name="Google Shape;222;p2"/>
            <p:cNvSpPr/>
            <p:nvPr/>
          </p:nvSpPr>
          <p:spPr>
            <a:xfrm>
              <a:off x="17392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3" name="Google Shape;223;p2"/>
            <p:cNvSpPr/>
            <p:nvPr/>
          </p:nvSpPr>
          <p:spPr>
            <a:xfrm>
              <a:off x="17392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4" name="Google Shape;224;p2"/>
            <p:cNvSpPr/>
            <p:nvPr/>
          </p:nvSpPr>
          <p:spPr>
            <a:xfrm>
              <a:off x="17392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5" name="Google Shape;225;p2"/>
            <p:cNvSpPr/>
            <p:nvPr/>
          </p:nvSpPr>
          <p:spPr>
            <a:xfrm>
              <a:off x="17392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6" name="Google Shape;226;p2"/>
            <p:cNvSpPr/>
            <p:nvPr/>
          </p:nvSpPr>
          <p:spPr>
            <a:xfrm>
              <a:off x="188975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7" name="Google Shape;227;p2"/>
            <p:cNvSpPr/>
            <p:nvPr/>
          </p:nvSpPr>
          <p:spPr>
            <a:xfrm>
              <a:off x="188975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8" name="Google Shape;228;p2"/>
            <p:cNvSpPr/>
            <p:nvPr/>
          </p:nvSpPr>
          <p:spPr>
            <a:xfrm>
              <a:off x="188975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29" name="Google Shape;229;p2"/>
            <p:cNvSpPr/>
            <p:nvPr/>
          </p:nvSpPr>
          <p:spPr>
            <a:xfrm>
              <a:off x="188975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0" name="Google Shape;230;p2"/>
            <p:cNvSpPr/>
            <p:nvPr/>
          </p:nvSpPr>
          <p:spPr>
            <a:xfrm>
              <a:off x="18897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1" name="Google Shape;231;p2"/>
            <p:cNvSpPr/>
            <p:nvPr/>
          </p:nvSpPr>
          <p:spPr>
            <a:xfrm>
              <a:off x="188975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2" name="Google Shape;232;p2"/>
            <p:cNvSpPr/>
            <p:nvPr/>
          </p:nvSpPr>
          <p:spPr>
            <a:xfrm>
              <a:off x="188975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3" name="Google Shape;233;p2"/>
            <p:cNvSpPr/>
            <p:nvPr/>
          </p:nvSpPr>
          <p:spPr>
            <a:xfrm>
              <a:off x="188975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4" name="Google Shape;234;p2"/>
            <p:cNvSpPr/>
            <p:nvPr/>
          </p:nvSpPr>
          <p:spPr>
            <a:xfrm>
              <a:off x="188975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5" name="Google Shape;235;p2"/>
            <p:cNvSpPr/>
            <p:nvPr/>
          </p:nvSpPr>
          <p:spPr>
            <a:xfrm>
              <a:off x="18897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6" name="Google Shape;236;p2"/>
            <p:cNvSpPr/>
            <p:nvPr/>
          </p:nvSpPr>
          <p:spPr>
            <a:xfrm>
              <a:off x="188975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7" name="Google Shape;237;p2"/>
            <p:cNvSpPr/>
            <p:nvPr/>
          </p:nvSpPr>
          <p:spPr>
            <a:xfrm>
              <a:off x="188975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8" name="Google Shape;238;p2"/>
            <p:cNvSpPr/>
            <p:nvPr/>
          </p:nvSpPr>
          <p:spPr>
            <a:xfrm>
              <a:off x="188975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39" name="Google Shape;239;p2"/>
            <p:cNvSpPr/>
            <p:nvPr/>
          </p:nvSpPr>
          <p:spPr>
            <a:xfrm>
              <a:off x="188975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0" name="Google Shape;240;p2"/>
            <p:cNvSpPr/>
            <p:nvPr/>
          </p:nvSpPr>
          <p:spPr>
            <a:xfrm>
              <a:off x="188975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1" name="Google Shape;241;p2"/>
            <p:cNvSpPr/>
            <p:nvPr/>
          </p:nvSpPr>
          <p:spPr>
            <a:xfrm>
              <a:off x="188975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2" name="Google Shape;242;p2"/>
            <p:cNvSpPr/>
            <p:nvPr/>
          </p:nvSpPr>
          <p:spPr>
            <a:xfrm>
              <a:off x="18897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3" name="Google Shape;243;p2"/>
            <p:cNvSpPr/>
            <p:nvPr/>
          </p:nvSpPr>
          <p:spPr>
            <a:xfrm>
              <a:off x="188975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4" name="Google Shape;244;p2"/>
            <p:cNvSpPr/>
            <p:nvPr/>
          </p:nvSpPr>
          <p:spPr>
            <a:xfrm>
              <a:off x="188975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5" name="Google Shape;245;p2"/>
            <p:cNvSpPr/>
            <p:nvPr/>
          </p:nvSpPr>
          <p:spPr>
            <a:xfrm>
              <a:off x="204027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6" name="Google Shape;246;p2"/>
            <p:cNvSpPr/>
            <p:nvPr/>
          </p:nvSpPr>
          <p:spPr>
            <a:xfrm>
              <a:off x="204027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7" name="Google Shape;247;p2"/>
            <p:cNvSpPr/>
            <p:nvPr/>
          </p:nvSpPr>
          <p:spPr>
            <a:xfrm>
              <a:off x="204027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8" name="Google Shape;248;p2"/>
            <p:cNvSpPr/>
            <p:nvPr/>
          </p:nvSpPr>
          <p:spPr>
            <a:xfrm>
              <a:off x="204027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49" name="Google Shape;249;p2"/>
            <p:cNvSpPr/>
            <p:nvPr/>
          </p:nvSpPr>
          <p:spPr>
            <a:xfrm>
              <a:off x="204027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0" name="Google Shape;250;p2"/>
            <p:cNvSpPr/>
            <p:nvPr/>
          </p:nvSpPr>
          <p:spPr>
            <a:xfrm>
              <a:off x="204027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1" name="Google Shape;251;p2"/>
            <p:cNvSpPr/>
            <p:nvPr/>
          </p:nvSpPr>
          <p:spPr>
            <a:xfrm>
              <a:off x="204027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2" name="Google Shape;252;p2"/>
            <p:cNvSpPr/>
            <p:nvPr/>
          </p:nvSpPr>
          <p:spPr>
            <a:xfrm>
              <a:off x="204027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3" name="Google Shape;253;p2"/>
            <p:cNvSpPr/>
            <p:nvPr/>
          </p:nvSpPr>
          <p:spPr>
            <a:xfrm>
              <a:off x="204027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4" name="Google Shape;254;p2"/>
            <p:cNvSpPr/>
            <p:nvPr/>
          </p:nvSpPr>
          <p:spPr>
            <a:xfrm>
              <a:off x="204027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5" name="Google Shape;255;p2"/>
            <p:cNvSpPr/>
            <p:nvPr/>
          </p:nvSpPr>
          <p:spPr>
            <a:xfrm>
              <a:off x="204027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6" name="Google Shape;256;p2"/>
            <p:cNvSpPr/>
            <p:nvPr/>
          </p:nvSpPr>
          <p:spPr>
            <a:xfrm>
              <a:off x="204027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7" name="Google Shape;257;p2"/>
            <p:cNvSpPr/>
            <p:nvPr/>
          </p:nvSpPr>
          <p:spPr>
            <a:xfrm>
              <a:off x="204027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8" name="Google Shape;258;p2"/>
            <p:cNvSpPr/>
            <p:nvPr/>
          </p:nvSpPr>
          <p:spPr>
            <a:xfrm>
              <a:off x="204027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59" name="Google Shape;259;p2"/>
            <p:cNvSpPr/>
            <p:nvPr/>
          </p:nvSpPr>
          <p:spPr>
            <a:xfrm>
              <a:off x="204027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0" name="Google Shape;260;p2"/>
            <p:cNvSpPr/>
            <p:nvPr/>
          </p:nvSpPr>
          <p:spPr>
            <a:xfrm>
              <a:off x="204027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1" name="Google Shape;261;p2"/>
            <p:cNvSpPr/>
            <p:nvPr/>
          </p:nvSpPr>
          <p:spPr>
            <a:xfrm>
              <a:off x="204027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2" name="Google Shape;262;p2"/>
            <p:cNvSpPr/>
            <p:nvPr/>
          </p:nvSpPr>
          <p:spPr>
            <a:xfrm>
              <a:off x="204027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3" name="Google Shape;263;p2"/>
            <p:cNvSpPr/>
            <p:nvPr/>
          </p:nvSpPr>
          <p:spPr>
            <a:xfrm>
              <a:off x="204027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4" name="Google Shape;264;p2"/>
            <p:cNvSpPr/>
            <p:nvPr/>
          </p:nvSpPr>
          <p:spPr>
            <a:xfrm>
              <a:off x="2190775"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5" name="Google Shape;265;p2"/>
            <p:cNvSpPr/>
            <p:nvPr/>
          </p:nvSpPr>
          <p:spPr>
            <a:xfrm>
              <a:off x="2190775"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6" name="Google Shape;266;p2"/>
            <p:cNvSpPr/>
            <p:nvPr/>
          </p:nvSpPr>
          <p:spPr>
            <a:xfrm>
              <a:off x="2190775"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7" name="Google Shape;267;p2"/>
            <p:cNvSpPr/>
            <p:nvPr/>
          </p:nvSpPr>
          <p:spPr>
            <a:xfrm>
              <a:off x="2190775"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8" name="Google Shape;268;p2"/>
            <p:cNvSpPr/>
            <p:nvPr/>
          </p:nvSpPr>
          <p:spPr>
            <a:xfrm>
              <a:off x="21907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69" name="Google Shape;269;p2"/>
            <p:cNvSpPr/>
            <p:nvPr/>
          </p:nvSpPr>
          <p:spPr>
            <a:xfrm>
              <a:off x="21907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0" name="Google Shape;270;p2"/>
            <p:cNvSpPr/>
            <p:nvPr/>
          </p:nvSpPr>
          <p:spPr>
            <a:xfrm>
              <a:off x="2190775"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1" name="Google Shape;271;p2"/>
            <p:cNvSpPr/>
            <p:nvPr/>
          </p:nvSpPr>
          <p:spPr>
            <a:xfrm>
              <a:off x="2190775"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2" name="Google Shape;272;p2"/>
            <p:cNvSpPr/>
            <p:nvPr/>
          </p:nvSpPr>
          <p:spPr>
            <a:xfrm>
              <a:off x="21907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3" name="Google Shape;273;p2"/>
            <p:cNvSpPr/>
            <p:nvPr/>
          </p:nvSpPr>
          <p:spPr>
            <a:xfrm>
              <a:off x="2190775"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4" name="Google Shape;274;p2"/>
            <p:cNvSpPr/>
            <p:nvPr/>
          </p:nvSpPr>
          <p:spPr>
            <a:xfrm>
              <a:off x="21907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5" name="Google Shape;275;p2"/>
            <p:cNvSpPr/>
            <p:nvPr/>
          </p:nvSpPr>
          <p:spPr>
            <a:xfrm>
              <a:off x="2190775"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6" name="Google Shape;276;p2"/>
            <p:cNvSpPr/>
            <p:nvPr/>
          </p:nvSpPr>
          <p:spPr>
            <a:xfrm>
              <a:off x="21907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7" name="Google Shape;277;p2"/>
            <p:cNvSpPr/>
            <p:nvPr/>
          </p:nvSpPr>
          <p:spPr>
            <a:xfrm>
              <a:off x="21907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8" name="Google Shape;278;p2"/>
            <p:cNvSpPr/>
            <p:nvPr/>
          </p:nvSpPr>
          <p:spPr>
            <a:xfrm>
              <a:off x="21907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79" name="Google Shape;279;p2"/>
            <p:cNvSpPr/>
            <p:nvPr/>
          </p:nvSpPr>
          <p:spPr>
            <a:xfrm>
              <a:off x="2190775"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0" name="Google Shape;280;p2"/>
            <p:cNvSpPr/>
            <p:nvPr/>
          </p:nvSpPr>
          <p:spPr>
            <a:xfrm>
              <a:off x="21907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1" name="Google Shape;281;p2"/>
            <p:cNvSpPr/>
            <p:nvPr/>
          </p:nvSpPr>
          <p:spPr>
            <a:xfrm>
              <a:off x="21907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2" name="Google Shape;282;p2"/>
            <p:cNvSpPr/>
            <p:nvPr/>
          </p:nvSpPr>
          <p:spPr>
            <a:xfrm>
              <a:off x="2190775"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3" name="Google Shape;283;p2"/>
            <p:cNvSpPr/>
            <p:nvPr/>
          </p:nvSpPr>
          <p:spPr>
            <a:xfrm>
              <a:off x="21907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4" name="Google Shape;284;p2"/>
            <p:cNvSpPr/>
            <p:nvPr/>
          </p:nvSpPr>
          <p:spPr>
            <a:xfrm>
              <a:off x="2190775"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5" name="Google Shape;285;p2"/>
            <p:cNvSpPr/>
            <p:nvPr/>
          </p:nvSpPr>
          <p:spPr>
            <a:xfrm>
              <a:off x="2190775"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6" name="Google Shape;286;p2"/>
            <p:cNvSpPr/>
            <p:nvPr/>
          </p:nvSpPr>
          <p:spPr>
            <a:xfrm>
              <a:off x="21907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7" name="Google Shape;287;p2"/>
            <p:cNvSpPr/>
            <p:nvPr/>
          </p:nvSpPr>
          <p:spPr>
            <a:xfrm>
              <a:off x="21907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8" name="Google Shape;288;p2"/>
            <p:cNvSpPr/>
            <p:nvPr/>
          </p:nvSpPr>
          <p:spPr>
            <a:xfrm>
              <a:off x="2190775"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89" name="Google Shape;289;p2"/>
            <p:cNvSpPr/>
            <p:nvPr/>
          </p:nvSpPr>
          <p:spPr>
            <a:xfrm>
              <a:off x="234130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0" name="Google Shape;290;p2"/>
            <p:cNvSpPr/>
            <p:nvPr/>
          </p:nvSpPr>
          <p:spPr>
            <a:xfrm>
              <a:off x="234130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1" name="Google Shape;291;p2"/>
            <p:cNvSpPr/>
            <p:nvPr/>
          </p:nvSpPr>
          <p:spPr>
            <a:xfrm>
              <a:off x="234130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2" name="Google Shape;292;p2"/>
            <p:cNvSpPr/>
            <p:nvPr/>
          </p:nvSpPr>
          <p:spPr>
            <a:xfrm>
              <a:off x="234130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3" name="Google Shape;293;p2"/>
            <p:cNvSpPr/>
            <p:nvPr/>
          </p:nvSpPr>
          <p:spPr>
            <a:xfrm>
              <a:off x="234130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4" name="Google Shape;294;p2"/>
            <p:cNvSpPr/>
            <p:nvPr/>
          </p:nvSpPr>
          <p:spPr>
            <a:xfrm>
              <a:off x="234130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5" name="Google Shape;295;p2"/>
            <p:cNvSpPr/>
            <p:nvPr/>
          </p:nvSpPr>
          <p:spPr>
            <a:xfrm>
              <a:off x="234130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6" name="Google Shape;296;p2"/>
            <p:cNvSpPr/>
            <p:nvPr/>
          </p:nvSpPr>
          <p:spPr>
            <a:xfrm>
              <a:off x="234130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7" name="Google Shape;297;p2"/>
            <p:cNvSpPr/>
            <p:nvPr/>
          </p:nvSpPr>
          <p:spPr>
            <a:xfrm>
              <a:off x="234130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8" name="Google Shape;298;p2"/>
            <p:cNvSpPr/>
            <p:nvPr/>
          </p:nvSpPr>
          <p:spPr>
            <a:xfrm>
              <a:off x="234130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99" name="Google Shape;299;p2"/>
            <p:cNvSpPr/>
            <p:nvPr/>
          </p:nvSpPr>
          <p:spPr>
            <a:xfrm>
              <a:off x="234130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0" name="Google Shape;300;p2"/>
            <p:cNvSpPr/>
            <p:nvPr/>
          </p:nvSpPr>
          <p:spPr>
            <a:xfrm>
              <a:off x="234130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1" name="Google Shape;301;p2"/>
            <p:cNvSpPr/>
            <p:nvPr/>
          </p:nvSpPr>
          <p:spPr>
            <a:xfrm>
              <a:off x="234130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2" name="Google Shape;302;p2"/>
            <p:cNvSpPr/>
            <p:nvPr/>
          </p:nvSpPr>
          <p:spPr>
            <a:xfrm>
              <a:off x="234130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3" name="Google Shape;303;p2"/>
            <p:cNvSpPr/>
            <p:nvPr/>
          </p:nvSpPr>
          <p:spPr>
            <a:xfrm>
              <a:off x="234130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4" name="Google Shape;304;p2"/>
            <p:cNvSpPr/>
            <p:nvPr/>
          </p:nvSpPr>
          <p:spPr>
            <a:xfrm>
              <a:off x="234130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5" name="Google Shape;305;p2"/>
            <p:cNvSpPr/>
            <p:nvPr/>
          </p:nvSpPr>
          <p:spPr>
            <a:xfrm>
              <a:off x="234130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6" name="Google Shape;306;p2"/>
            <p:cNvSpPr/>
            <p:nvPr/>
          </p:nvSpPr>
          <p:spPr>
            <a:xfrm>
              <a:off x="234130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7" name="Google Shape;307;p2"/>
            <p:cNvSpPr/>
            <p:nvPr/>
          </p:nvSpPr>
          <p:spPr>
            <a:xfrm>
              <a:off x="234130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8" name="Google Shape;308;p2"/>
            <p:cNvSpPr/>
            <p:nvPr/>
          </p:nvSpPr>
          <p:spPr>
            <a:xfrm>
              <a:off x="234130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09" name="Google Shape;309;p2"/>
            <p:cNvSpPr/>
            <p:nvPr/>
          </p:nvSpPr>
          <p:spPr>
            <a:xfrm>
              <a:off x="234130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0" name="Google Shape;310;p2"/>
            <p:cNvSpPr/>
            <p:nvPr/>
          </p:nvSpPr>
          <p:spPr>
            <a:xfrm>
              <a:off x="234130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1" name="Google Shape;311;p2"/>
            <p:cNvSpPr/>
            <p:nvPr/>
          </p:nvSpPr>
          <p:spPr>
            <a:xfrm>
              <a:off x="234130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2" name="Google Shape;312;p2"/>
            <p:cNvSpPr/>
            <p:nvPr/>
          </p:nvSpPr>
          <p:spPr>
            <a:xfrm>
              <a:off x="234130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3" name="Google Shape;313;p2"/>
            <p:cNvSpPr/>
            <p:nvPr/>
          </p:nvSpPr>
          <p:spPr>
            <a:xfrm>
              <a:off x="234130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4" name="Google Shape;314;p2"/>
            <p:cNvSpPr/>
            <p:nvPr/>
          </p:nvSpPr>
          <p:spPr>
            <a:xfrm>
              <a:off x="234130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5" name="Google Shape;315;p2"/>
            <p:cNvSpPr/>
            <p:nvPr/>
          </p:nvSpPr>
          <p:spPr>
            <a:xfrm>
              <a:off x="249180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6" name="Google Shape;316;p2"/>
            <p:cNvSpPr/>
            <p:nvPr/>
          </p:nvSpPr>
          <p:spPr>
            <a:xfrm>
              <a:off x="24918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7" name="Google Shape;317;p2"/>
            <p:cNvSpPr/>
            <p:nvPr/>
          </p:nvSpPr>
          <p:spPr>
            <a:xfrm>
              <a:off x="249180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8" name="Google Shape;318;p2"/>
            <p:cNvSpPr/>
            <p:nvPr/>
          </p:nvSpPr>
          <p:spPr>
            <a:xfrm>
              <a:off x="249180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19" name="Google Shape;319;p2"/>
            <p:cNvSpPr/>
            <p:nvPr/>
          </p:nvSpPr>
          <p:spPr>
            <a:xfrm>
              <a:off x="249180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0" name="Google Shape;320;p2"/>
            <p:cNvSpPr/>
            <p:nvPr/>
          </p:nvSpPr>
          <p:spPr>
            <a:xfrm>
              <a:off x="249180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1" name="Google Shape;321;p2"/>
            <p:cNvSpPr/>
            <p:nvPr/>
          </p:nvSpPr>
          <p:spPr>
            <a:xfrm>
              <a:off x="249180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2" name="Google Shape;322;p2"/>
            <p:cNvSpPr/>
            <p:nvPr/>
          </p:nvSpPr>
          <p:spPr>
            <a:xfrm>
              <a:off x="249180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3" name="Google Shape;323;p2"/>
            <p:cNvSpPr/>
            <p:nvPr/>
          </p:nvSpPr>
          <p:spPr>
            <a:xfrm>
              <a:off x="249180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4" name="Google Shape;324;p2"/>
            <p:cNvSpPr/>
            <p:nvPr/>
          </p:nvSpPr>
          <p:spPr>
            <a:xfrm>
              <a:off x="249180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5" name="Google Shape;325;p2"/>
            <p:cNvSpPr/>
            <p:nvPr/>
          </p:nvSpPr>
          <p:spPr>
            <a:xfrm>
              <a:off x="249180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6" name="Google Shape;326;p2"/>
            <p:cNvSpPr/>
            <p:nvPr/>
          </p:nvSpPr>
          <p:spPr>
            <a:xfrm>
              <a:off x="24918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7" name="Google Shape;327;p2"/>
            <p:cNvSpPr/>
            <p:nvPr/>
          </p:nvSpPr>
          <p:spPr>
            <a:xfrm>
              <a:off x="249180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8" name="Google Shape;328;p2"/>
            <p:cNvSpPr/>
            <p:nvPr/>
          </p:nvSpPr>
          <p:spPr>
            <a:xfrm>
              <a:off x="249180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29" name="Google Shape;329;p2"/>
            <p:cNvSpPr/>
            <p:nvPr/>
          </p:nvSpPr>
          <p:spPr>
            <a:xfrm>
              <a:off x="249180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0" name="Google Shape;330;p2"/>
            <p:cNvSpPr/>
            <p:nvPr/>
          </p:nvSpPr>
          <p:spPr>
            <a:xfrm>
              <a:off x="249180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1" name="Google Shape;331;p2"/>
            <p:cNvSpPr/>
            <p:nvPr/>
          </p:nvSpPr>
          <p:spPr>
            <a:xfrm>
              <a:off x="249180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2" name="Google Shape;332;p2"/>
            <p:cNvSpPr/>
            <p:nvPr/>
          </p:nvSpPr>
          <p:spPr>
            <a:xfrm>
              <a:off x="249180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3" name="Google Shape;333;p2"/>
            <p:cNvSpPr/>
            <p:nvPr/>
          </p:nvSpPr>
          <p:spPr>
            <a:xfrm>
              <a:off x="249180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4" name="Google Shape;334;p2"/>
            <p:cNvSpPr/>
            <p:nvPr/>
          </p:nvSpPr>
          <p:spPr>
            <a:xfrm>
              <a:off x="249180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5" name="Google Shape;335;p2"/>
            <p:cNvSpPr/>
            <p:nvPr/>
          </p:nvSpPr>
          <p:spPr>
            <a:xfrm>
              <a:off x="249180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6" name="Google Shape;336;p2"/>
            <p:cNvSpPr/>
            <p:nvPr/>
          </p:nvSpPr>
          <p:spPr>
            <a:xfrm>
              <a:off x="249180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7" name="Google Shape;337;p2"/>
            <p:cNvSpPr/>
            <p:nvPr/>
          </p:nvSpPr>
          <p:spPr>
            <a:xfrm>
              <a:off x="249180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8" name="Google Shape;338;p2"/>
            <p:cNvSpPr/>
            <p:nvPr/>
          </p:nvSpPr>
          <p:spPr>
            <a:xfrm>
              <a:off x="249180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39" name="Google Shape;339;p2"/>
            <p:cNvSpPr/>
            <p:nvPr/>
          </p:nvSpPr>
          <p:spPr>
            <a:xfrm>
              <a:off x="249180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0" name="Google Shape;340;p2"/>
            <p:cNvSpPr/>
            <p:nvPr/>
          </p:nvSpPr>
          <p:spPr>
            <a:xfrm>
              <a:off x="264232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1" name="Google Shape;341;p2"/>
            <p:cNvSpPr/>
            <p:nvPr/>
          </p:nvSpPr>
          <p:spPr>
            <a:xfrm>
              <a:off x="264232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2" name="Google Shape;342;p2"/>
            <p:cNvSpPr/>
            <p:nvPr/>
          </p:nvSpPr>
          <p:spPr>
            <a:xfrm>
              <a:off x="264232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3" name="Google Shape;343;p2"/>
            <p:cNvSpPr/>
            <p:nvPr/>
          </p:nvSpPr>
          <p:spPr>
            <a:xfrm>
              <a:off x="26423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4" name="Google Shape;344;p2"/>
            <p:cNvSpPr/>
            <p:nvPr/>
          </p:nvSpPr>
          <p:spPr>
            <a:xfrm>
              <a:off x="264232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5" name="Google Shape;345;p2"/>
            <p:cNvSpPr/>
            <p:nvPr/>
          </p:nvSpPr>
          <p:spPr>
            <a:xfrm>
              <a:off x="26423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6" name="Google Shape;346;p2"/>
            <p:cNvSpPr/>
            <p:nvPr/>
          </p:nvSpPr>
          <p:spPr>
            <a:xfrm>
              <a:off x="26423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7" name="Google Shape;347;p2"/>
            <p:cNvSpPr/>
            <p:nvPr/>
          </p:nvSpPr>
          <p:spPr>
            <a:xfrm>
              <a:off x="264232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8" name="Google Shape;348;p2"/>
            <p:cNvSpPr/>
            <p:nvPr/>
          </p:nvSpPr>
          <p:spPr>
            <a:xfrm>
              <a:off x="26423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49" name="Google Shape;349;p2"/>
            <p:cNvSpPr/>
            <p:nvPr/>
          </p:nvSpPr>
          <p:spPr>
            <a:xfrm>
              <a:off x="264232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0" name="Google Shape;350;p2"/>
            <p:cNvSpPr/>
            <p:nvPr/>
          </p:nvSpPr>
          <p:spPr>
            <a:xfrm>
              <a:off x="264232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1" name="Google Shape;351;p2"/>
            <p:cNvSpPr/>
            <p:nvPr/>
          </p:nvSpPr>
          <p:spPr>
            <a:xfrm>
              <a:off x="264232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2" name="Google Shape;352;p2"/>
            <p:cNvSpPr/>
            <p:nvPr/>
          </p:nvSpPr>
          <p:spPr>
            <a:xfrm>
              <a:off x="264232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3" name="Google Shape;353;p2"/>
            <p:cNvSpPr/>
            <p:nvPr/>
          </p:nvSpPr>
          <p:spPr>
            <a:xfrm>
              <a:off x="264232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4" name="Google Shape;354;p2"/>
            <p:cNvSpPr/>
            <p:nvPr/>
          </p:nvSpPr>
          <p:spPr>
            <a:xfrm>
              <a:off x="264232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5" name="Google Shape;355;p2"/>
            <p:cNvSpPr/>
            <p:nvPr/>
          </p:nvSpPr>
          <p:spPr>
            <a:xfrm>
              <a:off x="264232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6" name="Google Shape;356;p2"/>
            <p:cNvSpPr/>
            <p:nvPr/>
          </p:nvSpPr>
          <p:spPr>
            <a:xfrm>
              <a:off x="26423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7" name="Google Shape;357;p2"/>
            <p:cNvSpPr/>
            <p:nvPr/>
          </p:nvSpPr>
          <p:spPr>
            <a:xfrm>
              <a:off x="264232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8" name="Google Shape;358;p2"/>
            <p:cNvSpPr/>
            <p:nvPr/>
          </p:nvSpPr>
          <p:spPr>
            <a:xfrm>
              <a:off x="264232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59" name="Google Shape;359;p2"/>
            <p:cNvSpPr/>
            <p:nvPr/>
          </p:nvSpPr>
          <p:spPr>
            <a:xfrm>
              <a:off x="26423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0" name="Google Shape;360;p2"/>
            <p:cNvSpPr/>
            <p:nvPr/>
          </p:nvSpPr>
          <p:spPr>
            <a:xfrm>
              <a:off x="2792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1" name="Google Shape;361;p2"/>
            <p:cNvSpPr/>
            <p:nvPr/>
          </p:nvSpPr>
          <p:spPr>
            <a:xfrm>
              <a:off x="2792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2" name="Google Shape;362;p2"/>
            <p:cNvSpPr/>
            <p:nvPr/>
          </p:nvSpPr>
          <p:spPr>
            <a:xfrm>
              <a:off x="2792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3" name="Google Shape;363;p2"/>
            <p:cNvSpPr/>
            <p:nvPr/>
          </p:nvSpPr>
          <p:spPr>
            <a:xfrm>
              <a:off x="2792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4" name="Google Shape;364;p2"/>
            <p:cNvSpPr/>
            <p:nvPr/>
          </p:nvSpPr>
          <p:spPr>
            <a:xfrm>
              <a:off x="2792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5" name="Google Shape;365;p2"/>
            <p:cNvSpPr/>
            <p:nvPr/>
          </p:nvSpPr>
          <p:spPr>
            <a:xfrm>
              <a:off x="2792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6" name="Google Shape;366;p2"/>
            <p:cNvSpPr/>
            <p:nvPr/>
          </p:nvSpPr>
          <p:spPr>
            <a:xfrm>
              <a:off x="2792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7" name="Google Shape;367;p2"/>
            <p:cNvSpPr/>
            <p:nvPr/>
          </p:nvSpPr>
          <p:spPr>
            <a:xfrm>
              <a:off x="2792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8" name="Google Shape;368;p2"/>
            <p:cNvSpPr/>
            <p:nvPr/>
          </p:nvSpPr>
          <p:spPr>
            <a:xfrm>
              <a:off x="2792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69" name="Google Shape;369;p2"/>
            <p:cNvSpPr/>
            <p:nvPr/>
          </p:nvSpPr>
          <p:spPr>
            <a:xfrm>
              <a:off x="2792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0" name="Google Shape;370;p2"/>
            <p:cNvSpPr/>
            <p:nvPr/>
          </p:nvSpPr>
          <p:spPr>
            <a:xfrm>
              <a:off x="2792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1" name="Google Shape;371;p2"/>
            <p:cNvSpPr/>
            <p:nvPr/>
          </p:nvSpPr>
          <p:spPr>
            <a:xfrm>
              <a:off x="2792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2" name="Google Shape;372;p2"/>
            <p:cNvSpPr/>
            <p:nvPr/>
          </p:nvSpPr>
          <p:spPr>
            <a:xfrm>
              <a:off x="2792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3" name="Google Shape;373;p2"/>
            <p:cNvSpPr/>
            <p:nvPr/>
          </p:nvSpPr>
          <p:spPr>
            <a:xfrm>
              <a:off x="2792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4" name="Google Shape;374;p2"/>
            <p:cNvSpPr/>
            <p:nvPr/>
          </p:nvSpPr>
          <p:spPr>
            <a:xfrm>
              <a:off x="2792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5" name="Google Shape;375;p2"/>
            <p:cNvSpPr/>
            <p:nvPr/>
          </p:nvSpPr>
          <p:spPr>
            <a:xfrm>
              <a:off x="2792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6" name="Google Shape;376;p2"/>
            <p:cNvSpPr/>
            <p:nvPr/>
          </p:nvSpPr>
          <p:spPr>
            <a:xfrm>
              <a:off x="2792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7" name="Google Shape;377;p2"/>
            <p:cNvSpPr/>
            <p:nvPr/>
          </p:nvSpPr>
          <p:spPr>
            <a:xfrm>
              <a:off x="2792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8" name="Google Shape;378;p2"/>
            <p:cNvSpPr/>
            <p:nvPr/>
          </p:nvSpPr>
          <p:spPr>
            <a:xfrm>
              <a:off x="294332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79" name="Google Shape;379;p2"/>
            <p:cNvSpPr/>
            <p:nvPr/>
          </p:nvSpPr>
          <p:spPr>
            <a:xfrm>
              <a:off x="294332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0" name="Google Shape;380;p2"/>
            <p:cNvSpPr/>
            <p:nvPr/>
          </p:nvSpPr>
          <p:spPr>
            <a:xfrm>
              <a:off x="294332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1" name="Google Shape;381;p2"/>
            <p:cNvSpPr/>
            <p:nvPr/>
          </p:nvSpPr>
          <p:spPr>
            <a:xfrm>
              <a:off x="294332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2" name="Google Shape;382;p2"/>
            <p:cNvSpPr/>
            <p:nvPr/>
          </p:nvSpPr>
          <p:spPr>
            <a:xfrm>
              <a:off x="294332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3" name="Google Shape;383;p2"/>
            <p:cNvSpPr/>
            <p:nvPr/>
          </p:nvSpPr>
          <p:spPr>
            <a:xfrm>
              <a:off x="294332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4" name="Google Shape;384;p2"/>
            <p:cNvSpPr/>
            <p:nvPr/>
          </p:nvSpPr>
          <p:spPr>
            <a:xfrm>
              <a:off x="294332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5" name="Google Shape;385;p2"/>
            <p:cNvSpPr/>
            <p:nvPr/>
          </p:nvSpPr>
          <p:spPr>
            <a:xfrm>
              <a:off x="294332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6" name="Google Shape;386;p2"/>
            <p:cNvSpPr/>
            <p:nvPr/>
          </p:nvSpPr>
          <p:spPr>
            <a:xfrm>
              <a:off x="294332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7" name="Google Shape;387;p2"/>
            <p:cNvSpPr/>
            <p:nvPr/>
          </p:nvSpPr>
          <p:spPr>
            <a:xfrm>
              <a:off x="294332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8" name="Google Shape;388;p2"/>
            <p:cNvSpPr/>
            <p:nvPr/>
          </p:nvSpPr>
          <p:spPr>
            <a:xfrm>
              <a:off x="294332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89" name="Google Shape;389;p2"/>
            <p:cNvSpPr/>
            <p:nvPr/>
          </p:nvSpPr>
          <p:spPr>
            <a:xfrm>
              <a:off x="294332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0" name="Google Shape;390;p2"/>
            <p:cNvSpPr/>
            <p:nvPr/>
          </p:nvSpPr>
          <p:spPr>
            <a:xfrm>
              <a:off x="294332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1" name="Google Shape;391;p2"/>
            <p:cNvSpPr/>
            <p:nvPr/>
          </p:nvSpPr>
          <p:spPr>
            <a:xfrm>
              <a:off x="294332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2" name="Google Shape;392;p2"/>
            <p:cNvSpPr/>
            <p:nvPr/>
          </p:nvSpPr>
          <p:spPr>
            <a:xfrm>
              <a:off x="294332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3" name="Google Shape;393;p2"/>
            <p:cNvSpPr/>
            <p:nvPr/>
          </p:nvSpPr>
          <p:spPr>
            <a:xfrm>
              <a:off x="294332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4" name="Google Shape;394;p2"/>
            <p:cNvSpPr/>
            <p:nvPr/>
          </p:nvSpPr>
          <p:spPr>
            <a:xfrm>
              <a:off x="294332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5" name="Google Shape;395;p2"/>
            <p:cNvSpPr/>
            <p:nvPr/>
          </p:nvSpPr>
          <p:spPr>
            <a:xfrm>
              <a:off x="294332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6" name="Google Shape;396;p2"/>
            <p:cNvSpPr/>
            <p:nvPr/>
          </p:nvSpPr>
          <p:spPr>
            <a:xfrm>
              <a:off x="3093850"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7" name="Google Shape;397;p2"/>
            <p:cNvSpPr/>
            <p:nvPr/>
          </p:nvSpPr>
          <p:spPr>
            <a:xfrm>
              <a:off x="3093850"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8" name="Google Shape;398;p2"/>
            <p:cNvSpPr/>
            <p:nvPr/>
          </p:nvSpPr>
          <p:spPr>
            <a:xfrm>
              <a:off x="3093850"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399" name="Google Shape;399;p2"/>
            <p:cNvSpPr/>
            <p:nvPr/>
          </p:nvSpPr>
          <p:spPr>
            <a:xfrm>
              <a:off x="3093850"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0" name="Google Shape;400;p2"/>
            <p:cNvSpPr/>
            <p:nvPr/>
          </p:nvSpPr>
          <p:spPr>
            <a:xfrm>
              <a:off x="3093850"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1" name="Google Shape;401;p2"/>
            <p:cNvSpPr/>
            <p:nvPr/>
          </p:nvSpPr>
          <p:spPr>
            <a:xfrm>
              <a:off x="3093850"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2" name="Google Shape;402;p2"/>
            <p:cNvSpPr/>
            <p:nvPr/>
          </p:nvSpPr>
          <p:spPr>
            <a:xfrm>
              <a:off x="3093850"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3" name="Google Shape;403;p2"/>
            <p:cNvSpPr/>
            <p:nvPr/>
          </p:nvSpPr>
          <p:spPr>
            <a:xfrm>
              <a:off x="309385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4" name="Google Shape;404;p2"/>
            <p:cNvSpPr/>
            <p:nvPr/>
          </p:nvSpPr>
          <p:spPr>
            <a:xfrm>
              <a:off x="3093850"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5" name="Google Shape;405;p2"/>
            <p:cNvSpPr/>
            <p:nvPr/>
          </p:nvSpPr>
          <p:spPr>
            <a:xfrm>
              <a:off x="324435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6" name="Google Shape;406;p2"/>
            <p:cNvSpPr/>
            <p:nvPr/>
          </p:nvSpPr>
          <p:spPr>
            <a:xfrm>
              <a:off x="32443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7" name="Google Shape;407;p2"/>
            <p:cNvSpPr/>
            <p:nvPr/>
          </p:nvSpPr>
          <p:spPr>
            <a:xfrm>
              <a:off x="324435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8" name="Google Shape;408;p2"/>
            <p:cNvSpPr/>
            <p:nvPr/>
          </p:nvSpPr>
          <p:spPr>
            <a:xfrm>
              <a:off x="324435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09" name="Google Shape;409;p2"/>
            <p:cNvSpPr/>
            <p:nvPr/>
          </p:nvSpPr>
          <p:spPr>
            <a:xfrm>
              <a:off x="32443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0" name="Google Shape;410;p2"/>
            <p:cNvSpPr/>
            <p:nvPr/>
          </p:nvSpPr>
          <p:spPr>
            <a:xfrm>
              <a:off x="324435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1" name="Google Shape;411;p2"/>
            <p:cNvSpPr/>
            <p:nvPr/>
          </p:nvSpPr>
          <p:spPr>
            <a:xfrm>
              <a:off x="324435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2" name="Google Shape;412;p2"/>
            <p:cNvSpPr/>
            <p:nvPr/>
          </p:nvSpPr>
          <p:spPr>
            <a:xfrm>
              <a:off x="324435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3" name="Google Shape;413;p2"/>
            <p:cNvSpPr/>
            <p:nvPr/>
          </p:nvSpPr>
          <p:spPr>
            <a:xfrm>
              <a:off x="33948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4" name="Google Shape;414;p2"/>
            <p:cNvSpPr/>
            <p:nvPr/>
          </p:nvSpPr>
          <p:spPr>
            <a:xfrm>
              <a:off x="33948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5" name="Google Shape;415;p2"/>
            <p:cNvSpPr/>
            <p:nvPr/>
          </p:nvSpPr>
          <p:spPr>
            <a:xfrm>
              <a:off x="33948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6" name="Google Shape;416;p2"/>
            <p:cNvSpPr/>
            <p:nvPr/>
          </p:nvSpPr>
          <p:spPr>
            <a:xfrm>
              <a:off x="33948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7" name="Google Shape;417;p2"/>
            <p:cNvSpPr/>
            <p:nvPr/>
          </p:nvSpPr>
          <p:spPr>
            <a:xfrm>
              <a:off x="33948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8" name="Google Shape;418;p2"/>
            <p:cNvSpPr/>
            <p:nvPr/>
          </p:nvSpPr>
          <p:spPr>
            <a:xfrm>
              <a:off x="33948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19" name="Google Shape;419;p2"/>
            <p:cNvSpPr/>
            <p:nvPr/>
          </p:nvSpPr>
          <p:spPr>
            <a:xfrm>
              <a:off x="35453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0" name="Google Shape;420;p2"/>
            <p:cNvSpPr/>
            <p:nvPr/>
          </p:nvSpPr>
          <p:spPr>
            <a:xfrm>
              <a:off x="35453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1" name="Google Shape;421;p2"/>
            <p:cNvSpPr/>
            <p:nvPr/>
          </p:nvSpPr>
          <p:spPr>
            <a:xfrm>
              <a:off x="35453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422" name="Google Shape;422;p2"/>
          <p:cNvGrpSpPr/>
          <p:nvPr/>
        </p:nvGrpSpPr>
        <p:grpSpPr>
          <a:xfrm rot="10800000">
            <a:off x="8489725" y="38264"/>
            <a:ext cx="3079760" cy="6781736"/>
            <a:chOff x="1287725" y="238125"/>
            <a:chExt cx="2379050" cy="5238750"/>
          </a:xfrm>
        </p:grpSpPr>
        <p:sp>
          <p:nvSpPr>
            <p:cNvPr id="423" name="Google Shape;423;p2"/>
            <p:cNvSpPr/>
            <p:nvPr/>
          </p:nvSpPr>
          <p:spPr>
            <a:xfrm>
              <a:off x="128772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4" name="Google Shape;424;p2"/>
            <p:cNvSpPr/>
            <p:nvPr/>
          </p:nvSpPr>
          <p:spPr>
            <a:xfrm>
              <a:off x="12877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5" name="Google Shape;425;p2"/>
            <p:cNvSpPr/>
            <p:nvPr/>
          </p:nvSpPr>
          <p:spPr>
            <a:xfrm>
              <a:off x="128772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6" name="Google Shape;426;p2"/>
            <p:cNvSpPr/>
            <p:nvPr/>
          </p:nvSpPr>
          <p:spPr>
            <a:xfrm>
              <a:off x="128772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7" name="Google Shape;427;p2"/>
            <p:cNvSpPr/>
            <p:nvPr/>
          </p:nvSpPr>
          <p:spPr>
            <a:xfrm>
              <a:off x="128772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8" name="Google Shape;428;p2"/>
            <p:cNvSpPr/>
            <p:nvPr/>
          </p:nvSpPr>
          <p:spPr>
            <a:xfrm>
              <a:off x="128772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29" name="Google Shape;429;p2"/>
            <p:cNvSpPr/>
            <p:nvPr/>
          </p:nvSpPr>
          <p:spPr>
            <a:xfrm>
              <a:off x="128772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0" name="Google Shape;430;p2"/>
            <p:cNvSpPr/>
            <p:nvPr/>
          </p:nvSpPr>
          <p:spPr>
            <a:xfrm>
              <a:off x="128772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1" name="Google Shape;431;p2"/>
            <p:cNvSpPr/>
            <p:nvPr/>
          </p:nvSpPr>
          <p:spPr>
            <a:xfrm>
              <a:off x="128772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2" name="Google Shape;432;p2"/>
            <p:cNvSpPr/>
            <p:nvPr/>
          </p:nvSpPr>
          <p:spPr>
            <a:xfrm>
              <a:off x="12877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3" name="Google Shape;433;p2"/>
            <p:cNvSpPr/>
            <p:nvPr/>
          </p:nvSpPr>
          <p:spPr>
            <a:xfrm>
              <a:off x="128772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4" name="Google Shape;434;p2"/>
            <p:cNvSpPr/>
            <p:nvPr/>
          </p:nvSpPr>
          <p:spPr>
            <a:xfrm>
              <a:off x="128772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5" name="Google Shape;435;p2"/>
            <p:cNvSpPr/>
            <p:nvPr/>
          </p:nvSpPr>
          <p:spPr>
            <a:xfrm>
              <a:off x="128772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6" name="Google Shape;436;p2"/>
            <p:cNvSpPr/>
            <p:nvPr/>
          </p:nvSpPr>
          <p:spPr>
            <a:xfrm>
              <a:off x="128772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7" name="Google Shape;437;p2"/>
            <p:cNvSpPr/>
            <p:nvPr/>
          </p:nvSpPr>
          <p:spPr>
            <a:xfrm>
              <a:off x="128772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8" name="Google Shape;438;p2"/>
            <p:cNvSpPr/>
            <p:nvPr/>
          </p:nvSpPr>
          <p:spPr>
            <a:xfrm>
              <a:off x="14382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39" name="Google Shape;439;p2"/>
            <p:cNvSpPr/>
            <p:nvPr/>
          </p:nvSpPr>
          <p:spPr>
            <a:xfrm>
              <a:off x="14382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0" name="Google Shape;440;p2"/>
            <p:cNvSpPr/>
            <p:nvPr/>
          </p:nvSpPr>
          <p:spPr>
            <a:xfrm>
              <a:off x="14382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1" name="Google Shape;441;p2"/>
            <p:cNvSpPr/>
            <p:nvPr/>
          </p:nvSpPr>
          <p:spPr>
            <a:xfrm>
              <a:off x="14382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2" name="Google Shape;442;p2"/>
            <p:cNvSpPr/>
            <p:nvPr/>
          </p:nvSpPr>
          <p:spPr>
            <a:xfrm>
              <a:off x="15887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3" name="Google Shape;443;p2"/>
            <p:cNvSpPr/>
            <p:nvPr/>
          </p:nvSpPr>
          <p:spPr>
            <a:xfrm>
              <a:off x="15887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4" name="Google Shape;444;p2"/>
            <p:cNvSpPr/>
            <p:nvPr/>
          </p:nvSpPr>
          <p:spPr>
            <a:xfrm>
              <a:off x="15887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5" name="Google Shape;445;p2"/>
            <p:cNvSpPr/>
            <p:nvPr/>
          </p:nvSpPr>
          <p:spPr>
            <a:xfrm>
              <a:off x="15887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6" name="Google Shape;446;p2"/>
            <p:cNvSpPr/>
            <p:nvPr/>
          </p:nvSpPr>
          <p:spPr>
            <a:xfrm>
              <a:off x="15887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7" name="Google Shape;447;p2"/>
            <p:cNvSpPr/>
            <p:nvPr/>
          </p:nvSpPr>
          <p:spPr>
            <a:xfrm>
              <a:off x="15887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8" name="Google Shape;448;p2"/>
            <p:cNvSpPr/>
            <p:nvPr/>
          </p:nvSpPr>
          <p:spPr>
            <a:xfrm>
              <a:off x="15887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49" name="Google Shape;449;p2"/>
            <p:cNvSpPr/>
            <p:nvPr/>
          </p:nvSpPr>
          <p:spPr>
            <a:xfrm>
              <a:off x="15887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0" name="Google Shape;450;p2"/>
            <p:cNvSpPr/>
            <p:nvPr/>
          </p:nvSpPr>
          <p:spPr>
            <a:xfrm>
              <a:off x="15887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1" name="Google Shape;451;p2"/>
            <p:cNvSpPr/>
            <p:nvPr/>
          </p:nvSpPr>
          <p:spPr>
            <a:xfrm>
              <a:off x="15887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2" name="Google Shape;452;p2"/>
            <p:cNvSpPr/>
            <p:nvPr/>
          </p:nvSpPr>
          <p:spPr>
            <a:xfrm>
              <a:off x="17392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3" name="Google Shape;453;p2"/>
            <p:cNvSpPr/>
            <p:nvPr/>
          </p:nvSpPr>
          <p:spPr>
            <a:xfrm>
              <a:off x="17392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4" name="Google Shape;454;p2"/>
            <p:cNvSpPr/>
            <p:nvPr/>
          </p:nvSpPr>
          <p:spPr>
            <a:xfrm>
              <a:off x="17392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5" name="Google Shape;455;p2"/>
            <p:cNvSpPr/>
            <p:nvPr/>
          </p:nvSpPr>
          <p:spPr>
            <a:xfrm>
              <a:off x="17392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6" name="Google Shape;456;p2"/>
            <p:cNvSpPr/>
            <p:nvPr/>
          </p:nvSpPr>
          <p:spPr>
            <a:xfrm>
              <a:off x="17392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7" name="Google Shape;457;p2"/>
            <p:cNvSpPr/>
            <p:nvPr/>
          </p:nvSpPr>
          <p:spPr>
            <a:xfrm>
              <a:off x="17392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8" name="Google Shape;458;p2"/>
            <p:cNvSpPr/>
            <p:nvPr/>
          </p:nvSpPr>
          <p:spPr>
            <a:xfrm>
              <a:off x="17392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59" name="Google Shape;459;p2"/>
            <p:cNvSpPr/>
            <p:nvPr/>
          </p:nvSpPr>
          <p:spPr>
            <a:xfrm>
              <a:off x="17392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0" name="Google Shape;460;p2"/>
            <p:cNvSpPr/>
            <p:nvPr/>
          </p:nvSpPr>
          <p:spPr>
            <a:xfrm>
              <a:off x="17392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1" name="Google Shape;461;p2"/>
            <p:cNvSpPr/>
            <p:nvPr/>
          </p:nvSpPr>
          <p:spPr>
            <a:xfrm>
              <a:off x="17392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2" name="Google Shape;462;p2"/>
            <p:cNvSpPr/>
            <p:nvPr/>
          </p:nvSpPr>
          <p:spPr>
            <a:xfrm>
              <a:off x="17392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3" name="Google Shape;463;p2"/>
            <p:cNvSpPr/>
            <p:nvPr/>
          </p:nvSpPr>
          <p:spPr>
            <a:xfrm>
              <a:off x="17392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4" name="Google Shape;464;p2"/>
            <p:cNvSpPr/>
            <p:nvPr/>
          </p:nvSpPr>
          <p:spPr>
            <a:xfrm>
              <a:off x="17392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5" name="Google Shape;465;p2"/>
            <p:cNvSpPr/>
            <p:nvPr/>
          </p:nvSpPr>
          <p:spPr>
            <a:xfrm>
              <a:off x="17392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6" name="Google Shape;466;p2"/>
            <p:cNvSpPr/>
            <p:nvPr/>
          </p:nvSpPr>
          <p:spPr>
            <a:xfrm>
              <a:off x="17392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7" name="Google Shape;467;p2"/>
            <p:cNvSpPr/>
            <p:nvPr/>
          </p:nvSpPr>
          <p:spPr>
            <a:xfrm>
              <a:off x="17392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8" name="Google Shape;468;p2"/>
            <p:cNvSpPr/>
            <p:nvPr/>
          </p:nvSpPr>
          <p:spPr>
            <a:xfrm>
              <a:off x="17392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69" name="Google Shape;469;p2"/>
            <p:cNvSpPr/>
            <p:nvPr/>
          </p:nvSpPr>
          <p:spPr>
            <a:xfrm>
              <a:off x="188975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0" name="Google Shape;470;p2"/>
            <p:cNvSpPr/>
            <p:nvPr/>
          </p:nvSpPr>
          <p:spPr>
            <a:xfrm>
              <a:off x="188975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1" name="Google Shape;471;p2"/>
            <p:cNvSpPr/>
            <p:nvPr/>
          </p:nvSpPr>
          <p:spPr>
            <a:xfrm>
              <a:off x="188975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2" name="Google Shape;472;p2"/>
            <p:cNvSpPr/>
            <p:nvPr/>
          </p:nvSpPr>
          <p:spPr>
            <a:xfrm>
              <a:off x="188975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3" name="Google Shape;473;p2"/>
            <p:cNvSpPr/>
            <p:nvPr/>
          </p:nvSpPr>
          <p:spPr>
            <a:xfrm>
              <a:off x="188975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4" name="Google Shape;474;p2"/>
            <p:cNvSpPr/>
            <p:nvPr/>
          </p:nvSpPr>
          <p:spPr>
            <a:xfrm>
              <a:off x="188975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5" name="Google Shape;475;p2"/>
            <p:cNvSpPr/>
            <p:nvPr/>
          </p:nvSpPr>
          <p:spPr>
            <a:xfrm>
              <a:off x="188975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6" name="Google Shape;476;p2"/>
            <p:cNvSpPr/>
            <p:nvPr/>
          </p:nvSpPr>
          <p:spPr>
            <a:xfrm>
              <a:off x="188975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7" name="Google Shape;477;p2"/>
            <p:cNvSpPr/>
            <p:nvPr/>
          </p:nvSpPr>
          <p:spPr>
            <a:xfrm>
              <a:off x="188975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8" name="Google Shape;478;p2"/>
            <p:cNvSpPr/>
            <p:nvPr/>
          </p:nvSpPr>
          <p:spPr>
            <a:xfrm>
              <a:off x="188975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79" name="Google Shape;479;p2"/>
            <p:cNvSpPr/>
            <p:nvPr/>
          </p:nvSpPr>
          <p:spPr>
            <a:xfrm>
              <a:off x="188975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0" name="Google Shape;480;p2"/>
            <p:cNvSpPr/>
            <p:nvPr/>
          </p:nvSpPr>
          <p:spPr>
            <a:xfrm>
              <a:off x="204027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1" name="Google Shape;481;p2"/>
            <p:cNvSpPr/>
            <p:nvPr/>
          </p:nvSpPr>
          <p:spPr>
            <a:xfrm>
              <a:off x="204027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2" name="Google Shape;482;p2"/>
            <p:cNvSpPr/>
            <p:nvPr/>
          </p:nvSpPr>
          <p:spPr>
            <a:xfrm>
              <a:off x="204027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3" name="Google Shape;483;p2"/>
            <p:cNvSpPr/>
            <p:nvPr/>
          </p:nvSpPr>
          <p:spPr>
            <a:xfrm>
              <a:off x="204027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4" name="Google Shape;484;p2"/>
            <p:cNvSpPr/>
            <p:nvPr/>
          </p:nvSpPr>
          <p:spPr>
            <a:xfrm>
              <a:off x="204027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5" name="Google Shape;485;p2"/>
            <p:cNvSpPr/>
            <p:nvPr/>
          </p:nvSpPr>
          <p:spPr>
            <a:xfrm>
              <a:off x="204027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6" name="Google Shape;486;p2"/>
            <p:cNvSpPr/>
            <p:nvPr/>
          </p:nvSpPr>
          <p:spPr>
            <a:xfrm>
              <a:off x="204027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7" name="Google Shape;487;p2"/>
            <p:cNvSpPr/>
            <p:nvPr/>
          </p:nvSpPr>
          <p:spPr>
            <a:xfrm>
              <a:off x="204027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8" name="Google Shape;488;p2"/>
            <p:cNvSpPr/>
            <p:nvPr/>
          </p:nvSpPr>
          <p:spPr>
            <a:xfrm>
              <a:off x="204027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89" name="Google Shape;489;p2"/>
            <p:cNvSpPr/>
            <p:nvPr/>
          </p:nvSpPr>
          <p:spPr>
            <a:xfrm>
              <a:off x="204027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0" name="Google Shape;490;p2"/>
            <p:cNvSpPr/>
            <p:nvPr/>
          </p:nvSpPr>
          <p:spPr>
            <a:xfrm>
              <a:off x="204027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1" name="Google Shape;491;p2"/>
            <p:cNvSpPr/>
            <p:nvPr/>
          </p:nvSpPr>
          <p:spPr>
            <a:xfrm>
              <a:off x="204027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2" name="Google Shape;492;p2"/>
            <p:cNvSpPr/>
            <p:nvPr/>
          </p:nvSpPr>
          <p:spPr>
            <a:xfrm>
              <a:off x="204027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3" name="Google Shape;493;p2"/>
            <p:cNvSpPr/>
            <p:nvPr/>
          </p:nvSpPr>
          <p:spPr>
            <a:xfrm>
              <a:off x="21907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4" name="Google Shape;494;p2"/>
            <p:cNvSpPr/>
            <p:nvPr/>
          </p:nvSpPr>
          <p:spPr>
            <a:xfrm>
              <a:off x="21907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5" name="Google Shape;495;p2"/>
            <p:cNvSpPr/>
            <p:nvPr/>
          </p:nvSpPr>
          <p:spPr>
            <a:xfrm>
              <a:off x="21907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6" name="Google Shape;496;p2"/>
            <p:cNvSpPr/>
            <p:nvPr/>
          </p:nvSpPr>
          <p:spPr>
            <a:xfrm>
              <a:off x="21907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7" name="Google Shape;497;p2"/>
            <p:cNvSpPr/>
            <p:nvPr/>
          </p:nvSpPr>
          <p:spPr>
            <a:xfrm>
              <a:off x="21907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8" name="Google Shape;498;p2"/>
            <p:cNvSpPr/>
            <p:nvPr/>
          </p:nvSpPr>
          <p:spPr>
            <a:xfrm>
              <a:off x="2190775"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499" name="Google Shape;499;p2"/>
            <p:cNvSpPr/>
            <p:nvPr/>
          </p:nvSpPr>
          <p:spPr>
            <a:xfrm>
              <a:off x="21907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0" name="Google Shape;500;p2"/>
            <p:cNvSpPr/>
            <p:nvPr/>
          </p:nvSpPr>
          <p:spPr>
            <a:xfrm>
              <a:off x="21907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1" name="Google Shape;501;p2"/>
            <p:cNvSpPr/>
            <p:nvPr/>
          </p:nvSpPr>
          <p:spPr>
            <a:xfrm>
              <a:off x="2190775"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2" name="Google Shape;502;p2"/>
            <p:cNvSpPr/>
            <p:nvPr/>
          </p:nvSpPr>
          <p:spPr>
            <a:xfrm>
              <a:off x="234130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3" name="Google Shape;503;p2"/>
            <p:cNvSpPr/>
            <p:nvPr/>
          </p:nvSpPr>
          <p:spPr>
            <a:xfrm>
              <a:off x="234130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4" name="Google Shape;504;p2"/>
            <p:cNvSpPr/>
            <p:nvPr/>
          </p:nvSpPr>
          <p:spPr>
            <a:xfrm>
              <a:off x="234130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5" name="Google Shape;505;p2"/>
            <p:cNvSpPr/>
            <p:nvPr/>
          </p:nvSpPr>
          <p:spPr>
            <a:xfrm>
              <a:off x="234130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6" name="Google Shape;506;p2"/>
            <p:cNvSpPr/>
            <p:nvPr/>
          </p:nvSpPr>
          <p:spPr>
            <a:xfrm>
              <a:off x="234130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7" name="Google Shape;507;p2"/>
            <p:cNvSpPr/>
            <p:nvPr/>
          </p:nvSpPr>
          <p:spPr>
            <a:xfrm>
              <a:off x="234130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8" name="Google Shape;508;p2"/>
            <p:cNvSpPr/>
            <p:nvPr/>
          </p:nvSpPr>
          <p:spPr>
            <a:xfrm>
              <a:off x="234130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09" name="Google Shape;509;p2"/>
            <p:cNvSpPr/>
            <p:nvPr/>
          </p:nvSpPr>
          <p:spPr>
            <a:xfrm>
              <a:off x="234130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0" name="Google Shape;510;p2"/>
            <p:cNvSpPr/>
            <p:nvPr/>
          </p:nvSpPr>
          <p:spPr>
            <a:xfrm>
              <a:off x="249180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1" name="Google Shape;511;p2"/>
            <p:cNvSpPr/>
            <p:nvPr/>
          </p:nvSpPr>
          <p:spPr>
            <a:xfrm>
              <a:off x="249180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2" name="Google Shape;512;p2"/>
            <p:cNvSpPr/>
            <p:nvPr/>
          </p:nvSpPr>
          <p:spPr>
            <a:xfrm>
              <a:off x="249180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3" name="Google Shape;513;p2"/>
            <p:cNvSpPr/>
            <p:nvPr/>
          </p:nvSpPr>
          <p:spPr>
            <a:xfrm>
              <a:off x="249180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4" name="Google Shape;514;p2"/>
            <p:cNvSpPr/>
            <p:nvPr/>
          </p:nvSpPr>
          <p:spPr>
            <a:xfrm>
              <a:off x="24918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5" name="Google Shape;515;p2"/>
            <p:cNvSpPr/>
            <p:nvPr/>
          </p:nvSpPr>
          <p:spPr>
            <a:xfrm>
              <a:off x="264232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6" name="Google Shape;516;p2"/>
            <p:cNvSpPr/>
            <p:nvPr/>
          </p:nvSpPr>
          <p:spPr>
            <a:xfrm>
              <a:off x="264232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7" name="Google Shape;517;p2"/>
            <p:cNvSpPr/>
            <p:nvPr/>
          </p:nvSpPr>
          <p:spPr>
            <a:xfrm>
              <a:off x="264232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8" name="Google Shape;518;p2"/>
            <p:cNvSpPr/>
            <p:nvPr/>
          </p:nvSpPr>
          <p:spPr>
            <a:xfrm>
              <a:off x="264232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19" name="Google Shape;519;p2"/>
            <p:cNvSpPr/>
            <p:nvPr/>
          </p:nvSpPr>
          <p:spPr>
            <a:xfrm>
              <a:off x="264232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0" name="Google Shape;520;p2"/>
            <p:cNvSpPr/>
            <p:nvPr/>
          </p:nvSpPr>
          <p:spPr>
            <a:xfrm>
              <a:off x="2792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1" name="Google Shape;521;p2"/>
            <p:cNvSpPr/>
            <p:nvPr/>
          </p:nvSpPr>
          <p:spPr>
            <a:xfrm>
              <a:off x="294332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2" name="Google Shape;522;p2"/>
            <p:cNvSpPr/>
            <p:nvPr/>
          </p:nvSpPr>
          <p:spPr>
            <a:xfrm>
              <a:off x="294332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3" name="Google Shape;523;p2"/>
            <p:cNvSpPr/>
            <p:nvPr/>
          </p:nvSpPr>
          <p:spPr>
            <a:xfrm>
              <a:off x="3093850"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4" name="Google Shape;524;p2"/>
            <p:cNvSpPr/>
            <p:nvPr/>
          </p:nvSpPr>
          <p:spPr>
            <a:xfrm>
              <a:off x="33948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525" name="Google Shape;525;p2"/>
            <p:cNvSpPr/>
            <p:nvPr/>
          </p:nvSpPr>
          <p:spPr>
            <a:xfrm>
              <a:off x="35453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Tree>
    <p:extLst>
      <p:ext uri="{BB962C8B-B14F-4D97-AF65-F5344CB8AC3E}">
        <p14:creationId xmlns:p14="http://schemas.microsoft.com/office/powerpoint/2010/main" val="29467957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userDrawn="1">
  <p:cSld name="Title + 2 columns">
    <p:spTree>
      <p:nvGrpSpPr>
        <p:cNvPr id="1" name="Shape 1841"/>
        <p:cNvGrpSpPr/>
        <p:nvPr/>
      </p:nvGrpSpPr>
      <p:grpSpPr>
        <a:xfrm>
          <a:off x="0" y="0"/>
          <a:ext cx="0" cy="0"/>
          <a:chOff x="0" y="0"/>
          <a:chExt cx="0" cy="0"/>
        </a:xfrm>
      </p:grpSpPr>
      <p:sp>
        <p:nvSpPr>
          <p:cNvPr id="1842" name="Google Shape;1842;p6"/>
          <p:cNvSpPr txBox="1">
            <a:spLocks noGrp="1"/>
          </p:cNvSpPr>
          <p:nvPr>
            <p:ph type="title"/>
          </p:nvPr>
        </p:nvSpPr>
        <p:spPr>
          <a:xfrm>
            <a:off x="-1" y="26507"/>
            <a:ext cx="10010705" cy="11432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dirty="0"/>
          </a:p>
        </p:txBody>
      </p:sp>
      <p:grpSp>
        <p:nvGrpSpPr>
          <p:cNvPr id="1845" name="Google Shape;1845;p6"/>
          <p:cNvGrpSpPr/>
          <p:nvPr/>
        </p:nvGrpSpPr>
        <p:grpSpPr>
          <a:xfrm rot="10800000">
            <a:off x="11801983" y="38276"/>
            <a:ext cx="352016" cy="6781736"/>
            <a:chOff x="5307800" y="238125"/>
            <a:chExt cx="271925" cy="5238750"/>
          </a:xfrm>
        </p:grpSpPr>
        <p:sp>
          <p:nvSpPr>
            <p:cNvPr id="1846" name="Google Shape;1846;p6"/>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47" name="Google Shape;1847;p6"/>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48" name="Google Shape;1848;p6"/>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49" name="Google Shape;1849;p6"/>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0" name="Google Shape;1850;p6"/>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1" name="Google Shape;1851;p6"/>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2" name="Google Shape;1852;p6"/>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3" name="Google Shape;1853;p6"/>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4" name="Google Shape;1854;p6"/>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5" name="Google Shape;1855;p6"/>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6" name="Google Shape;1856;p6"/>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7" name="Google Shape;1857;p6"/>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8" name="Google Shape;1858;p6"/>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59" name="Google Shape;1859;p6"/>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0" name="Google Shape;1860;p6"/>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1" name="Google Shape;1861;p6"/>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2" name="Google Shape;1862;p6"/>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3" name="Google Shape;1863;p6"/>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4" name="Google Shape;1864;p6"/>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5" name="Google Shape;1865;p6"/>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6" name="Google Shape;1866;p6"/>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7" name="Google Shape;1867;p6"/>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8" name="Google Shape;1868;p6"/>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69" name="Google Shape;1869;p6"/>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0" name="Google Shape;1870;p6"/>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1" name="Google Shape;1871;p6"/>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2" name="Google Shape;1872;p6"/>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3" name="Google Shape;1873;p6"/>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4" name="Google Shape;1874;p6"/>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5" name="Google Shape;1875;p6"/>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6" name="Google Shape;1876;p6"/>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7" name="Google Shape;1877;p6"/>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8" name="Google Shape;1878;p6"/>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79" name="Google Shape;1879;p6"/>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0" name="Google Shape;1880;p6"/>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1" name="Google Shape;1881;p6"/>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2" name="Google Shape;1882;p6"/>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3" name="Google Shape;1883;p6"/>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4" name="Google Shape;1884;p6"/>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5" name="Google Shape;1885;p6"/>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6" name="Google Shape;1886;p6"/>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7" name="Google Shape;1887;p6"/>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8" name="Google Shape;1888;p6"/>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89" name="Google Shape;1889;p6"/>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0" name="Google Shape;1890;p6"/>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1" name="Google Shape;1891;p6"/>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2" name="Google Shape;1892;p6"/>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3" name="Google Shape;1893;p6"/>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4" name="Google Shape;1894;p6"/>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5" name="Google Shape;1895;p6"/>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6" name="Google Shape;1896;p6"/>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7" name="Google Shape;1897;p6"/>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8" name="Google Shape;1898;p6"/>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899" name="Google Shape;1899;p6"/>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0" name="Google Shape;1900;p6"/>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1" name="Google Shape;1901;p6"/>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2" name="Google Shape;1902;p6"/>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1597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1903" name="Google Shape;1903;p6"/>
          <p:cNvGrpSpPr/>
          <p:nvPr/>
        </p:nvGrpSpPr>
        <p:grpSpPr>
          <a:xfrm rot="10800000">
            <a:off x="10438097" y="38276"/>
            <a:ext cx="1521044" cy="6781736"/>
            <a:chOff x="5458325" y="238125"/>
            <a:chExt cx="1174975" cy="5238750"/>
          </a:xfrm>
        </p:grpSpPr>
        <p:sp>
          <p:nvSpPr>
            <p:cNvPr id="1904" name="Google Shape;1904;p6"/>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5" name="Google Shape;1905;p6"/>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6" name="Google Shape;1906;p6"/>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7" name="Google Shape;1907;p6"/>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8" name="Google Shape;1908;p6"/>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09" name="Google Shape;1909;p6"/>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0" name="Google Shape;1910;p6"/>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1" name="Google Shape;1911;p6"/>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2" name="Google Shape;1912;p6"/>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3" name="Google Shape;1913;p6"/>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4" name="Google Shape;1914;p6"/>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5" name="Google Shape;1915;p6"/>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6" name="Google Shape;1916;p6"/>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7" name="Google Shape;1917;p6"/>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8" name="Google Shape;1918;p6"/>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19" name="Google Shape;1919;p6"/>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0" name="Google Shape;1920;p6"/>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1" name="Google Shape;1921;p6"/>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2" name="Google Shape;1922;p6"/>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3" name="Google Shape;1923;p6"/>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4" name="Google Shape;1924;p6"/>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5" name="Google Shape;1925;p6"/>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6" name="Google Shape;1926;p6"/>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7" name="Google Shape;1927;p6"/>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8" name="Google Shape;1928;p6"/>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29" name="Google Shape;1929;p6"/>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0" name="Google Shape;1930;p6"/>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1" name="Google Shape;1931;p6"/>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2" name="Google Shape;1932;p6"/>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3" name="Google Shape;1933;p6"/>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4" name="Google Shape;1934;p6"/>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5" name="Google Shape;1935;p6"/>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6" name="Google Shape;1936;p6"/>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7" name="Google Shape;1937;p6"/>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8" name="Google Shape;1938;p6"/>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39" name="Google Shape;1939;p6"/>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0" name="Google Shape;1940;p6"/>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1" name="Google Shape;1941;p6"/>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2" name="Google Shape;1942;p6"/>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3" name="Google Shape;1943;p6"/>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4" name="Google Shape;1944;p6"/>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5" name="Google Shape;1945;p6"/>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6" name="Google Shape;1946;p6"/>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7" name="Google Shape;1947;p6"/>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8" name="Google Shape;1948;p6"/>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49" name="Google Shape;1949;p6"/>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0" name="Google Shape;1950;p6"/>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1" name="Google Shape;1951;p6"/>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2" name="Google Shape;1952;p6"/>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3" name="Google Shape;1953;p6"/>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4" name="Google Shape;1954;p6"/>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5" name="Google Shape;1955;p6"/>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6" name="Google Shape;1956;p6"/>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7" name="Google Shape;1957;p6"/>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8" name="Google Shape;1958;p6"/>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59" name="Google Shape;1959;p6"/>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0" name="Google Shape;1960;p6"/>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1" name="Google Shape;1961;p6"/>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2" name="Google Shape;1962;p6"/>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3" name="Google Shape;1963;p6"/>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4" name="Google Shape;1964;p6"/>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5" name="Google Shape;1965;p6"/>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0B87A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1966" name="Google Shape;1966;p6"/>
          <p:cNvGrpSpPr/>
          <p:nvPr/>
        </p:nvGrpSpPr>
        <p:grpSpPr>
          <a:xfrm rot="10800000">
            <a:off x="10243270" y="38277"/>
            <a:ext cx="1326185" cy="6586909"/>
            <a:chOff x="5759350" y="388625"/>
            <a:chExt cx="1024450" cy="5088250"/>
          </a:xfrm>
        </p:grpSpPr>
        <p:sp>
          <p:nvSpPr>
            <p:cNvPr id="1967" name="Google Shape;1967;p6"/>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8" name="Google Shape;1968;p6"/>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69" name="Google Shape;1969;p6"/>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0" name="Google Shape;1970;p6"/>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1" name="Google Shape;1971;p6"/>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2" name="Google Shape;1972;p6"/>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3" name="Google Shape;1973;p6"/>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4" name="Google Shape;1974;p6"/>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5" name="Google Shape;1975;p6"/>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6" name="Google Shape;1976;p6"/>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7" name="Google Shape;1977;p6"/>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8" name="Google Shape;1978;p6"/>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79" name="Google Shape;1979;p6"/>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0" name="Google Shape;1980;p6"/>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1" name="Google Shape;1981;p6"/>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2" name="Google Shape;1982;p6"/>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3" name="Google Shape;1983;p6"/>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4" name="Google Shape;1984;p6"/>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5" name="Google Shape;1985;p6"/>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6" name="Google Shape;1986;p6"/>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7" name="Google Shape;1987;p6"/>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8" name="Google Shape;1988;p6"/>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89" name="Google Shape;1989;p6"/>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0" name="Google Shape;1990;p6"/>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1" name="Google Shape;1991;p6"/>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2" name="Google Shape;1992;p6"/>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3" name="Google Shape;1993;p6"/>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4" name="Google Shape;1994;p6"/>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5" name="Google Shape;1995;p6"/>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6" name="Google Shape;1996;p6"/>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7" name="Google Shape;1997;p6"/>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8" name="Google Shape;1998;p6"/>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1999" name="Google Shape;1999;p6"/>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0" name="Google Shape;2000;p6"/>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1" name="Google Shape;2001;p6"/>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2" name="Google Shape;2002;p6"/>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3" name="Google Shape;2003;p6"/>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4" name="Google Shape;2004;p6"/>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5" name="Google Shape;2005;p6"/>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6" name="Google Shape;2006;p6"/>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7" name="Google Shape;2007;p6"/>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8" name="Google Shape;2008;p6"/>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09" name="Google Shape;2009;p6"/>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0" name="Google Shape;2010;p6"/>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1" name="Google Shape;2011;p6"/>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2" name="Google Shape;2012;p6"/>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3" name="Google Shape;2013;p6"/>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4" name="Google Shape;2014;p6"/>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5" name="Google Shape;2015;p6"/>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6" name="Google Shape;2016;p6"/>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7" name="Google Shape;2017;p6"/>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8" name="Google Shape;2018;p6"/>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19" name="Google Shape;2019;p6"/>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0" name="Google Shape;2020;p6"/>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1" name="Google Shape;2021;p6"/>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2" name="Google Shape;2022;p6"/>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3" name="Google Shape;2023;p6"/>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4" name="Google Shape;2024;p6"/>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5" name="Google Shape;2025;p6"/>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6" name="Google Shape;2026;p6"/>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7" name="Google Shape;2027;p6"/>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8" name="Google Shape;2028;p6"/>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29" name="Google Shape;2029;p6"/>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0" name="Google Shape;2030;p6"/>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1" name="Google Shape;2031;p6"/>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2" name="Google Shape;2032;p6"/>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3" name="Google Shape;2033;p6"/>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4" name="Google Shape;2034;p6"/>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5" name="Google Shape;2035;p6"/>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6" name="Google Shape;2036;p6"/>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7" name="Google Shape;2037;p6"/>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8" name="Google Shape;2038;p6"/>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39" name="Google Shape;2039;p6"/>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0" name="Google Shape;2040;p6"/>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1" name="Google Shape;2041;p6"/>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2" name="Google Shape;2042;p6"/>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3" name="Google Shape;2043;p6"/>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4" name="Google Shape;2044;p6"/>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5" name="Google Shape;2045;p6"/>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6" name="Google Shape;2046;p6"/>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7" name="Google Shape;2047;p6"/>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8" name="Google Shape;2048;p6"/>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49" name="Google Shape;2049;p6"/>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0" name="Google Shape;2050;p6"/>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1" name="Google Shape;2051;p6"/>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2" name="Google Shape;2052;p6"/>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3" name="Google Shape;2053;p6"/>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4" name="Google Shape;2054;p6"/>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5" name="Google Shape;2055;p6"/>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6" name="Google Shape;2056;p6"/>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7" name="Google Shape;2057;p6"/>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8" name="Google Shape;2058;p6"/>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59" name="Google Shape;2059;p6"/>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0" name="Google Shape;2060;p6"/>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1" name="Google Shape;2061;p6"/>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2" name="Google Shape;2062;p6"/>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3" name="Google Shape;2063;p6"/>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4" name="Google Shape;2064;p6"/>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5" name="Google Shape;2065;p6"/>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6" name="Google Shape;2066;p6"/>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67" name="Google Shape;2067;p6"/>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D3EBD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grpSp>
        <p:nvGrpSpPr>
          <p:cNvPr id="2068" name="Google Shape;2068;p6"/>
          <p:cNvGrpSpPr/>
          <p:nvPr/>
        </p:nvGrpSpPr>
        <p:grpSpPr>
          <a:xfrm rot="10800000">
            <a:off x="10243270" y="38276"/>
            <a:ext cx="1521044" cy="6781736"/>
            <a:chOff x="5608825" y="238125"/>
            <a:chExt cx="1174975" cy="5238750"/>
          </a:xfrm>
        </p:grpSpPr>
        <p:sp>
          <p:nvSpPr>
            <p:cNvPr id="2069" name="Google Shape;2069;p6"/>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0" name="Google Shape;2070;p6"/>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1" name="Google Shape;2071;p6"/>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2" name="Google Shape;2072;p6"/>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3" name="Google Shape;2073;p6"/>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4" name="Google Shape;2074;p6"/>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5" name="Google Shape;2075;p6"/>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6" name="Google Shape;2076;p6"/>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7" name="Google Shape;2077;p6"/>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8" name="Google Shape;2078;p6"/>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79" name="Google Shape;2079;p6"/>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0" name="Google Shape;2080;p6"/>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1" name="Google Shape;2081;p6"/>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2" name="Google Shape;2082;p6"/>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3" name="Google Shape;2083;p6"/>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4" name="Google Shape;2084;p6"/>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5" name="Google Shape;2085;p6"/>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6" name="Google Shape;2086;p6"/>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7" name="Google Shape;2087;p6"/>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8" name="Google Shape;2088;p6"/>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89" name="Google Shape;2089;p6"/>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0" name="Google Shape;2090;p6"/>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1" name="Google Shape;2091;p6"/>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2" name="Google Shape;2092;p6"/>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3" name="Google Shape;2093;p6"/>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4" name="Google Shape;2094;p6"/>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5" name="Google Shape;2095;p6"/>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6" name="Google Shape;2096;p6"/>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7" name="Google Shape;2097;p6"/>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8" name="Google Shape;2098;p6"/>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099" name="Google Shape;2099;p6"/>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0" name="Google Shape;2100;p6"/>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1" name="Google Shape;2101;p6"/>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2" name="Google Shape;2102;p6"/>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3" name="Google Shape;2103;p6"/>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4" name="Google Shape;2104;p6"/>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5" name="Google Shape;2105;p6"/>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6" name="Google Shape;2106;p6"/>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7" name="Google Shape;2107;p6"/>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8" name="Google Shape;2108;p6"/>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09" name="Google Shape;2109;p6"/>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0" name="Google Shape;2110;p6"/>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1" name="Google Shape;2111;p6"/>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2" name="Google Shape;2112;p6"/>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3" name="Google Shape;2113;p6"/>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4" name="Google Shape;2114;p6"/>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5" name="Google Shape;2115;p6"/>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6" name="Google Shape;2116;p6"/>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7" name="Google Shape;2117;p6"/>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sp>
          <p:nvSpPr>
            <p:cNvPr id="2118" name="Google Shape;2118;p6"/>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rgbClr val="80BFB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a:p>
          </p:txBody>
        </p:sp>
      </p:grpSp>
      <p:sp>
        <p:nvSpPr>
          <p:cNvPr id="279" name="Content Placeholder 2"/>
          <p:cNvSpPr>
            <a:spLocks noGrp="1"/>
          </p:cNvSpPr>
          <p:nvPr>
            <p:ph sz="quarter" idx="10"/>
          </p:nvPr>
        </p:nvSpPr>
        <p:spPr>
          <a:xfrm>
            <a:off x="-1" y="1364462"/>
            <a:ext cx="10010705" cy="5455553"/>
          </a:xfrm>
        </p:spPr>
        <p:txBody>
          <a:bodyPr/>
          <a:lstStyle>
            <a:lvl1pPr>
              <a:buClr>
                <a:srgbClr val="002060"/>
              </a:buClr>
              <a:defRPr b="0" cap="none" spc="0">
                <a:ln w="0"/>
                <a:solidFill>
                  <a:schemeClr val="tx1"/>
                </a:solidFill>
                <a:effectLst>
                  <a:outerShdw blurRad="38100" dist="19050" dir="2700000" algn="tl" rotWithShape="0">
                    <a:schemeClr val="dk1">
                      <a:alpha val="40000"/>
                    </a:schemeClr>
                  </a:outerShdw>
                </a:effectLst>
              </a:defRPr>
            </a:lvl1pPr>
            <a:lvl2pPr>
              <a:defRPr sz="2000">
                <a:solidFill>
                  <a:srgbClr val="002060"/>
                </a:solidFill>
              </a:defRPr>
            </a:lvl2pPr>
            <a:lvl3pPr>
              <a:defRPr sz="1800"/>
            </a:lvl3pPr>
            <a:lvl4pPr>
              <a:defRPr sz="1800"/>
            </a:lvl4pPr>
            <a:lvl5pPr>
              <a:defRPr sz="1800"/>
            </a:lvl5pPr>
          </a:lstStyle>
          <a:p>
            <a:pPr lvl="0"/>
            <a:r>
              <a:rPr lang="en-US" altLang="ko-KR" dirty="0"/>
              <a:t>Edit Master text styles</a:t>
            </a:r>
          </a:p>
          <a:p>
            <a:pPr lvl="1"/>
            <a:r>
              <a:rPr lang="en-US" altLang="ko-KR" dirty="0"/>
              <a:t>Second level</a:t>
            </a:r>
          </a:p>
          <a:p>
            <a:pPr lvl="2"/>
            <a:r>
              <a:rPr lang="en-US" altLang="ko-KR" dirty="0"/>
              <a:t>Third level</a:t>
            </a:r>
          </a:p>
          <a:p>
            <a:pPr lvl="3"/>
            <a:r>
              <a:rPr lang="en-US" altLang="ko-KR" dirty="0"/>
              <a:t>Fourth level</a:t>
            </a:r>
          </a:p>
          <a:p>
            <a:pPr lvl="4"/>
            <a:r>
              <a:rPr lang="en-US" altLang="ko-KR" dirty="0"/>
              <a:t>Fifth level</a:t>
            </a:r>
            <a:endParaRPr lang="ko-KR" altLang="en-US" dirty="0"/>
          </a:p>
        </p:txBody>
      </p:sp>
    </p:spTree>
    <p:extLst>
      <p:ext uri="{BB962C8B-B14F-4D97-AF65-F5344CB8AC3E}">
        <p14:creationId xmlns:p14="http://schemas.microsoft.com/office/powerpoint/2010/main" val="3603471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42"/>
                                        </p:tgtEl>
                                        <p:attrNameLst>
                                          <p:attrName>style.visibility</p:attrName>
                                        </p:attrNameLst>
                                      </p:cBhvr>
                                      <p:to>
                                        <p:strVal val="visible"/>
                                      </p:to>
                                    </p:set>
                                    <p:animEffect transition="in" filter="wipe(left)">
                                      <p:cBhvr>
                                        <p:cTn id="7" dur="750"/>
                                        <p:tgtEl>
                                          <p:spTgt spid="1842"/>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9">
                                            <p:txEl>
                                              <p:pRg st="0" end="0"/>
                                            </p:txEl>
                                          </p:spTgt>
                                        </p:tgtEl>
                                        <p:attrNameLst>
                                          <p:attrName>style.visibility</p:attrName>
                                        </p:attrNameLst>
                                      </p:cBhvr>
                                      <p:to>
                                        <p:strVal val="visible"/>
                                      </p:to>
                                    </p:set>
                                    <p:animEffect transition="in" filter="wipe(left)">
                                      <p:cBhvr>
                                        <p:cTn id="11" dur="750"/>
                                        <p:tgtEl>
                                          <p:spTgt spid="279">
                                            <p:txEl>
                                              <p:pRg st="0" end="0"/>
                                            </p:txEl>
                                          </p:spTgt>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79">
                                            <p:txEl>
                                              <p:pRg st="1" end="1"/>
                                            </p:txEl>
                                          </p:spTgt>
                                        </p:tgtEl>
                                        <p:attrNameLst>
                                          <p:attrName>style.visibility</p:attrName>
                                        </p:attrNameLst>
                                      </p:cBhvr>
                                      <p:to>
                                        <p:strVal val="visible"/>
                                      </p:to>
                                    </p:set>
                                    <p:animEffect transition="in" filter="wipe(left)">
                                      <p:cBhvr>
                                        <p:cTn id="15" dur="750"/>
                                        <p:tgtEl>
                                          <p:spTgt spid="279">
                                            <p:txEl>
                                              <p:pRg st="1" end="1"/>
                                            </p:txEl>
                                          </p:spTgt>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279">
                                            <p:txEl>
                                              <p:pRg st="2" end="2"/>
                                            </p:txEl>
                                          </p:spTgt>
                                        </p:tgtEl>
                                        <p:attrNameLst>
                                          <p:attrName>style.visibility</p:attrName>
                                        </p:attrNameLst>
                                      </p:cBhvr>
                                      <p:to>
                                        <p:strVal val="visible"/>
                                      </p:to>
                                    </p:set>
                                    <p:animEffect transition="in" filter="wipe(left)">
                                      <p:cBhvr>
                                        <p:cTn id="19" dur="750"/>
                                        <p:tgtEl>
                                          <p:spTgt spid="279">
                                            <p:txEl>
                                              <p:pRg st="2" end="2"/>
                                            </p:txEl>
                                          </p:spTgt>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79">
                                            <p:txEl>
                                              <p:pRg st="3" end="3"/>
                                            </p:txEl>
                                          </p:spTgt>
                                        </p:tgtEl>
                                        <p:attrNameLst>
                                          <p:attrName>style.visibility</p:attrName>
                                        </p:attrNameLst>
                                      </p:cBhvr>
                                      <p:to>
                                        <p:strVal val="visible"/>
                                      </p:to>
                                    </p:set>
                                    <p:animEffect transition="in" filter="wipe(left)">
                                      <p:cBhvr>
                                        <p:cTn id="23" dur="750"/>
                                        <p:tgtEl>
                                          <p:spTgt spid="279">
                                            <p:txEl>
                                              <p:pRg st="3" end="3"/>
                                            </p:txEl>
                                          </p:spTgt>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279">
                                            <p:txEl>
                                              <p:pRg st="4" end="4"/>
                                            </p:txEl>
                                          </p:spTgt>
                                        </p:tgtEl>
                                        <p:attrNameLst>
                                          <p:attrName>style.visibility</p:attrName>
                                        </p:attrNameLst>
                                      </p:cBhvr>
                                      <p:to>
                                        <p:strVal val="visible"/>
                                      </p:to>
                                    </p:set>
                                    <p:animEffect transition="in" filter="wipe(left)">
                                      <p:cBhvr>
                                        <p:cTn id="27" dur="750"/>
                                        <p:tgtEl>
                                          <p:spTgt spid="2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2" grpId="0"/>
      <p:bldP spid="279" grpId="0" build="p">
        <p:tmplLst>
          <p:tmpl lvl="1">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79"/>
                        </p:tgtEl>
                        <p:attrNameLst>
                          <p:attrName>style.visibility</p:attrName>
                        </p:attrNameLst>
                      </p:cBhvr>
                      <p:to>
                        <p:strVal val="visible"/>
                      </p:to>
                    </p:set>
                    <p:animEffect transition="in" filter="wipe(left)">
                      <p:cBhvr>
                        <p:cTn dur="750"/>
                        <p:tgtEl>
                          <p:spTgt spid="279"/>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08001" y="381001"/>
            <a:ext cx="11070167" cy="6170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1902984"/>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10/8/2024</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7877550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 id="2147483674" r:id="rId12"/>
    <p:sldLayoutId id="2147483675" r:id="rId13"/>
    <p:sldLayoutId id="2147483676" r:id="rId14"/>
    <p:sldLayoutId id="2147483677" r:id="rId15"/>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ivemint.com/market/stock-market-news/us-fed-rate-cut-indian-market-is-on-the-backburner-due-to-premium-valuation-says-analyst-11727011545860.htm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audio" Target="../media/audio1.wav"/><Relationship Id="rId1" Type="http://schemas.openxmlformats.org/officeDocument/2006/relationships/slideLayout" Target="../slideLayouts/slideLayout15.xml"/><Relationship Id="rId4" Type="http://schemas.openxmlformats.org/officeDocument/2006/relationships/image" Target="../media/image26.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2"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65E0E3C-32F3-480B-9842-7611BBE2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2183A5-DC90-117D-DDAE-3A73F96FEA37}"/>
              </a:ext>
            </a:extLst>
          </p:cNvPr>
          <p:cNvSpPr>
            <a:spLocks noGrp="1"/>
          </p:cNvSpPr>
          <p:nvPr>
            <p:ph type="ctrTitle"/>
          </p:nvPr>
        </p:nvSpPr>
        <p:spPr>
          <a:xfrm>
            <a:off x="5315736" y="640081"/>
            <a:ext cx="5916145" cy="3812102"/>
          </a:xfrm>
        </p:spPr>
        <p:txBody>
          <a:bodyPr anchor="b">
            <a:normAutofit/>
          </a:bodyPr>
          <a:lstStyle/>
          <a:p>
            <a:pPr algn="l"/>
            <a:r>
              <a:rPr lang="en-IN" b="1" u="sng" dirty="0">
                <a:solidFill>
                  <a:schemeClr val="bg1"/>
                </a:solidFill>
              </a:rPr>
              <a:t>Curve Trades </a:t>
            </a:r>
          </a:p>
        </p:txBody>
      </p:sp>
      <p:sp>
        <p:nvSpPr>
          <p:cNvPr id="3" name="Subtitle 2">
            <a:extLst>
              <a:ext uri="{FF2B5EF4-FFF2-40B4-BE49-F238E27FC236}">
                <a16:creationId xmlns:a16="http://schemas.microsoft.com/office/drawing/2014/main" id="{19093E60-48B9-BC2D-D50D-58CE657BC422}"/>
              </a:ext>
            </a:extLst>
          </p:cNvPr>
          <p:cNvSpPr>
            <a:spLocks noGrp="1"/>
          </p:cNvSpPr>
          <p:nvPr>
            <p:ph type="subTitle" idx="1"/>
          </p:nvPr>
        </p:nvSpPr>
        <p:spPr>
          <a:xfrm>
            <a:off x="5315735" y="4646030"/>
            <a:ext cx="5916145" cy="1344868"/>
          </a:xfrm>
        </p:spPr>
        <p:txBody>
          <a:bodyPr anchor="t">
            <a:normAutofit/>
          </a:bodyPr>
          <a:lstStyle/>
          <a:p>
            <a:pPr algn="l"/>
            <a:endParaRPr lang="en-IN"/>
          </a:p>
        </p:txBody>
      </p:sp>
      <p:pic>
        <p:nvPicPr>
          <p:cNvPr id="13" name="Picture 3" descr="White stairs with a blue arrow drawn in the middle pointing upwards">
            <a:extLst>
              <a:ext uri="{FF2B5EF4-FFF2-40B4-BE49-F238E27FC236}">
                <a16:creationId xmlns:a16="http://schemas.microsoft.com/office/drawing/2014/main" id="{4011B731-9B15-7669-74F4-26CBED140CB3}"/>
              </a:ext>
            </a:extLst>
          </p:cNvPr>
          <p:cNvPicPr>
            <a:picLocks noChangeAspect="1"/>
          </p:cNvPicPr>
          <p:nvPr/>
        </p:nvPicPr>
        <p:blipFill rotWithShape="1">
          <a:blip r:embed="rId2"/>
          <a:srcRect l="7411" r="24678"/>
          <a:stretch/>
        </p:blipFill>
        <p:spPr>
          <a:xfrm>
            <a:off x="20" y="10"/>
            <a:ext cx="4657325" cy="6857990"/>
          </a:xfrm>
          <a:prstGeom prst="rect">
            <a:avLst/>
          </a:prstGeom>
        </p:spPr>
      </p:pic>
    </p:spTree>
    <p:extLst>
      <p:ext uri="{BB962C8B-B14F-4D97-AF65-F5344CB8AC3E}">
        <p14:creationId xmlns:p14="http://schemas.microsoft.com/office/powerpoint/2010/main" val="60039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F86D5-F3CB-116B-90EF-657CC2B0214F}"/>
              </a:ext>
            </a:extLst>
          </p:cNvPr>
          <p:cNvSpPr>
            <a:spLocks noGrp="1"/>
          </p:cNvSpPr>
          <p:nvPr>
            <p:ph type="title"/>
          </p:nvPr>
        </p:nvSpPr>
        <p:spPr/>
        <p:txBody>
          <a:bodyPr/>
          <a:lstStyle/>
          <a:p>
            <a:r>
              <a:rPr lang="en-US" dirty="0"/>
              <a:t>Thought for the day</a:t>
            </a:r>
            <a:endParaRPr lang="en-IN" dirty="0"/>
          </a:p>
        </p:txBody>
      </p:sp>
      <p:pic>
        <p:nvPicPr>
          <p:cNvPr id="5" name="Content Placeholder 4">
            <a:extLst>
              <a:ext uri="{FF2B5EF4-FFF2-40B4-BE49-F238E27FC236}">
                <a16:creationId xmlns:a16="http://schemas.microsoft.com/office/drawing/2014/main" id="{529CF606-6568-B617-7BC8-CABD8B70DEF2}"/>
              </a:ext>
            </a:extLst>
          </p:cNvPr>
          <p:cNvPicPr>
            <a:picLocks noGrp="1" noChangeAspect="1"/>
          </p:cNvPicPr>
          <p:nvPr>
            <p:ph idx="1"/>
          </p:nvPr>
        </p:nvPicPr>
        <p:blipFill>
          <a:blip r:embed="rId2"/>
          <a:stretch>
            <a:fillRect/>
          </a:stretch>
        </p:blipFill>
        <p:spPr>
          <a:xfrm>
            <a:off x="960438" y="3036358"/>
            <a:ext cx="10267950" cy="2696633"/>
          </a:xfrm>
        </p:spPr>
      </p:pic>
      <p:sp>
        <p:nvSpPr>
          <p:cNvPr id="7" name="Rectangle 6">
            <a:extLst>
              <a:ext uri="{FF2B5EF4-FFF2-40B4-BE49-F238E27FC236}">
                <a16:creationId xmlns:a16="http://schemas.microsoft.com/office/drawing/2014/main" id="{1EF60C04-E59F-18C1-5299-3297A1DEA558}"/>
              </a:ext>
            </a:extLst>
          </p:cNvPr>
          <p:cNvSpPr/>
          <p:nvPr/>
        </p:nvSpPr>
        <p:spPr>
          <a:xfrm>
            <a:off x="1111804" y="2137170"/>
            <a:ext cx="10301731"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Let’s start class with a good news </a:t>
            </a:r>
          </a:p>
        </p:txBody>
      </p:sp>
      <p:sp>
        <p:nvSpPr>
          <p:cNvPr id="9" name="TextBox 8">
            <a:extLst>
              <a:ext uri="{FF2B5EF4-FFF2-40B4-BE49-F238E27FC236}">
                <a16:creationId xmlns:a16="http://schemas.microsoft.com/office/drawing/2014/main" id="{0C296DBB-2D5B-D2ED-74F3-F5D453EAA65E}"/>
              </a:ext>
            </a:extLst>
          </p:cNvPr>
          <p:cNvSpPr txBox="1"/>
          <p:nvPr/>
        </p:nvSpPr>
        <p:spPr>
          <a:xfrm>
            <a:off x="3445328" y="5827421"/>
            <a:ext cx="6096000" cy="923330"/>
          </a:xfrm>
          <a:prstGeom prst="rect">
            <a:avLst/>
          </a:prstGeom>
          <a:noFill/>
        </p:spPr>
        <p:txBody>
          <a:bodyPr wrap="square">
            <a:spAutoFit/>
          </a:bodyPr>
          <a:lstStyle/>
          <a:p>
            <a:r>
              <a:rPr lang="en-US" dirty="0">
                <a:hlinkClick r:id="rId3"/>
              </a:rPr>
              <a:t>US Fed rate cut: Indian market is on the backburner due to premium valuation, says analyst | Stock Market News (livemint.com)</a:t>
            </a:r>
            <a:endParaRPr lang="en-IN" dirty="0"/>
          </a:p>
        </p:txBody>
      </p:sp>
      <p:pic>
        <p:nvPicPr>
          <p:cNvPr id="1026" name="Picture 2" descr="Happy kid cartoon Stock Vector | Adobe Stock">
            <a:extLst>
              <a:ext uri="{FF2B5EF4-FFF2-40B4-BE49-F238E27FC236}">
                <a16:creationId xmlns:a16="http://schemas.microsoft.com/office/drawing/2014/main" id="{BE0C36AB-F840-1ED7-C007-5B58B58AA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604" y="356268"/>
            <a:ext cx="2804696" cy="187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72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Price Convention…</a:t>
            </a:r>
            <a:endParaRPr lang="ko-KR" altLang="en-US" dirty="0"/>
          </a:p>
        </p:txBody>
      </p:sp>
      <p:sp>
        <p:nvSpPr>
          <p:cNvPr id="3" name="Content Placeholder 2"/>
          <p:cNvSpPr>
            <a:spLocks noGrp="1"/>
          </p:cNvSpPr>
          <p:nvPr>
            <p:ph idx="1"/>
          </p:nvPr>
        </p:nvSpPr>
        <p:spPr/>
        <p:txBody>
          <a:bodyPr>
            <a:normAutofit/>
          </a:bodyPr>
          <a:lstStyle/>
          <a:p>
            <a:pPr algn="just">
              <a:lnSpc>
                <a:spcPct val="100000"/>
              </a:lnSpc>
            </a:pPr>
            <a:r>
              <a:rPr lang="en-US" altLang="ko-KR" dirty="0">
                <a:solidFill>
                  <a:schemeClr val="tx1"/>
                </a:solidFill>
              </a:rPr>
              <a:t>Clean Price: it is the price of the Bond excluding Accrued interest. </a:t>
            </a:r>
          </a:p>
          <a:p>
            <a:pPr lvl="1" algn="just">
              <a:lnSpc>
                <a:spcPct val="100000"/>
              </a:lnSpc>
            </a:pPr>
            <a:r>
              <a:rPr lang="en-US" altLang="ko-KR" dirty="0">
                <a:solidFill>
                  <a:schemeClr val="accent1">
                    <a:lumMod val="50000"/>
                  </a:schemeClr>
                </a:solidFill>
              </a:rPr>
              <a:t>The trading in the Wholesale Debt market takes place at this price.</a:t>
            </a:r>
          </a:p>
          <a:p>
            <a:pPr algn="just">
              <a:lnSpc>
                <a:spcPct val="100000"/>
              </a:lnSpc>
            </a:pPr>
            <a:endParaRPr lang="en-US" altLang="ko-KR" dirty="0">
              <a:solidFill>
                <a:schemeClr val="tx1"/>
              </a:solidFill>
            </a:endParaRPr>
          </a:p>
          <a:p>
            <a:pPr algn="just">
              <a:lnSpc>
                <a:spcPct val="100000"/>
              </a:lnSpc>
            </a:pPr>
            <a:r>
              <a:rPr lang="en-US" altLang="ko-KR" dirty="0">
                <a:solidFill>
                  <a:schemeClr val="tx1"/>
                </a:solidFill>
              </a:rPr>
              <a:t>Dirty Price: it is the price of the bond including Accrued interest. </a:t>
            </a:r>
          </a:p>
          <a:p>
            <a:pPr lvl="1" algn="just">
              <a:lnSpc>
                <a:spcPct val="100000"/>
              </a:lnSpc>
            </a:pPr>
            <a:r>
              <a:rPr lang="en-US" altLang="ko-KR" dirty="0">
                <a:solidFill>
                  <a:schemeClr val="accent1">
                    <a:lumMod val="50000"/>
                  </a:schemeClr>
                </a:solidFill>
              </a:rPr>
              <a:t>The trading in the Retail Debt Segment takes place at this price and it keeps on fluctuating during the day.</a:t>
            </a:r>
            <a:endParaRPr lang="ko-KR" altLang="en-US" dirty="0">
              <a:solidFill>
                <a:schemeClr val="accent1">
                  <a:lumMod val="50000"/>
                </a:schemeClr>
              </a:solidFill>
            </a:endParaRPr>
          </a:p>
        </p:txBody>
      </p:sp>
    </p:spTree>
    <p:extLst>
      <p:ext uri="{BB962C8B-B14F-4D97-AF65-F5344CB8AC3E}">
        <p14:creationId xmlns:p14="http://schemas.microsoft.com/office/powerpoint/2010/main" val="1800522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2590800" y="0"/>
            <a:ext cx="8077200" cy="1066800"/>
          </a:xfrm>
          <a:prstGeom prst="rect">
            <a:avLst/>
          </a:prstGeom>
          <a:solidFill>
            <a:schemeClr val="bg1">
              <a:lumMod val="95000"/>
              <a:alpha val="50000"/>
            </a:schemeClr>
          </a:solidFill>
          <a:ln w="9525">
            <a:noFill/>
            <a:miter lim="800000"/>
            <a:headEnd/>
            <a:tailEnd/>
          </a:ln>
          <a:effectLst/>
        </p:spPr>
        <p:txBody>
          <a:bodyPr anchor="ctr"/>
          <a:lstStyle/>
          <a:p>
            <a:pPr algn="ctr" fontAlgn="base">
              <a:spcBef>
                <a:spcPct val="0"/>
              </a:spcBef>
              <a:spcAft>
                <a:spcPct val="0"/>
              </a:spcAft>
              <a:defRPr/>
            </a:pPr>
            <a:r>
              <a:rPr lang="en-US" sz="3600" dirty="0">
                <a:solidFill>
                  <a:srgbClr val="002060"/>
                </a:solidFill>
                <a:latin typeface="Copperplate Gothic Light" pitchFamily="34" charset="0"/>
              </a:rPr>
              <a:t>RELATION BETWEEN </a:t>
            </a:r>
            <a:br>
              <a:rPr lang="en-US" sz="3600" dirty="0">
                <a:solidFill>
                  <a:srgbClr val="002060"/>
                </a:solidFill>
                <a:latin typeface="Copperplate Gothic Light" pitchFamily="34" charset="0"/>
              </a:rPr>
            </a:br>
            <a:r>
              <a:rPr lang="en-US" sz="3600" dirty="0">
                <a:solidFill>
                  <a:srgbClr val="002060"/>
                </a:solidFill>
                <a:latin typeface="Copperplate Gothic Light" pitchFamily="34" charset="0"/>
              </a:rPr>
              <a:t>BOND PRICES AND </a:t>
            </a:r>
            <a:r>
              <a:rPr lang="en-US" sz="3600" dirty="0" err="1">
                <a:solidFill>
                  <a:srgbClr val="002060"/>
                </a:solidFill>
                <a:latin typeface="Copperplate Gothic Light" pitchFamily="34" charset="0"/>
              </a:rPr>
              <a:t>YTM</a:t>
            </a:r>
            <a:endParaRPr lang="en-US" sz="3600" dirty="0">
              <a:solidFill>
                <a:srgbClr val="002060"/>
              </a:solidFill>
              <a:latin typeface="Copperplate Gothic Light" pitchFamily="34" charset="0"/>
            </a:endParaRPr>
          </a:p>
        </p:txBody>
      </p:sp>
      <p:sp>
        <p:nvSpPr>
          <p:cNvPr id="66563" name="Rectangle 3"/>
          <p:cNvSpPr>
            <a:spLocks noChangeArrowheads="1"/>
          </p:cNvSpPr>
          <p:nvPr/>
        </p:nvSpPr>
        <p:spPr bwMode="auto">
          <a:xfrm>
            <a:off x="2590800" y="1600201"/>
            <a:ext cx="8077200" cy="4951420"/>
          </a:xfrm>
          <a:prstGeom prst="rect">
            <a:avLst/>
          </a:prstGeom>
          <a:noFill/>
          <a:ln w="9525">
            <a:noFill/>
            <a:miter lim="800000"/>
            <a:headEnd/>
            <a:tailEnd/>
          </a:ln>
          <a:effectLst/>
        </p:spPr>
        <p:txBody>
          <a:bodyPr/>
          <a:lstStyle/>
          <a:p>
            <a:pPr marL="342900" indent="-342900" fontAlgn="base">
              <a:lnSpc>
                <a:spcPct val="140000"/>
              </a:lnSpc>
              <a:spcBef>
                <a:spcPct val="30000"/>
              </a:spcBef>
              <a:spcAft>
                <a:spcPct val="0"/>
              </a:spcAft>
              <a:buClr>
                <a:srgbClr val="D490C5"/>
              </a:buClr>
              <a:buSzPct val="80000"/>
              <a:buFont typeface="Wingdings" pitchFamily="2" charset="2"/>
              <a:buChar char="q"/>
              <a:defRPr/>
            </a:pPr>
            <a:r>
              <a:rPr lang="en-US" sz="3200" dirty="0">
                <a:solidFill>
                  <a:srgbClr val="990033"/>
                </a:solidFill>
                <a:latin typeface="Tahoma" pitchFamily="34" charset="0"/>
              </a:rPr>
              <a:t>For a given maturity period, we observe the following relation between bond price and </a:t>
            </a:r>
            <a:r>
              <a:rPr lang="en-US" sz="3200" dirty="0" err="1">
                <a:solidFill>
                  <a:srgbClr val="990033"/>
                </a:solidFill>
                <a:latin typeface="Tahoma" pitchFamily="34" charset="0"/>
              </a:rPr>
              <a:t>YTM</a:t>
            </a:r>
            <a:r>
              <a:rPr lang="en-US" sz="3200" dirty="0">
                <a:solidFill>
                  <a:srgbClr val="990033"/>
                </a:solidFill>
                <a:latin typeface="Tahoma" pitchFamily="34" charset="0"/>
              </a:rPr>
              <a:t>:</a:t>
            </a:r>
            <a:endParaRPr lang="en-US" sz="3600" dirty="0">
              <a:solidFill>
                <a:srgbClr val="990033"/>
              </a:solidFill>
              <a:latin typeface="Tahoma" pitchFamily="34" charset="0"/>
            </a:endParaRPr>
          </a:p>
          <a:p>
            <a:pPr marL="742950" lvl="1" indent="-285750" fontAlgn="base">
              <a:lnSpc>
                <a:spcPct val="140000"/>
              </a:lnSpc>
              <a:spcBef>
                <a:spcPct val="30000"/>
              </a:spcBef>
              <a:spcAft>
                <a:spcPct val="0"/>
              </a:spcAft>
              <a:buClr>
                <a:prstClr val="black"/>
              </a:buClr>
              <a:buFont typeface="Wingdings" pitchFamily="2" charset="2"/>
              <a:buChar char="ð"/>
              <a:defRPr/>
            </a:pPr>
            <a:r>
              <a:rPr lang="en-US" sz="3700" b="1" i="1" dirty="0">
                <a:solidFill>
                  <a:srgbClr val="003300"/>
                </a:solidFill>
                <a:latin typeface="Times New Roman" pitchFamily="18" charset="0"/>
              </a:rPr>
              <a:t>HIGHER THE YTM, LOWER THE BOND PRICE</a:t>
            </a:r>
            <a:r>
              <a:rPr lang="en-US" sz="3700" b="1" dirty="0">
                <a:solidFill>
                  <a:srgbClr val="003300"/>
                </a:solidFill>
                <a:latin typeface="Times New Roman" pitchFamily="18" charset="0"/>
              </a:rPr>
              <a:t> and vice-versa</a:t>
            </a:r>
            <a:r>
              <a:rPr lang="en-US" sz="3700" b="1" dirty="0">
                <a:solidFill>
                  <a:srgbClr val="006600"/>
                </a:solidFill>
                <a:latin typeface="Times New Roman" pitchFamily="18" charset="0"/>
              </a:rPr>
              <a:t>.</a:t>
            </a:r>
          </a:p>
          <a:p>
            <a:pPr marL="742950" lvl="1" indent="-285750" fontAlgn="base">
              <a:lnSpc>
                <a:spcPct val="140000"/>
              </a:lnSpc>
              <a:spcBef>
                <a:spcPct val="30000"/>
              </a:spcBef>
              <a:spcAft>
                <a:spcPct val="0"/>
              </a:spcAft>
              <a:buClr>
                <a:prstClr val="black"/>
              </a:buClr>
              <a:buFont typeface="Wingdings" pitchFamily="2" charset="2"/>
              <a:buChar char="ð"/>
              <a:defRPr/>
            </a:pPr>
            <a:r>
              <a:rPr lang="en-US" sz="3700" dirty="0">
                <a:solidFill>
                  <a:srgbClr val="003300"/>
                </a:solidFill>
                <a:latin typeface="Times New Roman" pitchFamily="18" charset="0"/>
              </a:rPr>
              <a:t>And, this relation is </a:t>
            </a:r>
            <a:r>
              <a:rPr lang="en-US" sz="3700" b="1" u="sng" dirty="0">
                <a:solidFill>
                  <a:srgbClr val="F4E7ED">
                    <a:lumMod val="50000"/>
                  </a:srgbClr>
                </a:solidFill>
                <a:latin typeface="Times New Roman" pitchFamily="18" charset="0"/>
              </a:rPr>
              <a:t>CONVEX</a:t>
            </a:r>
            <a:r>
              <a:rPr lang="en-US" sz="3700" dirty="0">
                <a:solidFill>
                  <a:srgbClr val="006600"/>
                </a:solidFill>
                <a:latin typeface="Times New Roman" pitchFamily="18" charset="0"/>
              </a:rPr>
              <a:t>.</a:t>
            </a:r>
            <a:endParaRPr lang="en-US" sz="2900" dirty="0">
              <a:solidFill>
                <a:srgbClr val="006600"/>
              </a:solidFill>
              <a:latin typeface="Times New Roman" pitchFamily="18" charset="0"/>
            </a:endParaRPr>
          </a:p>
        </p:txBody>
      </p:sp>
    </p:spTree>
    <p:extLst>
      <p:ext uri="{BB962C8B-B14F-4D97-AF65-F5344CB8AC3E}">
        <p14:creationId xmlns:p14="http://schemas.microsoft.com/office/powerpoint/2010/main" val="224771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66562"/>
                                        </p:tgtEl>
                                        <p:attrNameLst>
                                          <p:attrName>style.visibility</p:attrName>
                                        </p:attrNameLst>
                                      </p:cBhvr>
                                      <p:to>
                                        <p:strVal val="visible"/>
                                      </p:to>
                                    </p:set>
                                    <p:anim to="" calcmode="lin" valueType="num">
                                      <p:cBhvr>
                                        <p:cTn id="7" dur="1" fill="hold"/>
                                        <p:tgtEl>
                                          <p:spTgt spid="6656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66563"/>
                                        </p:tgtEl>
                                        <p:attrNameLst>
                                          <p:attrName>style.visibility</p:attrName>
                                        </p:attrNameLst>
                                      </p:cBhvr>
                                      <p:to>
                                        <p:strVal val="visible"/>
                                      </p:to>
                                    </p:set>
                                    <p:anim to="" calcmode="lin" valueType="num">
                                      <p:cBhvr>
                                        <p:cTn id="12" dur="1" fill="hold"/>
                                        <p:tgtEl>
                                          <p:spTgt spid="66563"/>
                                        </p:tgtEl>
                                        <p:attrNameLst>
                                          <p:attrName/>
                                        </p:attrNameLst>
                                      </p:cBhvr>
                                    </p:anim>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animBg="1" autoUpdateAnimBg="0"/>
      <p:bldP spid="665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name="Worksheet" r:id="rId2" imgW="7918560" imgH="6000840" progId="Excel.Sheet.8">
                  <p:embed/>
                </p:oleObj>
              </mc:Choice>
              <mc:Fallback>
                <p:oleObj name="Worksheet" r:id="rId2" imgW="7918560" imgH="6000840" progId="Excel.Sheet.8">
                  <p:embed/>
                  <p:pic>
                    <p:nvPicPr>
                      <p:cNvPr id="122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Rectangle 3"/>
          <p:cNvSpPr>
            <a:spLocks noChangeArrowheads="1"/>
          </p:cNvSpPr>
          <p:nvPr/>
        </p:nvSpPr>
        <p:spPr bwMode="auto">
          <a:xfrm>
            <a:off x="8001000" y="4648200"/>
            <a:ext cx="1981200" cy="685800"/>
          </a:xfrm>
          <a:prstGeom prst="rect">
            <a:avLst/>
          </a:prstGeom>
          <a:solidFill>
            <a:schemeClr val="bg1"/>
          </a:solidFill>
          <a:ln w="9525">
            <a:solidFill>
              <a:schemeClr val="tx1"/>
            </a:solidFill>
            <a:miter lim="800000"/>
            <a:headEnd/>
            <a:tailEnd/>
          </a:ln>
        </p:spPr>
        <p:txBody>
          <a:bodyPr anchorCtr="1"/>
          <a:lstStyle/>
          <a:p>
            <a:pPr algn="ctr" eaLnBrk="0" fontAlgn="base" hangingPunct="0">
              <a:lnSpc>
                <a:spcPct val="120000"/>
              </a:lnSpc>
              <a:spcBef>
                <a:spcPct val="0"/>
              </a:spcBef>
              <a:spcAft>
                <a:spcPct val="0"/>
              </a:spcAft>
              <a:defRPr/>
            </a:pPr>
            <a:r>
              <a:rPr lang="en-US" sz="1500" b="1">
                <a:solidFill>
                  <a:prstClr val="black"/>
                </a:solidFill>
                <a:latin typeface="Arial" charset="0"/>
              </a:rPr>
              <a:t>LOSSES BECOME SMALLER!!</a:t>
            </a:r>
          </a:p>
        </p:txBody>
      </p:sp>
    </p:spTree>
    <p:extLst>
      <p:ext uri="{BB962C8B-B14F-4D97-AF65-F5344CB8AC3E}">
        <p14:creationId xmlns:p14="http://schemas.microsoft.com/office/powerpoint/2010/main" val="1313594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754"/>
            <a:ext cx="7848600" cy="1020762"/>
          </a:xfrm>
        </p:spPr>
        <p:txBody>
          <a:bodyPr/>
          <a:lstStyle/>
          <a:p>
            <a:r>
              <a:rPr lang="en-US" altLang="ko-KR" sz="3200" dirty="0"/>
              <a:t>What is interesting in the following yield curve?</a:t>
            </a:r>
            <a:endParaRPr lang="ko-KR" altLang="en-US" sz="3200" dirty="0"/>
          </a:p>
        </p:txBody>
      </p:sp>
      <p:pic>
        <p:nvPicPr>
          <p:cNvPr id="5" name="Content Placeholder 4"/>
          <p:cNvPicPr>
            <a:picLocks noGrp="1" noChangeAspect="1"/>
          </p:cNvPicPr>
          <p:nvPr>
            <p:ph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2514600" y="1066801"/>
            <a:ext cx="8153400" cy="57911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734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1905005" y="76200"/>
            <a:ext cx="8226425" cy="1417638"/>
          </a:xfrm>
          <a:prstGeom prst="rect">
            <a:avLst/>
          </a:prstGeom>
          <a:noFill/>
          <a:ln w="9525">
            <a:noFill/>
            <a:miter lim="800000"/>
            <a:headEnd/>
            <a:tailEnd/>
          </a:ln>
          <a:effectLst/>
        </p:spPr>
        <p:txBody>
          <a:bodyPr anchor="ctr"/>
          <a:lstStyle/>
          <a:p>
            <a:pPr algn="ctr" fontAlgn="base">
              <a:spcBef>
                <a:spcPct val="0"/>
              </a:spcBef>
              <a:spcAft>
                <a:spcPct val="0"/>
              </a:spcAft>
              <a:defRPr/>
            </a:pPr>
            <a:r>
              <a:rPr lang="en-US" sz="3200">
                <a:solidFill>
                  <a:srgbClr val="990033"/>
                </a:solidFill>
                <a:effectLst>
                  <a:outerShdw blurRad="38100" dist="38100" dir="2700000" algn="tl">
                    <a:srgbClr val="C0C0C0"/>
                  </a:outerShdw>
                </a:effectLst>
                <a:latin typeface="Arial Narrow" pitchFamily="34" charset="0"/>
              </a:rPr>
              <a:t>RELATION BETWEEN </a:t>
            </a:r>
            <a:r>
              <a:rPr lang="en-US" sz="3200" b="1">
                <a:solidFill>
                  <a:srgbClr val="FF3300"/>
                </a:solidFill>
                <a:effectLst>
                  <a:outerShdw blurRad="38100" dist="38100" dir="2700000" algn="tl">
                    <a:srgbClr val="C0C0C0"/>
                  </a:outerShdw>
                </a:effectLst>
                <a:latin typeface="Arial Narrow" pitchFamily="34" charset="0"/>
              </a:rPr>
              <a:t>BOND PRICES</a:t>
            </a:r>
            <a:r>
              <a:rPr lang="en-US" sz="3200">
                <a:solidFill>
                  <a:srgbClr val="990033"/>
                </a:solidFill>
                <a:effectLst>
                  <a:outerShdw blurRad="38100" dist="38100" dir="2700000" algn="tl">
                    <a:srgbClr val="C0C0C0"/>
                  </a:outerShdw>
                </a:effectLst>
                <a:latin typeface="Arial Narrow" pitchFamily="34" charset="0"/>
              </a:rPr>
              <a:t> </a:t>
            </a:r>
            <a:br>
              <a:rPr lang="en-US" sz="3200">
                <a:solidFill>
                  <a:srgbClr val="990033"/>
                </a:solidFill>
                <a:effectLst>
                  <a:outerShdw blurRad="38100" dist="38100" dir="2700000" algn="tl">
                    <a:srgbClr val="C0C0C0"/>
                  </a:outerShdw>
                </a:effectLst>
                <a:latin typeface="Arial Narrow" pitchFamily="34" charset="0"/>
              </a:rPr>
            </a:br>
            <a:r>
              <a:rPr lang="en-US" sz="3200">
                <a:solidFill>
                  <a:srgbClr val="990033"/>
                </a:solidFill>
                <a:effectLst>
                  <a:outerShdw blurRad="38100" dist="38100" dir="2700000" algn="tl">
                    <a:srgbClr val="C0C0C0"/>
                  </a:outerShdw>
                </a:effectLst>
                <a:latin typeface="Arial Narrow" pitchFamily="34" charset="0"/>
              </a:rPr>
              <a:t>AND </a:t>
            </a:r>
            <a:r>
              <a:rPr lang="en-US" sz="3200" b="1">
                <a:solidFill>
                  <a:srgbClr val="AC66BB"/>
                </a:solidFill>
                <a:effectLst>
                  <a:outerShdw blurRad="38100" dist="38100" dir="2700000" algn="tl">
                    <a:srgbClr val="C0C0C0"/>
                  </a:outerShdw>
                </a:effectLst>
                <a:latin typeface="Arial Narrow" pitchFamily="34" charset="0"/>
              </a:rPr>
              <a:t>TIME TO MATURITY</a:t>
            </a:r>
            <a:r>
              <a:rPr lang="en-US" sz="3200">
                <a:solidFill>
                  <a:srgbClr val="990033"/>
                </a:solidFill>
                <a:effectLst>
                  <a:outerShdw blurRad="38100" dist="38100" dir="2700000" algn="tl">
                    <a:srgbClr val="C0C0C0"/>
                  </a:outerShdw>
                </a:effectLst>
                <a:latin typeface="Arial Narrow" pitchFamily="34" charset="0"/>
              </a:rPr>
              <a:t> </a:t>
            </a:r>
          </a:p>
        </p:txBody>
      </p:sp>
      <p:sp>
        <p:nvSpPr>
          <p:cNvPr id="70659" name="Rectangle 3"/>
          <p:cNvSpPr>
            <a:spLocks noChangeArrowheads="1"/>
          </p:cNvSpPr>
          <p:nvPr/>
        </p:nvSpPr>
        <p:spPr bwMode="auto">
          <a:xfrm>
            <a:off x="2590800" y="1524000"/>
            <a:ext cx="8077200" cy="4953000"/>
          </a:xfrm>
          <a:prstGeom prst="rect">
            <a:avLst/>
          </a:prstGeom>
          <a:noFill/>
          <a:ln w="9525">
            <a:noFill/>
            <a:miter lim="800000"/>
            <a:headEnd/>
            <a:tailEnd/>
          </a:ln>
          <a:effectLst/>
        </p:spPr>
        <p:txBody>
          <a:bodyPr/>
          <a:lstStyle/>
          <a:p>
            <a:pPr marL="342900" indent="-342900" fontAlgn="base">
              <a:lnSpc>
                <a:spcPct val="130000"/>
              </a:lnSpc>
              <a:spcBef>
                <a:spcPct val="30000"/>
              </a:spcBef>
              <a:spcAft>
                <a:spcPct val="0"/>
              </a:spcAft>
              <a:buClr>
                <a:srgbClr val="D490C5"/>
              </a:buClr>
              <a:buSzPct val="80000"/>
              <a:buFont typeface="Wingdings" pitchFamily="2" charset="2"/>
              <a:buChar char="q"/>
              <a:defRPr/>
            </a:pPr>
            <a:r>
              <a:rPr lang="en-US" sz="2400" b="1" dirty="0">
                <a:solidFill>
                  <a:srgbClr val="CC00CC"/>
                </a:solidFill>
                <a:effectLst>
                  <a:outerShdw blurRad="38100" dist="38100" dir="2700000" algn="tl">
                    <a:srgbClr val="C0C0C0"/>
                  </a:outerShdw>
                </a:effectLst>
                <a:latin typeface="Tahoma" pitchFamily="34" charset="0"/>
              </a:rPr>
              <a:t>Price of a bond changes with time!!!</a:t>
            </a:r>
          </a:p>
          <a:p>
            <a:pPr marL="342900" indent="-342900" fontAlgn="base">
              <a:lnSpc>
                <a:spcPct val="130000"/>
              </a:lnSpc>
              <a:spcBef>
                <a:spcPct val="30000"/>
              </a:spcBef>
              <a:spcAft>
                <a:spcPct val="0"/>
              </a:spcAft>
              <a:buClr>
                <a:srgbClr val="D490C5"/>
              </a:buClr>
              <a:buSzPct val="80000"/>
              <a:buFont typeface="Wingdings" pitchFamily="2" charset="2"/>
              <a:buChar char="q"/>
              <a:defRPr/>
            </a:pPr>
            <a:r>
              <a:rPr lang="en-US" sz="2400" dirty="0">
                <a:solidFill>
                  <a:srgbClr val="990033"/>
                </a:solidFill>
                <a:effectLst>
                  <a:outerShdw blurRad="38100" dist="38100" dir="2700000" algn="tl">
                    <a:srgbClr val="C0C0C0"/>
                  </a:outerShdw>
                </a:effectLst>
                <a:latin typeface="Tahoma" pitchFamily="34" charset="0"/>
              </a:rPr>
              <a:t>In this regard, we observe the following:</a:t>
            </a:r>
          </a:p>
          <a:p>
            <a:pPr marL="742950" lvl="1" indent="-285750" fontAlgn="base">
              <a:lnSpc>
                <a:spcPct val="130000"/>
              </a:lnSpc>
              <a:spcBef>
                <a:spcPct val="30000"/>
              </a:spcBef>
              <a:spcAft>
                <a:spcPct val="0"/>
              </a:spcAft>
              <a:buClr>
                <a:prstClr val="black"/>
              </a:buClr>
              <a:buFont typeface="Wingdings" pitchFamily="2" charset="2"/>
              <a:buChar char="ð"/>
              <a:defRPr/>
            </a:pPr>
            <a:r>
              <a:rPr lang="en-US" sz="2800" dirty="0">
                <a:solidFill>
                  <a:srgbClr val="663300"/>
                </a:solidFill>
                <a:effectLst>
                  <a:outerShdw blurRad="38100" dist="38100" dir="2700000" algn="tl">
                    <a:srgbClr val="C0C0C0"/>
                  </a:outerShdw>
                </a:effectLst>
                <a:latin typeface="Times New Roman" pitchFamily="18" charset="0"/>
              </a:rPr>
              <a:t>As a bond approaches to its maturity, its price approaches to its terminal value.</a:t>
            </a:r>
          </a:p>
          <a:p>
            <a:pPr marL="742950" lvl="1" indent="-285750" fontAlgn="base">
              <a:lnSpc>
                <a:spcPct val="130000"/>
              </a:lnSpc>
              <a:spcBef>
                <a:spcPct val="30000"/>
              </a:spcBef>
              <a:spcAft>
                <a:spcPct val="0"/>
              </a:spcAft>
              <a:buClr>
                <a:prstClr val="black"/>
              </a:buClr>
              <a:buFont typeface="Wingdings" pitchFamily="2" charset="2"/>
              <a:buChar char="ð"/>
              <a:defRPr/>
            </a:pPr>
            <a:r>
              <a:rPr lang="en-US" sz="2800" dirty="0">
                <a:solidFill>
                  <a:srgbClr val="0000CC"/>
                </a:solidFill>
                <a:effectLst>
                  <a:outerShdw blurRad="38100" dist="38100" dir="2700000" algn="tl">
                    <a:srgbClr val="C0C0C0"/>
                  </a:outerShdw>
                </a:effectLst>
                <a:latin typeface="Times New Roman" pitchFamily="18" charset="0"/>
              </a:rPr>
              <a:t>It means that if a bond is being sold at premium at present, its price will decrease over time; and if it is being sold at a discount, then its price will increase over a period of time.</a:t>
            </a:r>
            <a:endParaRPr lang="en-US" sz="2400" dirty="0">
              <a:solidFill>
                <a:srgbClr val="0000CC"/>
              </a:solidFill>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26569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ppt_x"/>
                                          </p:val>
                                        </p:tav>
                                        <p:tav tm="100000">
                                          <p:val>
                                            <p:strVal val="#ppt_x"/>
                                          </p:val>
                                        </p:tav>
                                      </p:tavLst>
                                    </p:anim>
                                    <p:anim calcmode="lin" valueType="num">
                                      <p:cBhvr additive="base">
                                        <p:cTn id="8" dur="500" fill="hold"/>
                                        <p:tgtEl>
                                          <p:spTgt spid="7065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70659">
                                            <p:txEl>
                                              <p:pRg st="0" end="0"/>
                                            </p:txEl>
                                          </p:spTgt>
                                        </p:tgtEl>
                                        <p:attrNameLst>
                                          <p:attrName>style.visibility</p:attrName>
                                        </p:attrNameLst>
                                      </p:cBhvr>
                                      <p:to>
                                        <p:strVal val="visible"/>
                                      </p:to>
                                    </p:set>
                                    <p:anim calcmode="lin" valueType="num">
                                      <p:cBhvr additive="base">
                                        <p:cTn id="12" dur="500" fill="hold"/>
                                        <p:tgtEl>
                                          <p:spTgt spid="7065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0659">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70659">
                                            <p:txEl>
                                              <p:pRg st="1" end="1"/>
                                            </p:txEl>
                                          </p:spTgt>
                                        </p:tgtEl>
                                        <p:attrNameLst>
                                          <p:attrName>style.visibility</p:attrName>
                                        </p:attrNameLst>
                                      </p:cBhvr>
                                      <p:to>
                                        <p:strVal val="visible"/>
                                      </p:to>
                                    </p:set>
                                    <p:anim calcmode="lin" valueType="num">
                                      <p:cBhvr additive="base">
                                        <p:cTn id="17" dur="500" fill="hold"/>
                                        <p:tgtEl>
                                          <p:spTgt spid="7065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0659">
                                            <p:txEl>
                                              <p:pRg st="1" end="1"/>
                                            </p:tx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70659">
                                            <p:txEl>
                                              <p:pRg st="2" end="2"/>
                                            </p:txEl>
                                          </p:spTgt>
                                        </p:tgtEl>
                                        <p:attrNameLst>
                                          <p:attrName>style.visibility</p:attrName>
                                        </p:attrNameLst>
                                      </p:cBhvr>
                                      <p:to>
                                        <p:strVal val="visible"/>
                                      </p:to>
                                    </p:set>
                                    <p:anim calcmode="lin" valueType="num">
                                      <p:cBhvr additive="base">
                                        <p:cTn id="22" dur="500" fill="hold"/>
                                        <p:tgtEl>
                                          <p:spTgt spid="70659">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0659">
                                            <p:txEl>
                                              <p:pRg st="2" end="2"/>
                                            </p:txEl>
                                          </p:spTgt>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70659">
                                            <p:txEl>
                                              <p:pRg st="3" end="3"/>
                                            </p:txEl>
                                          </p:spTgt>
                                        </p:tgtEl>
                                        <p:attrNameLst>
                                          <p:attrName>style.visibility</p:attrName>
                                        </p:attrNameLst>
                                      </p:cBhvr>
                                      <p:to>
                                        <p:strVal val="visible"/>
                                      </p:to>
                                    </p:set>
                                    <p:anim calcmode="lin" valueType="num">
                                      <p:cBhvr additive="base">
                                        <p:cTn id="27" dur="500" fill="hold"/>
                                        <p:tgtEl>
                                          <p:spTgt spid="70659">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0659">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bldLvl="2"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0"/>
            <a:ext cx="9144000" cy="68580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a:solidFill>
                <a:prstClr val="white"/>
              </a:solidFill>
              <a:latin typeface="Bookman Old Style"/>
            </a:endParaRPr>
          </a:p>
        </p:txBody>
      </p:sp>
      <p:graphicFrame>
        <p:nvGraphicFramePr>
          <p:cNvPr id="13314" name="Object 2"/>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name="Worksheet" r:id="rId2" imgW="8660160" imgH="5934240" progId="Excel.Sheet.8">
                  <p:embed/>
                </p:oleObj>
              </mc:Choice>
              <mc:Fallback>
                <p:oleObj name="Worksheet" r:id="rId2" imgW="8660160" imgH="5934240" progId="Excel.Sheet.8">
                  <p:embed/>
                  <p:pic>
                    <p:nvPicPr>
                      <p:cNvPr id="13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76318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2514600" y="-76199"/>
            <a:ext cx="8153400" cy="1371600"/>
          </a:xfrm>
          <a:prstGeom prst="rect">
            <a:avLst/>
          </a:prstGeom>
          <a:noFill/>
          <a:ln w="9525">
            <a:noFill/>
            <a:miter lim="800000"/>
            <a:headEnd/>
            <a:tailEnd/>
          </a:ln>
          <a:effectLst>
            <a:prstShdw prst="shdw17" dist="17961" dir="2700000">
              <a:srgbClr val="FFFFFF">
                <a:gamma/>
                <a:shade val="60000"/>
                <a:invGamma/>
              </a:srgbClr>
            </a:prstShdw>
          </a:effectLst>
        </p:spPr>
        <p:txBody>
          <a:bodyPr anchor="ctr"/>
          <a:lstStyle/>
          <a:p>
            <a:pPr algn="ctr" fontAlgn="base">
              <a:lnSpc>
                <a:spcPct val="120000"/>
              </a:lnSpc>
              <a:spcBef>
                <a:spcPct val="0"/>
              </a:spcBef>
              <a:spcAft>
                <a:spcPct val="0"/>
              </a:spcAft>
              <a:defRPr/>
            </a:pPr>
            <a:r>
              <a:rPr lang="en-US" sz="2400" dirty="0">
                <a:solidFill>
                  <a:srgbClr val="003300"/>
                </a:solidFill>
                <a:effectLst>
                  <a:outerShdw blurRad="38100" dist="38100" dir="2700000" algn="tl">
                    <a:srgbClr val="C0C0C0"/>
                  </a:outerShdw>
                </a:effectLst>
                <a:latin typeface="Copperplate Gothic Light" pitchFamily="34" charset="0"/>
              </a:rPr>
              <a:t>RELATION BETWEEN BOND PRICES </a:t>
            </a:r>
            <a:br>
              <a:rPr lang="en-US" sz="2400" dirty="0">
                <a:solidFill>
                  <a:srgbClr val="003300"/>
                </a:solidFill>
                <a:effectLst>
                  <a:outerShdw blurRad="38100" dist="38100" dir="2700000" algn="tl">
                    <a:srgbClr val="C0C0C0"/>
                  </a:outerShdw>
                </a:effectLst>
                <a:latin typeface="Copperplate Gothic Light" pitchFamily="34" charset="0"/>
              </a:rPr>
            </a:br>
            <a:r>
              <a:rPr lang="en-US" sz="2400" dirty="0">
                <a:solidFill>
                  <a:srgbClr val="003300"/>
                </a:solidFill>
                <a:effectLst>
                  <a:outerShdw blurRad="38100" dist="38100" dir="2700000" algn="tl">
                    <a:srgbClr val="C0C0C0"/>
                  </a:outerShdw>
                </a:effectLst>
                <a:latin typeface="Copperplate Gothic Light" pitchFamily="34" charset="0"/>
              </a:rPr>
              <a:t>AND DIFFERENT MATURITY PERIODS</a:t>
            </a:r>
            <a:r>
              <a:rPr lang="en-US" sz="1600" dirty="0">
                <a:solidFill>
                  <a:srgbClr val="003300"/>
                </a:solidFill>
                <a:effectLst>
                  <a:outerShdw blurRad="38100" dist="38100" dir="2700000" algn="tl">
                    <a:srgbClr val="C0C0C0"/>
                  </a:outerShdw>
                </a:effectLst>
                <a:latin typeface="Copperplate Gothic Light" pitchFamily="34" charset="0"/>
              </a:rPr>
              <a:t>(continued…)</a:t>
            </a:r>
            <a:endParaRPr lang="en-US" sz="2400" dirty="0">
              <a:solidFill>
                <a:srgbClr val="003300"/>
              </a:solidFill>
              <a:effectLst>
                <a:outerShdw blurRad="38100" dist="38100" dir="2700000" algn="tl">
                  <a:srgbClr val="C0C0C0"/>
                </a:outerShdw>
              </a:effectLst>
              <a:latin typeface="Copperplate Gothic Light" pitchFamily="34" charset="0"/>
            </a:endParaRPr>
          </a:p>
        </p:txBody>
      </p:sp>
      <p:sp>
        <p:nvSpPr>
          <p:cNvPr id="73731" name="Rectangle 3"/>
          <p:cNvSpPr>
            <a:spLocks noChangeArrowheads="1"/>
          </p:cNvSpPr>
          <p:nvPr/>
        </p:nvSpPr>
        <p:spPr bwMode="auto">
          <a:xfrm>
            <a:off x="2743200" y="1066800"/>
            <a:ext cx="7696200" cy="5638800"/>
          </a:xfrm>
          <a:prstGeom prst="rect">
            <a:avLst/>
          </a:prstGeom>
          <a:solidFill>
            <a:schemeClr val="bg1">
              <a:lumMod val="95000"/>
              <a:alpha val="57001"/>
            </a:schemeClr>
          </a:solidFill>
          <a:ln w="9525">
            <a:noFill/>
            <a:miter lim="800000"/>
            <a:headEnd/>
            <a:tailEnd/>
          </a:ln>
          <a:effectLst/>
        </p:spPr>
        <p:txBody>
          <a:bodyPr/>
          <a:lstStyle/>
          <a:p>
            <a:pPr marL="342900" indent="-342900" fontAlgn="base">
              <a:lnSpc>
                <a:spcPct val="120000"/>
              </a:lnSpc>
              <a:spcBef>
                <a:spcPct val="30000"/>
              </a:spcBef>
              <a:spcAft>
                <a:spcPct val="45000"/>
              </a:spcAft>
              <a:buClr>
                <a:srgbClr val="D490C5"/>
              </a:buClr>
              <a:buSzPct val="80000"/>
              <a:buFont typeface="Wingdings" pitchFamily="2" charset="2"/>
              <a:buChar char="q"/>
              <a:defRPr/>
            </a:pPr>
            <a:r>
              <a:rPr lang="en-US" sz="2200" dirty="0">
                <a:solidFill>
                  <a:srgbClr val="663300"/>
                </a:solidFill>
                <a:effectLst>
                  <a:outerShdw blurRad="38100" dist="38100" dir="2700000" algn="tl">
                    <a:srgbClr val="000000">
                      <a:alpha val="43137"/>
                    </a:srgbClr>
                  </a:outerShdw>
                </a:effectLst>
                <a:latin typeface="Bookman Old Style"/>
              </a:rPr>
              <a:t>For a given coupon rate and a given </a:t>
            </a:r>
            <a:r>
              <a:rPr lang="en-US" sz="2200" dirty="0" err="1">
                <a:solidFill>
                  <a:srgbClr val="663300"/>
                </a:solidFill>
                <a:effectLst>
                  <a:outerShdw blurRad="38100" dist="38100" dir="2700000" algn="tl">
                    <a:srgbClr val="000000">
                      <a:alpha val="43137"/>
                    </a:srgbClr>
                  </a:outerShdw>
                </a:effectLst>
                <a:latin typeface="Bookman Old Style"/>
              </a:rPr>
              <a:t>YTM</a:t>
            </a:r>
            <a:r>
              <a:rPr lang="en-US" sz="2200" dirty="0">
                <a:solidFill>
                  <a:srgbClr val="663300"/>
                </a:solidFill>
                <a:effectLst>
                  <a:outerShdw blurRad="38100" dist="38100" dir="2700000" algn="tl">
                    <a:srgbClr val="000000">
                      <a:alpha val="43137"/>
                    </a:srgbClr>
                  </a:outerShdw>
                </a:effectLst>
                <a:latin typeface="Bookman Old Style"/>
              </a:rPr>
              <a:t>, the different  maturity periods bonds have </a:t>
            </a:r>
            <a:r>
              <a:rPr lang="en-US" sz="2200" b="1" i="1" dirty="0">
                <a:solidFill>
                  <a:srgbClr val="FF0000"/>
                </a:solidFill>
                <a:effectLst>
                  <a:outerShdw blurRad="38100" dist="38100" dir="2700000" algn="tl">
                    <a:srgbClr val="000000">
                      <a:alpha val="43137"/>
                    </a:srgbClr>
                  </a:outerShdw>
                </a:effectLst>
                <a:latin typeface="Bookman Old Style"/>
              </a:rPr>
              <a:t>mixed </a:t>
            </a:r>
            <a:r>
              <a:rPr lang="en-US" sz="2200" dirty="0">
                <a:solidFill>
                  <a:srgbClr val="663300"/>
                </a:solidFill>
                <a:effectLst>
                  <a:outerShdw blurRad="38100" dist="38100" dir="2700000" algn="tl">
                    <a:srgbClr val="000000">
                      <a:alpha val="43137"/>
                    </a:srgbClr>
                  </a:outerShdw>
                </a:effectLst>
                <a:latin typeface="Bookman Old Style"/>
              </a:rPr>
              <a:t>impact on the prices of bonds.</a:t>
            </a:r>
          </a:p>
          <a:p>
            <a:pPr marL="742950" lvl="1" indent="-285750" fontAlgn="base">
              <a:lnSpc>
                <a:spcPct val="120000"/>
              </a:lnSpc>
              <a:spcBef>
                <a:spcPct val="30000"/>
              </a:spcBef>
              <a:spcAft>
                <a:spcPct val="45000"/>
              </a:spcAft>
              <a:buClr>
                <a:prstClr val="black"/>
              </a:buClr>
              <a:buFont typeface="Wingdings" pitchFamily="2" charset="2"/>
              <a:buChar char="ð"/>
              <a:defRPr/>
            </a:pPr>
            <a:r>
              <a:rPr lang="en-US" sz="2200" dirty="0">
                <a:solidFill>
                  <a:srgbClr val="AC66BB"/>
                </a:solidFill>
                <a:effectLst>
                  <a:outerShdw blurRad="38100" dist="38100" dir="2700000" algn="tl">
                    <a:srgbClr val="000000">
                      <a:alpha val="43137"/>
                    </a:srgbClr>
                  </a:outerShdw>
                </a:effectLst>
                <a:latin typeface="Bookman Old Style"/>
              </a:rPr>
              <a:t>If the coupon is more than the </a:t>
            </a:r>
            <a:r>
              <a:rPr lang="en-US" sz="2200" dirty="0" err="1">
                <a:solidFill>
                  <a:srgbClr val="AC66BB"/>
                </a:solidFill>
                <a:effectLst>
                  <a:outerShdw blurRad="38100" dist="38100" dir="2700000" algn="tl">
                    <a:srgbClr val="000000">
                      <a:alpha val="43137"/>
                    </a:srgbClr>
                  </a:outerShdw>
                </a:effectLst>
                <a:latin typeface="Bookman Old Style"/>
              </a:rPr>
              <a:t>YTM</a:t>
            </a:r>
            <a:r>
              <a:rPr lang="en-US" sz="2200" dirty="0">
                <a:solidFill>
                  <a:srgbClr val="AC66BB"/>
                </a:solidFill>
                <a:effectLst>
                  <a:outerShdw blurRad="38100" dist="38100" dir="2700000" algn="tl">
                    <a:srgbClr val="000000">
                      <a:alpha val="43137"/>
                    </a:srgbClr>
                  </a:outerShdw>
                </a:effectLst>
                <a:latin typeface="Bookman Old Style"/>
              </a:rPr>
              <a:t>, then the bond with higher maturity periods will have </a:t>
            </a:r>
            <a:r>
              <a:rPr lang="en-US" sz="2200" b="1" dirty="0">
                <a:solidFill>
                  <a:srgbClr val="AC66BB"/>
                </a:solidFill>
                <a:effectLst>
                  <a:outerShdw blurRad="38100" dist="38100" dir="2700000" algn="tl">
                    <a:srgbClr val="000000">
                      <a:alpha val="43137"/>
                    </a:srgbClr>
                  </a:outerShdw>
                </a:effectLst>
                <a:latin typeface="Bookman Old Style"/>
              </a:rPr>
              <a:t>HIGHER PRICES</a:t>
            </a:r>
            <a:r>
              <a:rPr lang="en-US" sz="2200" dirty="0">
                <a:solidFill>
                  <a:srgbClr val="AC66BB"/>
                </a:solidFill>
                <a:effectLst>
                  <a:outerShdw blurRad="38100" dist="38100" dir="2700000" algn="tl">
                    <a:srgbClr val="000000">
                      <a:alpha val="43137"/>
                    </a:srgbClr>
                  </a:outerShdw>
                </a:effectLst>
                <a:latin typeface="Bookman Old Style"/>
              </a:rPr>
              <a:t>. </a:t>
            </a:r>
          </a:p>
          <a:p>
            <a:pPr marL="742950" lvl="1" indent="-285750" fontAlgn="base">
              <a:lnSpc>
                <a:spcPct val="120000"/>
              </a:lnSpc>
              <a:spcBef>
                <a:spcPct val="30000"/>
              </a:spcBef>
              <a:spcAft>
                <a:spcPct val="45000"/>
              </a:spcAft>
              <a:buClr>
                <a:prstClr val="black"/>
              </a:buClr>
              <a:buFont typeface="Wingdings" pitchFamily="2" charset="2"/>
              <a:buChar char="ð"/>
              <a:defRPr/>
            </a:pPr>
            <a:r>
              <a:rPr lang="en-US" sz="2200" dirty="0">
                <a:solidFill>
                  <a:srgbClr val="0000CC"/>
                </a:solidFill>
                <a:effectLst>
                  <a:outerShdw blurRad="38100" dist="38100" dir="2700000" algn="tl">
                    <a:srgbClr val="000000">
                      <a:alpha val="43137"/>
                    </a:srgbClr>
                  </a:outerShdw>
                </a:effectLst>
                <a:latin typeface="Bookman Old Style"/>
              </a:rPr>
              <a:t>If the coupon is less than the </a:t>
            </a:r>
            <a:r>
              <a:rPr lang="en-US" sz="2200" dirty="0" err="1">
                <a:solidFill>
                  <a:srgbClr val="0000CC"/>
                </a:solidFill>
                <a:effectLst>
                  <a:outerShdw blurRad="38100" dist="38100" dir="2700000" algn="tl">
                    <a:srgbClr val="000000">
                      <a:alpha val="43137"/>
                    </a:srgbClr>
                  </a:outerShdw>
                </a:effectLst>
                <a:latin typeface="Bookman Old Style"/>
              </a:rPr>
              <a:t>YTM</a:t>
            </a:r>
            <a:r>
              <a:rPr lang="en-US" sz="2200" dirty="0">
                <a:solidFill>
                  <a:srgbClr val="0000CC"/>
                </a:solidFill>
                <a:effectLst>
                  <a:outerShdw blurRad="38100" dist="38100" dir="2700000" algn="tl">
                    <a:srgbClr val="000000">
                      <a:alpha val="43137"/>
                    </a:srgbClr>
                  </a:outerShdw>
                </a:effectLst>
                <a:latin typeface="Bookman Old Style"/>
              </a:rPr>
              <a:t>, then the bond with higher maturity periods will have </a:t>
            </a:r>
            <a:r>
              <a:rPr lang="en-US" sz="2200" b="1" dirty="0">
                <a:solidFill>
                  <a:srgbClr val="0000CC"/>
                </a:solidFill>
                <a:effectLst>
                  <a:outerShdw blurRad="38100" dist="38100" dir="2700000" algn="tl">
                    <a:srgbClr val="000000">
                      <a:alpha val="43137"/>
                    </a:srgbClr>
                  </a:outerShdw>
                </a:effectLst>
                <a:latin typeface="Bookman Old Style"/>
              </a:rPr>
              <a:t>LOWER PRICES.</a:t>
            </a:r>
            <a:endParaRPr lang="en-US" sz="2200" dirty="0">
              <a:solidFill>
                <a:srgbClr val="0000CC"/>
              </a:solidFill>
              <a:effectLst>
                <a:outerShdw blurRad="38100" dist="38100" dir="2700000" algn="tl">
                  <a:srgbClr val="000000">
                    <a:alpha val="43137"/>
                  </a:srgbClr>
                </a:outerShdw>
              </a:effectLst>
              <a:latin typeface="Bookman Old Style"/>
            </a:endParaRPr>
          </a:p>
          <a:p>
            <a:pPr marL="742950" lvl="1" indent="-285750" fontAlgn="base">
              <a:lnSpc>
                <a:spcPct val="120000"/>
              </a:lnSpc>
              <a:spcBef>
                <a:spcPct val="30000"/>
              </a:spcBef>
              <a:spcAft>
                <a:spcPct val="45000"/>
              </a:spcAft>
              <a:buClr>
                <a:prstClr val="black"/>
              </a:buClr>
              <a:buFont typeface="Wingdings" pitchFamily="2" charset="2"/>
              <a:buChar char="ð"/>
              <a:defRPr/>
            </a:pPr>
            <a:r>
              <a:rPr lang="en-US" sz="2200" dirty="0">
                <a:solidFill>
                  <a:srgbClr val="660066"/>
                </a:solidFill>
                <a:effectLst>
                  <a:outerShdw blurRad="38100" dist="38100" dir="2700000" algn="tl">
                    <a:srgbClr val="000000">
                      <a:alpha val="43137"/>
                    </a:srgbClr>
                  </a:outerShdw>
                </a:effectLst>
                <a:latin typeface="Bookman Old Style"/>
              </a:rPr>
              <a:t>If the coupon is equal to the </a:t>
            </a:r>
            <a:r>
              <a:rPr lang="en-US" sz="2200" dirty="0" err="1">
                <a:solidFill>
                  <a:srgbClr val="660066"/>
                </a:solidFill>
                <a:effectLst>
                  <a:outerShdw blurRad="38100" dist="38100" dir="2700000" algn="tl">
                    <a:srgbClr val="000000">
                      <a:alpha val="43137"/>
                    </a:srgbClr>
                  </a:outerShdw>
                </a:effectLst>
                <a:latin typeface="Bookman Old Style"/>
              </a:rPr>
              <a:t>YTM</a:t>
            </a:r>
            <a:r>
              <a:rPr lang="en-US" sz="2200" dirty="0">
                <a:solidFill>
                  <a:srgbClr val="660066"/>
                </a:solidFill>
                <a:effectLst>
                  <a:outerShdw blurRad="38100" dist="38100" dir="2700000" algn="tl">
                    <a:srgbClr val="000000">
                      <a:alpha val="43137"/>
                    </a:srgbClr>
                  </a:outerShdw>
                </a:effectLst>
                <a:latin typeface="Bookman Old Style"/>
              </a:rPr>
              <a:t>, then the bond prices remain same </a:t>
            </a:r>
            <a:r>
              <a:rPr lang="en-US" sz="2200" b="1" dirty="0">
                <a:solidFill>
                  <a:srgbClr val="660066"/>
                </a:solidFill>
                <a:effectLst>
                  <a:outerShdw blurRad="38100" dist="38100" dir="2700000" algn="tl">
                    <a:srgbClr val="000000">
                      <a:alpha val="43137"/>
                    </a:srgbClr>
                  </a:outerShdw>
                </a:effectLst>
                <a:latin typeface="Bookman Old Style"/>
              </a:rPr>
              <a:t>AT PAR</a:t>
            </a:r>
            <a:r>
              <a:rPr lang="en-US" sz="2200" dirty="0">
                <a:solidFill>
                  <a:srgbClr val="660066"/>
                </a:solidFill>
                <a:effectLst>
                  <a:outerShdw blurRad="38100" dist="38100" dir="2700000" algn="tl">
                    <a:srgbClr val="000000">
                      <a:alpha val="43137"/>
                    </a:srgbClr>
                  </a:outerShdw>
                </a:effectLst>
                <a:latin typeface="Bookman Old Style"/>
              </a:rPr>
              <a:t> irrespective of maturity period.</a:t>
            </a:r>
          </a:p>
        </p:txBody>
      </p:sp>
    </p:spTree>
    <p:extLst>
      <p:ext uri="{BB962C8B-B14F-4D97-AF65-F5344CB8AC3E}">
        <p14:creationId xmlns:p14="http://schemas.microsoft.com/office/powerpoint/2010/main" val="185524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additive="base">
                                        <p:cTn id="7" dur="500" fill="hold"/>
                                        <p:tgtEl>
                                          <p:spTgt spid="73730"/>
                                        </p:tgtEl>
                                        <p:attrNameLst>
                                          <p:attrName>ppt_x</p:attrName>
                                        </p:attrNameLst>
                                      </p:cBhvr>
                                      <p:tavLst>
                                        <p:tav tm="0">
                                          <p:val>
                                            <p:strVal val="0-#ppt_w/2"/>
                                          </p:val>
                                        </p:tav>
                                        <p:tav tm="100000">
                                          <p:val>
                                            <p:strVal val="#ppt_x"/>
                                          </p:val>
                                        </p:tav>
                                      </p:tavLst>
                                    </p:anim>
                                    <p:anim calcmode="lin" valueType="num">
                                      <p:cBhvr additive="base">
                                        <p:cTn id="8" dur="500" fill="hold"/>
                                        <p:tgtEl>
                                          <p:spTgt spid="737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73731">
                                            <p:bg/>
                                          </p:spTgt>
                                        </p:tgtEl>
                                        <p:attrNameLst>
                                          <p:attrName>style.visibility</p:attrName>
                                        </p:attrNameLst>
                                      </p:cBhvr>
                                      <p:to>
                                        <p:strVal val="visible"/>
                                      </p:to>
                                    </p:set>
                                    <p:anim to="" calcmode="lin" valueType="num">
                                      <p:cBhvr>
                                        <p:cTn id="13" dur="1" fill="hold"/>
                                        <p:tgtEl>
                                          <p:spTgt spid="73731">
                                            <p:bg/>
                                          </p:spTgt>
                                        </p:tgtEl>
                                        <p:attrNameLst>
                                          <p:attrName/>
                                        </p:attrNameLst>
                                      </p:cBhvr>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499"/>
                                          </p:stCondLst>
                                        </p:cTn>
                                        <p:tgtEl>
                                          <p:spTgt spid="73731">
                                            <p:txEl>
                                              <p:pRg st="0" end="0"/>
                                            </p:txEl>
                                          </p:spTgt>
                                        </p:tgtEl>
                                        <p:attrNameLst>
                                          <p:attrName>style.visibility</p:attrName>
                                        </p:attrNameLst>
                                      </p:cBhvr>
                                      <p:to>
                                        <p:strVal val="visible"/>
                                      </p:to>
                                    </p:set>
                                    <p:anim to="" calcmode="lin" valueType="num">
                                      <p:cBhvr>
                                        <p:cTn id="18" dur="1" fill="hold"/>
                                        <p:tgtEl>
                                          <p:spTgt spid="73731">
                                            <p:txEl>
                                              <p:pRg st="0" end="0"/>
                                            </p:txEl>
                                          </p:spTgt>
                                        </p:tgtEl>
                                        <p:attrNameLst>
                                          <p:attrName/>
                                        </p:attrNameLst>
                                      </p:cBhvr>
                                    </p:anim>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73731">
                                            <p:txEl>
                                              <p:pRg st="1" end="1"/>
                                            </p:txEl>
                                          </p:spTgt>
                                        </p:tgtEl>
                                        <p:attrNameLst>
                                          <p:attrName>style.visibility</p:attrName>
                                        </p:attrNameLst>
                                      </p:cBhvr>
                                      <p:to>
                                        <p:strVal val="visible"/>
                                      </p:to>
                                    </p:set>
                                    <p:anim to="" calcmode="lin" valueType="num">
                                      <p:cBhvr>
                                        <p:cTn id="23" dur="1" fill="hold"/>
                                        <p:tgtEl>
                                          <p:spTgt spid="73731">
                                            <p:txEl>
                                              <p:pRg st="1" end="1"/>
                                            </p:txEl>
                                          </p:spTgt>
                                        </p:tgtEl>
                                        <p:attrNameLst>
                                          <p:attrName/>
                                        </p:attrNameLst>
                                      </p:cBhvr>
                                    </p:anim>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73731">
                                            <p:txEl>
                                              <p:pRg st="2" end="2"/>
                                            </p:txEl>
                                          </p:spTgt>
                                        </p:tgtEl>
                                        <p:attrNameLst>
                                          <p:attrName>style.visibility</p:attrName>
                                        </p:attrNameLst>
                                      </p:cBhvr>
                                      <p:to>
                                        <p:strVal val="visible"/>
                                      </p:to>
                                    </p:set>
                                    <p:anim to="" calcmode="lin" valueType="num">
                                      <p:cBhvr>
                                        <p:cTn id="28" dur="1" fill="hold"/>
                                        <p:tgtEl>
                                          <p:spTgt spid="73731">
                                            <p:txEl>
                                              <p:pRg st="2" end="2"/>
                                            </p:txEl>
                                          </p:spTgt>
                                        </p:tgtEl>
                                        <p:attrNameLst>
                                          <p:attrName/>
                                        </p:attrNameLst>
                                      </p:cBhvr>
                                    </p:anim>
                                  </p:childTnLst>
                                  <p:subTnLst>
                                    <p:audio>
                                      <p:cMediaNode>
                                        <p:cTn display="0" masterRel="sameClick">
                                          <p:stCondLst>
                                            <p:cond evt="begin" delay="0">
                                              <p:tn val="26"/>
                                            </p:cond>
                                          </p:stCondLst>
                                          <p:endCondLst>
                                            <p:cond evt="onStopAudio" delay="0">
                                              <p:tgtEl>
                                                <p:sldTgt/>
                                              </p:tgtEl>
                                            </p:cond>
                                          </p:endCondLst>
                                        </p:cTn>
                                        <p:tgtEl>
                                          <p:sndTgt r:embed="rId2" name="CAMERA.WAV"/>
                                        </p:tgtEl>
                                      </p:cMediaNode>
                                    </p:audio>
                                  </p:sub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499"/>
                                          </p:stCondLst>
                                        </p:cTn>
                                        <p:tgtEl>
                                          <p:spTgt spid="73731">
                                            <p:txEl>
                                              <p:pRg st="3" end="3"/>
                                            </p:txEl>
                                          </p:spTgt>
                                        </p:tgtEl>
                                        <p:attrNameLst>
                                          <p:attrName>style.visibility</p:attrName>
                                        </p:attrNameLst>
                                      </p:cBhvr>
                                      <p:to>
                                        <p:strVal val="visible"/>
                                      </p:to>
                                    </p:set>
                                    <p:anim to="" calcmode="lin" valueType="num">
                                      <p:cBhvr>
                                        <p:cTn id="33" dur="1" fill="hold"/>
                                        <p:tgtEl>
                                          <p:spTgt spid="73731">
                                            <p:txEl>
                                              <p:pRg st="3" end="3"/>
                                            </p:txEl>
                                          </p:spTgt>
                                        </p:tgtEl>
                                        <p:attrNameLst>
                                          <p:attrName/>
                                        </p:attrNameLst>
                                      </p:cBhvr>
                                    </p:anim>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bldLvl="3"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name="Worksheet" r:id="rId2" imgW="6045840" imgH="4200480" progId="Excel.Sheet.8">
                  <p:embed/>
                </p:oleObj>
              </mc:Choice>
              <mc:Fallback>
                <p:oleObj name="Worksheet" r:id="rId2" imgW="6045840" imgH="4200480" progId="Excel.Sheet.8">
                  <p:embed/>
                  <p:pic>
                    <p:nvPicPr>
                      <p:cNvPr id="143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32469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6858000"/>
          </a:xfrm>
          <a:prstGeom prst="rect">
            <a:avLst/>
          </a:prstGeom>
          <a:solidFill>
            <a:schemeClr val="accent6">
              <a:lumMod val="20000"/>
              <a:lumOff val="80000"/>
              <a:alpha val="8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a:solidFill>
                <a:prstClr val="white"/>
              </a:solidFill>
              <a:latin typeface="Bookman Old Style"/>
            </a:endParaRPr>
          </a:p>
        </p:txBody>
      </p:sp>
      <p:graphicFrame>
        <p:nvGraphicFramePr>
          <p:cNvPr id="16386" name="Object 2"/>
          <p:cNvGraphicFramePr>
            <a:graphicFrameLocks noChangeAspect="1"/>
          </p:cNvGraphicFramePr>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name="Worksheet" r:id="rId2" imgW="9542520" imgH="7157520" progId="Excel.Sheet.8">
                  <p:embed/>
                </p:oleObj>
              </mc:Choice>
              <mc:Fallback>
                <p:oleObj name="Worksheet" r:id="rId2" imgW="9542520" imgH="7157520" progId="Excel.Sheet.8">
                  <p:embed/>
                  <p:pic>
                    <p:nvPicPr>
                      <p:cNvPr id="163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27197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666976" y="152400"/>
            <a:ext cx="7643866" cy="1143000"/>
          </a:xfrm>
          <a:noFill/>
        </p:spPr>
        <p:txBody>
          <a:bodyPr/>
          <a:lstStyle/>
          <a:p>
            <a:r>
              <a:rPr lang="en-US" sz="2800" dirty="0"/>
              <a:t>FUNDAMENTAL THEOREMS OF BOND PRICES</a:t>
            </a:r>
            <a:br>
              <a:rPr lang="en-US" sz="2800" dirty="0"/>
            </a:br>
            <a:r>
              <a:rPr lang="en-US" sz="3200" dirty="0">
                <a:solidFill>
                  <a:schemeClr val="tx1"/>
                </a:solidFill>
              </a:rPr>
              <a:t> </a:t>
            </a:r>
            <a:r>
              <a:rPr lang="en-US" sz="2400" dirty="0">
                <a:solidFill>
                  <a:schemeClr val="tx1"/>
                </a:solidFill>
              </a:rPr>
              <a:t>[MALKIEL’BOND THEOREMS]</a:t>
            </a:r>
            <a:endParaRPr lang="en-US" sz="2800" dirty="0">
              <a:solidFill>
                <a:schemeClr val="tx1"/>
              </a:solidFill>
            </a:endParaRPr>
          </a:p>
        </p:txBody>
      </p:sp>
      <p:sp>
        <p:nvSpPr>
          <p:cNvPr id="58371" name="Rectangle 3"/>
          <p:cNvSpPr>
            <a:spLocks noGrp="1" noChangeArrowheads="1"/>
          </p:cNvSpPr>
          <p:nvPr>
            <p:ph type="body" idx="1"/>
          </p:nvPr>
        </p:nvSpPr>
        <p:spPr>
          <a:xfrm>
            <a:off x="2666976" y="1600200"/>
            <a:ext cx="7786742" cy="5029200"/>
          </a:xfrm>
          <a:solidFill>
            <a:srgbClr val="FFFFFF"/>
          </a:solidFill>
          <a:effectLst>
            <a:prstShdw prst="shdw17" dist="17961" dir="2700000">
              <a:srgbClr val="FFFFFF">
                <a:gamma/>
                <a:shade val="60000"/>
                <a:invGamma/>
              </a:srgbClr>
            </a:prstShdw>
          </a:effectLst>
        </p:spPr>
        <p:txBody>
          <a:bodyPr>
            <a:normAutofit/>
          </a:bodyPr>
          <a:lstStyle/>
          <a:p>
            <a:pPr algn="just">
              <a:lnSpc>
                <a:spcPct val="120000"/>
              </a:lnSpc>
              <a:spcBef>
                <a:spcPct val="60000"/>
              </a:spcBef>
              <a:spcAft>
                <a:spcPct val="70000"/>
              </a:spcAft>
            </a:pPr>
            <a:r>
              <a:rPr lang="en-US" dirty="0">
                <a:effectLst>
                  <a:outerShdw blurRad="38100" dist="38100" dir="2700000" algn="tl">
                    <a:srgbClr val="000000">
                      <a:alpha val="43137"/>
                    </a:srgbClr>
                  </a:outerShdw>
                </a:effectLst>
                <a:highlight>
                  <a:srgbClr val="FFFF00"/>
                </a:highlight>
              </a:rPr>
              <a:t>Theorem#1: Bonds prices move inversely to bonds YTM.</a:t>
            </a:r>
          </a:p>
          <a:p>
            <a:pPr algn="just">
              <a:lnSpc>
                <a:spcPct val="120000"/>
              </a:lnSpc>
              <a:spcBef>
                <a:spcPct val="60000"/>
              </a:spcBef>
              <a:spcAft>
                <a:spcPct val="70000"/>
              </a:spcAft>
            </a:pPr>
            <a:r>
              <a:rPr lang="en-US" dirty="0">
                <a:solidFill>
                  <a:schemeClr val="accent2"/>
                </a:solidFill>
                <a:effectLst>
                  <a:outerShdw blurRad="38100" dist="38100" dir="2700000" algn="tl">
                    <a:srgbClr val="000000">
                      <a:alpha val="43137"/>
                    </a:srgbClr>
                  </a:outerShdw>
                </a:effectLst>
              </a:rPr>
              <a:t>Theorem #2: If all other factors are held constant, a bond’s interest rate risk increases with the length of time remaining until it matures.</a:t>
            </a:r>
          </a:p>
          <a:p>
            <a:pPr algn="just">
              <a:lnSpc>
                <a:spcPct val="120000"/>
              </a:lnSpc>
              <a:spcBef>
                <a:spcPct val="60000"/>
              </a:spcBef>
              <a:spcAft>
                <a:spcPct val="70000"/>
              </a:spcAft>
            </a:pPr>
            <a:r>
              <a:rPr lang="en-US" dirty="0">
                <a:solidFill>
                  <a:srgbClr val="800080"/>
                </a:solidFill>
                <a:effectLst>
                  <a:outerShdw blurRad="38100" dist="38100" dir="2700000" algn="tl">
                    <a:srgbClr val="000000">
                      <a:alpha val="43137"/>
                    </a:srgbClr>
                  </a:outerShdw>
                </a:effectLst>
              </a:rPr>
              <a:t>Theorem #3: A bond’s interest rate risk increases at a diminishing rate as the time remaining until it’s maturity increases.</a:t>
            </a:r>
          </a:p>
        </p:txBody>
      </p:sp>
    </p:spTree>
    <p:extLst>
      <p:ext uri="{BB962C8B-B14F-4D97-AF65-F5344CB8AC3E}">
        <p14:creationId xmlns:p14="http://schemas.microsoft.com/office/powerpoint/2010/main" val="236925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666976" y="152400"/>
            <a:ext cx="7643866" cy="1143000"/>
          </a:xfrm>
          <a:noFill/>
        </p:spPr>
        <p:txBody>
          <a:bodyPr/>
          <a:lstStyle/>
          <a:p>
            <a:r>
              <a:rPr lang="en-US" sz="2800" dirty="0"/>
              <a:t>FUNDAMENTAL THEOREMS OF BOND PRICES</a:t>
            </a:r>
            <a:br>
              <a:rPr lang="en-US" sz="2800" dirty="0"/>
            </a:br>
            <a:r>
              <a:rPr lang="en-US" sz="3200" dirty="0">
                <a:solidFill>
                  <a:schemeClr val="tx1"/>
                </a:solidFill>
              </a:rPr>
              <a:t> </a:t>
            </a:r>
            <a:r>
              <a:rPr lang="en-US" sz="2400" dirty="0">
                <a:solidFill>
                  <a:schemeClr val="tx1"/>
                </a:solidFill>
              </a:rPr>
              <a:t>[</a:t>
            </a:r>
            <a:r>
              <a:rPr lang="en-US" sz="2400" dirty="0" err="1">
                <a:solidFill>
                  <a:schemeClr val="tx1"/>
                </a:solidFill>
              </a:rPr>
              <a:t>MALKIEL’S</a:t>
            </a:r>
            <a:r>
              <a:rPr lang="en-US" sz="2400" dirty="0">
                <a:solidFill>
                  <a:schemeClr val="tx1"/>
                </a:solidFill>
              </a:rPr>
              <a:t> BOND THEOREMS]</a:t>
            </a:r>
            <a:r>
              <a:rPr lang="en-US" sz="1200" dirty="0">
                <a:solidFill>
                  <a:schemeClr val="tx1"/>
                </a:solidFill>
              </a:rPr>
              <a:t> (continued)</a:t>
            </a:r>
            <a:endParaRPr lang="en-US" sz="2800" dirty="0">
              <a:solidFill>
                <a:schemeClr val="tx1"/>
              </a:solidFill>
            </a:endParaRPr>
          </a:p>
        </p:txBody>
      </p:sp>
      <p:sp>
        <p:nvSpPr>
          <p:cNvPr id="58371" name="Rectangle 3"/>
          <p:cNvSpPr>
            <a:spLocks noGrp="1" noChangeArrowheads="1"/>
          </p:cNvSpPr>
          <p:nvPr>
            <p:ph type="body" idx="1"/>
          </p:nvPr>
        </p:nvSpPr>
        <p:spPr>
          <a:xfrm>
            <a:off x="2666976" y="1600200"/>
            <a:ext cx="7786742" cy="5029200"/>
          </a:xfrm>
          <a:solidFill>
            <a:srgbClr val="FFFFFF"/>
          </a:solidFill>
          <a:effectLst>
            <a:prstShdw prst="shdw17" dist="17961" dir="2700000">
              <a:srgbClr val="FFFFFF">
                <a:gamma/>
                <a:shade val="60000"/>
                <a:invGamma/>
              </a:srgbClr>
            </a:prstShdw>
          </a:effectLst>
        </p:spPr>
        <p:txBody>
          <a:bodyPr>
            <a:normAutofit/>
          </a:bodyPr>
          <a:lstStyle/>
          <a:p>
            <a:pPr algn="just">
              <a:lnSpc>
                <a:spcPct val="120000"/>
              </a:lnSpc>
              <a:spcBef>
                <a:spcPct val="60000"/>
              </a:spcBef>
              <a:spcAft>
                <a:spcPct val="70000"/>
              </a:spcAft>
            </a:pPr>
            <a:r>
              <a:rPr lang="en-US" dirty="0">
                <a:solidFill>
                  <a:schemeClr val="tx1"/>
                </a:solidFill>
                <a:effectLst>
                  <a:outerShdw blurRad="38100" dist="38100" dir="2700000" algn="tl">
                    <a:srgbClr val="000000">
                      <a:alpha val="43137"/>
                    </a:srgbClr>
                  </a:outerShdw>
                </a:effectLst>
              </a:rPr>
              <a:t>Theorem #4: The price change that results from an equal-sized increase or decrease in a bond’s </a:t>
            </a:r>
            <a:r>
              <a:rPr lang="en-US" dirty="0" err="1">
                <a:solidFill>
                  <a:schemeClr val="tx1"/>
                </a:solidFill>
                <a:effectLst>
                  <a:outerShdw blurRad="38100" dist="38100" dir="2700000" algn="tl">
                    <a:srgbClr val="000000">
                      <a:alpha val="43137"/>
                    </a:srgbClr>
                  </a:outerShdw>
                </a:effectLst>
              </a:rPr>
              <a:t>YTM</a:t>
            </a:r>
            <a:r>
              <a:rPr lang="en-US" dirty="0">
                <a:solidFill>
                  <a:schemeClr val="tx1"/>
                </a:solidFill>
                <a:effectLst>
                  <a:outerShdw blurRad="38100" dist="38100" dir="2700000" algn="tl">
                    <a:srgbClr val="000000">
                      <a:alpha val="43137"/>
                    </a:srgbClr>
                  </a:outerShdw>
                </a:effectLst>
              </a:rPr>
              <a:t> is asymmetrical. More specifically, for any given maturity, a decrease in yields causes a price rise that is larger than the price loss that results from an equal increase in yields.</a:t>
            </a:r>
          </a:p>
          <a:p>
            <a:pPr algn="just">
              <a:lnSpc>
                <a:spcPct val="120000"/>
              </a:lnSpc>
              <a:spcBef>
                <a:spcPct val="60000"/>
              </a:spcBef>
              <a:spcAft>
                <a:spcPct val="70000"/>
              </a:spcAft>
            </a:pPr>
            <a:r>
              <a:rPr lang="en-US" dirty="0">
                <a:effectLst>
                  <a:outerShdw blurRad="38100" dist="38100" dir="2700000" algn="tl">
                    <a:srgbClr val="000000">
                      <a:alpha val="43137"/>
                    </a:srgbClr>
                  </a:outerShdw>
                </a:effectLst>
              </a:rPr>
              <a:t>Theorem #5: A bond’s interest risk varies inversely with its coupon rate.</a:t>
            </a:r>
          </a:p>
        </p:txBody>
      </p:sp>
    </p:spTree>
    <p:extLst>
      <p:ext uri="{BB962C8B-B14F-4D97-AF65-F5344CB8AC3E}">
        <p14:creationId xmlns:p14="http://schemas.microsoft.com/office/powerpoint/2010/main" val="643711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1524001" y="0"/>
            <a:ext cx="9144000" cy="6858000"/>
          </a:xfrm>
          <a:prstGeom prst="rect">
            <a:avLst/>
          </a:prstGeom>
        </p:spPr>
      </p:pic>
    </p:spTree>
    <p:extLst>
      <p:ext uri="{BB962C8B-B14F-4D97-AF65-F5344CB8AC3E}">
        <p14:creationId xmlns:p14="http://schemas.microsoft.com/office/powerpoint/2010/main" val="1811110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754"/>
            <a:ext cx="7848600" cy="1020762"/>
          </a:xfrm>
        </p:spPr>
        <p:txBody>
          <a:bodyPr/>
          <a:lstStyle/>
          <a:p>
            <a:r>
              <a:rPr lang="en-US" altLang="ko-KR" sz="3200" dirty="0"/>
              <a:t>What is interesting in the following yield curve?</a:t>
            </a:r>
            <a:endParaRPr lang="ko-KR" altLang="en-US" sz="3200" dirty="0"/>
          </a:p>
        </p:txBody>
      </p:sp>
      <p:pic>
        <p:nvPicPr>
          <p:cNvPr id="6" name="Content Placeholder 5"/>
          <p:cNvPicPr>
            <a:picLocks noGrp="1" noChangeAspect="1"/>
          </p:cNvPicPr>
          <p:nvPr>
            <p:ph idx="1"/>
          </p:nvPr>
        </p:nvPicPr>
        <p:blipFill>
          <a:blip r:embed="rId2"/>
          <a:stretch>
            <a:fillRect/>
          </a:stretch>
        </p:blipFill>
        <p:spPr>
          <a:xfrm>
            <a:off x="2567608" y="1021516"/>
            <a:ext cx="8100392" cy="5836484"/>
          </a:xfrm>
          <a:prstGeom prst="rect">
            <a:avLst/>
          </a:prstGeom>
        </p:spPr>
      </p:pic>
      <p:cxnSp>
        <p:nvCxnSpPr>
          <p:cNvPr id="8" name="Straight Arrow Connector 7"/>
          <p:cNvCxnSpPr/>
          <p:nvPr/>
        </p:nvCxnSpPr>
        <p:spPr>
          <a:xfrm>
            <a:off x="3071664" y="2492896"/>
            <a:ext cx="7416824" cy="7920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3552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3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971" y="883940"/>
            <a:ext cx="8229599" cy="1143000"/>
          </a:xfrm>
        </p:spPr>
        <p:txBody>
          <a:bodyPr>
            <a:normAutofit fontScale="90000"/>
          </a:bodyPr>
          <a:lstStyle/>
          <a:p>
            <a:r>
              <a:rPr lang="en-US" altLang="ko-KR" dirty="0"/>
              <a:t>An interesting quote about investment.</a:t>
            </a:r>
            <a:endParaRPr lang="ko-KR" alt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70510" y="2432956"/>
            <a:ext cx="2461250" cy="4106653"/>
          </a:xfrm>
          <a:prstGeom prst="rect">
            <a:avLst/>
          </a:prstGeom>
          <a:solidFill>
            <a:schemeClr val="bg2">
              <a:lumMod val="20000"/>
              <a:lumOff val="80000"/>
            </a:schemeClr>
          </a:solidFill>
          <a:ln w="38100">
            <a:solidFill>
              <a:schemeClr val="tx1"/>
            </a:solidFill>
          </a:ln>
          <a:scene3d>
            <a:camera prst="orthographicFront"/>
            <a:lightRig rig="threePt" dir="t"/>
          </a:scene3d>
          <a:sp3d>
            <a:bevelT w="114300" prst="artDeco"/>
          </a:sp3d>
        </p:spPr>
      </p:pic>
      <p:sp>
        <p:nvSpPr>
          <p:cNvPr id="5" name="TextBox 4"/>
          <p:cNvSpPr txBox="1"/>
          <p:nvPr/>
        </p:nvSpPr>
        <p:spPr>
          <a:xfrm>
            <a:off x="9048328" y="5733257"/>
            <a:ext cx="1152128" cy="430887"/>
          </a:xfrm>
          <a:prstGeom prst="rect">
            <a:avLst/>
          </a:prstGeom>
          <a:noFill/>
        </p:spPr>
        <p:txBody>
          <a:bodyPr wrap="square" rtlCol="0">
            <a:spAutoFit/>
          </a:bodyPr>
          <a:lstStyle/>
          <a:p>
            <a:pPr algn="ctr"/>
            <a:r>
              <a:rPr lang="en-US" altLang="ko-KR" sz="1100" i="1" dirty="0"/>
              <a:t>ET Wealth – Aug 13, 2018</a:t>
            </a:r>
            <a:endParaRPr lang="ko-KR" altLang="en-US" sz="1100" i="1" dirty="0"/>
          </a:p>
        </p:txBody>
      </p:sp>
    </p:spTree>
    <p:extLst>
      <p:ext uri="{BB962C8B-B14F-4D97-AF65-F5344CB8AC3E}">
        <p14:creationId xmlns:p14="http://schemas.microsoft.com/office/powerpoint/2010/main" val="2905574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38525" y="152401"/>
            <a:ext cx="8709025" cy="990600"/>
          </a:xfrm>
          <a:ln/>
          <a:sp3d extrusionH="100000" prstMaterial="legacyMatte">
            <a:bevelT w="13500" h="13500" prst="angle"/>
            <a:bevelB w="13500" h="13500" prst="angle"/>
            <a:extrusionClr>
              <a:srgbClr val="990000"/>
            </a:extrusionClr>
          </a:sp3d>
        </p:spPr>
        <p:txBody>
          <a:bodyPr>
            <a:noAutofit/>
          </a:bodyPr>
          <a:lstStyle/>
          <a:p>
            <a:pPr algn="just"/>
            <a:r>
              <a:rPr lang="en-US" altLang="ko-KR" sz="3000" dirty="0">
                <a:latin typeface="Bahnschrift" panose="020B0502040204020203" pitchFamily="34" charset="0"/>
              </a:rPr>
              <a:t>There are various ways to calculate the DOLLAR VALUE OF A ONE BASIS POINT DECREASE [DV01]...</a:t>
            </a:r>
            <a:endParaRPr lang="ko-KR" altLang="en-US" sz="3000" dirty="0">
              <a:latin typeface="Bahnschrift" panose="020B0502040204020203" pitchFamily="34" charset="0"/>
            </a:endParaRPr>
          </a:p>
        </p:txBody>
      </p:sp>
      <p:sp>
        <p:nvSpPr>
          <p:cNvPr id="120835" name="Rectangle 3"/>
          <p:cNvSpPr>
            <a:spLocks noGrp="1" noChangeArrowheads="1"/>
          </p:cNvSpPr>
          <p:nvPr>
            <p:ph type="body" idx="1"/>
          </p:nvPr>
        </p:nvSpPr>
        <p:spPr>
          <a:xfrm>
            <a:off x="338525" y="2226129"/>
            <a:ext cx="10780775" cy="4561706"/>
          </a:xfrm>
          <a:ln/>
        </p:spPr>
        <p:txBody>
          <a:bodyPr>
            <a:noAutofit/>
          </a:bodyPr>
          <a:lstStyle/>
          <a:p>
            <a:pPr>
              <a:lnSpc>
                <a:spcPct val="150000"/>
              </a:lnSpc>
              <a:spcBef>
                <a:spcPct val="80000"/>
              </a:spcBef>
              <a:spcAft>
                <a:spcPct val="50000"/>
              </a:spcAft>
            </a:pPr>
            <a:r>
              <a:rPr lang="en-US" altLang="ko-KR" sz="1500" dirty="0">
                <a:solidFill>
                  <a:srgbClr val="660033"/>
                </a:solidFill>
              </a:rPr>
              <a:t>DV01 is Price at a Yield One Basis Point below Existing Yield </a:t>
            </a:r>
            <a:r>
              <a:rPr lang="en-US" altLang="ko-KR" sz="1500" b="1" i="1" dirty="0">
                <a:solidFill>
                  <a:srgbClr val="660033"/>
                </a:solidFill>
              </a:rPr>
              <a:t>Less </a:t>
            </a:r>
            <a:r>
              <a:rPr lang="en-US" altLang="ko-KR" sz="1500" dirty="0">
                <a:solidFill>
                  <a:srgbClr val="660033"/>
                </a:solidFill>
              </a:rPr>
              <a:t>Price at Existing Yield.</a:t>
            </a:r>
          </a:p>
          <a:p>
            <a:pPr>
              <a:lnSpc>
                <a:spcPct val="150000"/>
              </a:lnSpc>
              <a:spcBef>
                <a:spcPct val="80000"/>
              </a:spcBef>
              <a:spcAft>
                <a:spcPct val="50000"/>
              </a:spcAft>
            </a:pPr>
            <a:r>
              <a:rPr lang="en-US" altLang="ko-KR" sz="1500" b="1" u="sng" dirty="0"/>
              <a:t>METHOD#2</a:t>
            </a:r>
            <a:r>
              <a:rPr lang="en-US" altLang="ko-KR" sz="1500" dirty="0"/>
              <a:t>: </a:t>
            </a:r>
            <a:r>
              <a:rPr lang="en-US" altLang="ko-KR" sz="1500" dirty="0">
                <a:solidFill>
                  <a:srgbClr val="C00000"/>
                </a:solidFill>
              </a:rPr>
              <a:t>DV01 is calculated using the Derivative of the Price-Yield Relationship directly; that is to say-</a:t>
            </a:r>
          </a:p>
          <a:p>
            <a:pPr algn="ctr">
              <a:lnSpc>
                <a:spcPct val="150000"/>
              </a:lnSpc>
              <a:spcBef>
                <a:spcPct val="80000"/>
              </a:spcBef>
              <a:spcAft>
                <a:spcPct val="50000"/>
              </a:spcAft>
              <a:buFont typeface="Wingdings" pitchFamily="2" charset="2"/>
              <a:buNone/>
            </a:pPr>
            <a:r>
              <a:rPr lang="en-US" altLang="ko-KR" sz="1500" dirty="0"/>
              <a:t>DV01 = -0.0001</a:t>
            </a:r>
            <a:r>
              <a:rPr lang="ko-KR" altLang="en-US" sz="1500" dirty="0">
                <a:sym typeface="Symbol" pitchFamily="18" charset="2"/>
              </a:rPr>
              <a:t> </a:t>
            </a:r>
            <a:r>
              <a:rPr lang="en-US" altLang="ko-KR" sz="1500" baseline="30000" dirty="0" err="1">
                <a:sym typeface="Symbol" pitchFamily="18" charset="2"/>
              </a:rPr>
              <a:t>dP</a:t>
            </a:r>
            <a:r>
              <a:rPr lang="en-US" altLang="ko-KR" sz="1500" dirty="0">
                <a:sym typeface="Symbol" pitchFamily="18" charset="2"/>
              </a:rPr>
              <a:t>/</a:t>
            </a:r>
            <a:r>
              <a:rPr lang="en-US" altLang="ko-KR" sz="1500" baseline="-25000" dirty="0" err="1">
                <a:sym typeface="Symbol" pitchFamily="18" charset="2"/>
              </a:rPr>
              <a:t>dy</a:t>
            </a:r>
            <a:endParaRPr lang="ko-KR" altLang="en-US" sz="1500" baseline="-25000" dirty="0"/>
          </a:p>
          <a:p>
            <a:pPr>
              <a:lnSpc>
                <a:spcPct val="150000"/>
              </a:lnSpc>
              <a:spcBef>
                <a:spcPct val="80000"/>
              </a:spcBef>
              <a:spcAft>
                <a:spcPct val="50000"/>
              </a:spcAft>
            </a:pPr>
            <a:r>
              <a:rPr lang="en-US" altLang="ko-KR" sz="1500" b="1" u="sng" dirty="0"/>
              <a:t>METHOD#3</a:t>
            </a:r>
            <a:r>
              <a:rPr lang="en-US" altLang="ko-KR" sz="1500" dirty="0"/>
              <a:t>: </a:t>
            </a:r>
            <a:r>
              <a:rPr lang="en-US" altLang="ko-KR" sz="1500" dirty="0">
                <a:solidFill>
                  <a:srgbClr val="660033"/>
                </a:solidFill>
              </a:rPr>
              <a:t>According to this method, DV01 is Price at a Yield </a:t>
            </a:r>
            <a:r>
              <a:rPr lang="en-US" altLang="ko-KR" sz="1500" b="1" dirty="0">
                <a:solidFill>
                  <a:srgbClr val="660033"/>
                </a:solidFill>
              </a:rPr>
              <a:t>½</a:t>
            </a:r>
            <a:r>
              <a:rPr lang="ko-KR" altLang="en-US" sz="1500" dirty="0">
                <a:solidFill>
                  <a:srgbClr val="660033"/>
                </a:solidFill>
              </a:rPr>
              <a:t> </a:t>
            </a:r>
            <a:r>
              <a:rPr lang="en-US" altLang="ko-KR" sz="1500" dirty="0">
                <a:solidFill>
                  <a:srgbClr val="660033"/>
                </a:solidFill>
              </a:rPr>
              <a:t>Basis Point below Existing Yield </a:t>
            </a:r>
            <a:r>
              <a:rPr lang="en-US" altLang="ko-KR" sz="1500" b="1" i="1" dirty="0">
                <a:solidFill>
                  <a:srgbClr val="660033"/>
                </a:solidFill>
              </a:rPr>
              <a:t>Less </a:t>
            </a:r>
            <a:r>
              <a:rPr lang="en-US" altLang="ko-KR" sz="1500" dirty="0">
                <a:solidFill>
                  <a:srgbClr val="660033"/>
                </a:solidFill>
              </a:rPr>
              <a:t>Price at </a:t>
            </a:r>
            <a:r>
              <a:rPr lang="en-US" altLang="ko-KR" sz="1500" b="1" dirty="0">
                <a:solidFill>
                  <a:srgbClr val="660033"/>
                </a:solidFill>
              </a:rPr>
              <a:t>½</a:t>
            </a:r>
            <a:r>
              <a:rPr lang="ko-KR" altLang="en-US" sz="1500" dirty="0">
                <a:solidFill>
                  <a:srgbClr val="660033"/>
                </a:solidFill>
              </a:rPr>
              <a:t> </a:t>
            </a:r>
            <a:r>
              <a:rPr lang="en-US" altLang="ko-KR" sz="1500" dirty="0">
                <a:solidFill>
                  <a:srgbClr val="660033"/>
                </a:solidFill>
              </a:rPr>
              <a:t>Basis Point above Existing Yield.</a:t>
            </a:r>
          </a:p>
          <a:p>
            <a:pPr>
              <a:lnSpc>
                <a:spcPct val="150000"/>
              </a:lnSpc>
              <a:spcBef>
                <a:spcPct val="80000"/>
              </a:spcBef>
              <a:spcAft>
                <a:spcPct val="50000"/>
              </a:spcAft>
            </a:pPr>
            <a:endParaRPr lang="en-US" altLang="ko-KR" sz="1500" dirty="0">
              <a:solidFill>
                <a:srgbClr val="660033"/>
              </a:solidFill>
            </a:endParaRPr>
          </a:p>
          <a:p>
            <a:pPr>
              <a:lnSpc>
                <a:spcPct val="150000"/>
              </a:lnSpc>
              <a:spcBef>
                <a:spcPct val="80000"/>
              </a:spcBef>
              <a:spcAft>
                <a:spcPct val="50000"/>
              </a:spcAft>
            </a:pPr>
            <a:r>
              <a:rPr lang="en-US" altLang="ko-KR" sz="1500" dirty="0">
                <a:solidFill>
                  <a:srgbClr val="660033"/>
                </a:solidFill>
              </a:rPr>
              <a:t>Ultimately I am interested in DP/ Dy , change in price I get from DV01 and change in yield from yield changes. </a:t>
            </a:r>
          </a:p>
          <a:p>
            <a:pPr>
              <a:lnSpc>
                <a:spcPct val="150000"/>
              </a:lnSpc>
              <a:spcBef>
                <a:spcPct val="80000"/>
              </a:spcBef>
              <a:spcAft>
                <a:spcPct val="50000"/>
              </a:spcAft>
            </a:pPr>
            <a:endParaRPr lang="ko-KR" altLang="en-US" sz="1500" dirty="0">
              <a:solidFill>
                <a:srgbClr val="660033"/>
              </a:solidFill>
            </a:endParaRPr>
          </a:p>
        </p:txBody>
      </p:sp>
    </p:spTree>
    <p:extLst>
      <p:ext uri="{BB962C8B-B14F-4D97-AF65-F5344CB8AC3E}">
        <p14:creationId xmlns:p14="http://schemas.microsoft.com/office/powerpoint/2010/main" val="1054765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0834"/>
                                        </p:tgtEl>
                                        <p:attrNameLst>
                                          <p:attrName>style.visibility</p:attrName>
                                        </p:attrNameLst>
                                      </p:cBhvr>
                                      <p:to>
                                        <p:strVal val="visible"/>
                                      </p:to>
                                    </p:set>
                                    <p:anim to="" calcmode="lin" valueType="num">
                                      <p:cBhvr>
                                        <p:cTn id="7" dur="1" fill="hold"/>
                                        <p:tgtEl>
                                          <p:spTgt spid="12083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20835">
                                            <p:txEl>
                                              <p:pRg st="0" end="0"/>
                                            </p:txEl>
                                          </p:spTgt>
                                        </p:tgtEl>
                                        <p:attrNameLst>
                                          <p:attrName>style.visibility</p:attrName>
                                        </p:attrNameLst>
                                      </p:cBhvr>
                                      <p:to>
                                        <p:strVal val="visible"/>
                                      </p:to>
                                    </p:set>
                                    <p:anim to="" calcmode="lin" valueType="num">
                                      <p:cBhvr>
                                        <p:cTn id="12" dur="1" fill="hold"/>
                                        <p:tgtEl>
                                          <p:spTgt spid="120835">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20835">
                                            <p:txEl>
                                              <p:pRg st="1" end="1"/>
                                            </p:txEl>
                                          </p:spTgt>
                                        </p:tgtEl>
                                        <p:attrNameLst>
                                          <p:attrName>style.visibility</p:attrName>
                                        </p:attrNameLst>
                                      </p:cBhvr>
                                      <p:to>
                                        <p:strVal val="visible"/>
                                      </p:to>
                                    </p:set>
                                    <p:anim to="" calcmode="lin" valueType="num">
                                      <p:cBhvr>
                                        <p:cTn id="17" dur="1" fill="hold"/>
                                        <p:tgtEl>
                                          <p:spTgt spid="120835">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20835">
                                            <p:txEl>
                                              <p:pRg st="2" end="2"/>
                                            </p:txEl>
                                          </p:spTgt>
                                        </p:tgtEl>
                                        <p:attrNameLst>
                                          <p:attrName>style.visibility</p:attrName>
                                        </p:attrNameLst>
                                      </p:cBhvr>
                                      <p:to>
                                        <p:strVal val="visible"/>
                                      </p:to>
                                    </p:set>
                                    <p:anim to="" calcmode="lin" valueType="num">
                                      <p:cBhvr>
                                        <p:cTn id="22" dur="1" fill="hold"/>
                                        <p:tgtEl>
                                          <p:spTgt spid="120835">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20835">
                                            <p:txEl>
                                              <p:pRg st="3" end="3"/>
                                            </p:txEl>
                                          </p:spTgt>
                                        </p:tgtEl>
                                        <p:attrNameLst>
                                          <p:attrName>style.visibility</p:attrName>
                                        </p:attrNameLst>
                                      </p:cBhvr>
                                      <p:to>
                                        <p:strVal val="visible"/>
                                      </p:to>
                                    </p:set>
                                    <p:anim to="" calcmode="lin" valueType="num">
                                      <p:cBhvr>
                                        <p:cTn id="27" dur="1" fill="hold"/>
                                        <p:tgtEl>
                                          <p:spTgt spid="120835">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20835">
                                            <p:txEl>
                                              <p:pRg st="5" end="5"/>
                                            </p:txEl>
                                          </p:spTgt>
                                        </p:tgtEl>
                                        <p:attrNameLst>
                                          <p:attrName>style.visibility</p:attrName>
                                        </p:attrNameLst>
                                      </p:cBhvr>
                                      <p:to>
                                        <p:strVal val="visible"/>
                                      </p:to>
                                    </p:set>
                                    <p:anim to="" calcmode="lin" valueType="num">
                                      <p:cBhvr>
                                        <p:cTn id="32" dur="1" fill="hold"/>
                                        <p:tgtEl>
                                          <p:spTgt spid="120835">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animBg="1" autoUpdateAnimBg="0"/>
      <p:bldP spid="120835"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374388" y="508106"/>
            <a:ext cx="10515600" cy="1325563"/>
          </a:xfrm>
          <a:noFill/>
          <a:sp3d extrusionH="176200" prstMaterial="legacyMatte">
            <a:bevelT w="13500" h="13500" prst="angle"/>
            <a:bevelB w="13500" h="13500" prst="angle"/>
            <a:extrusionClr>
              <a:schemeClr val="accent2"/>
            </a:extrusionClr>
          </a:sp3d>
        </p:spPr>
        <p:txBody>
          <a:bodyPr/>
          <a:lstStyle/>
          <a:p>
            <a:pPr>
              <a:defRPr/>
            </a:pPr>
            <a:r>
              <a:rPr lang="en-US" altLang="ko-KR" sz="4000" dirty="0">
                <a:effectLst>
                  <a:outerShdw blurRad="38100" dist="38100" dir="2700000" algn="tl">
                    <a:srgbClr val="C0C0C0"/>
                  </a:outerShdw>
                </a:effectLst>
              </a:rPr>
              <a:t>MACAULAY’S DURATION</a:t>
            </a:r>
            <a:endParaRPr lang="ko-KR" altLang="en-US" sz="4000" dirty="0">
              <a:effectLst>
                <a:outerShdw blurRad="38100" dist="38100" dir="2700000" algn="tl">
                  <a:srgbClr val="C0C0C0"/>
                </a:outerShdw>
              </a:effectLst>
            </a:endParaRPr>
          </a:p>
        </p:txBody>
      </p:sp>
      <p:sp>
        <p:nvSpPr>
          <p:cNvPr id="56325" name="Rectangle 5"/>
          <p:cNvSpPr>
            <a:spLocks noGrp="1" noChangeArrowheads="1"/>
          </p:cNvSpPr>
          <p:nvPr>
            <p:ph idx="1"/>
          </p:nvPr>
        </p:nvSpPr>
        <p:spPr>
          <a:xfrm>
            <a:off x="643958" y="2359231"/>
            <a:ext cx="10697255" cy="4935721"/>
          </a:xfrm>
          <a:noFill/>
          <a:ln>
            <a:noFill/>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noAutofit/>
            <a:flatTx/>
          </a:bodyPr>
          <a:lstStyle/>
          <a:p>
            <a:pPr>
              <a:lnSpc>
                <a:spcPct val="120000"/>
              </a:lnSpc>
              <a:spcAft>
                <a:spcPts val="1800"/>
              </a:spcAft>
            </a:pPr>
            <a:r>
              <a:rPr lang="en-US" altLang="ko-KR" sz="2000" dirty="0"/>
              <a:t>MACULAY’S</a:t>
            </a:r>
            <a:r>
              <a:rPr lang="ko-KR" altLang="en-US" sz="2000" dirty="0"/>
              <a:t> </a:t>
            </a:r>
            <a:r>
              <a:rPr lang="en-US" altLang="ko-KR" sz="2000" dirty="0"/>
              <a:t>DURATION of a bond means:</a:t>
            </a:r>
            <a:endParaRPr lang="en-US" altLang="ko-KR" sz="2000" dirty="0">
              <a:ln w="0"/>
              <a:solidFill>
                <a:schemeClr val="tx1"/>
              </a:solidFill>
              <a:effectLst>
                <a:outerShdw blurRad="38100" dist="19050" dir="2700000" algn="tl" rotWithShape="0">
                  <a:schemeClr val="dk1">
                    <a:alpha val="40000"/>
                  </a:schemeClr>
                </a:outerShdw>
              </a:effectLst>
            </a:endParaRPr>
          </a:p>
          <a:p>
            <a:pPr lvl="1">
              <a:spcAft>
                <a:spcPts val="1800"/>
              </a:spcAft>
            </a:pPr>
            <a:r>
              <a:rPr lang="en-US" altLang="ko-KR" sz="2000" dirty="0">
                <a:ln w="0"/>
                <a:solidFill>
                  <a:schemeClr val="tx1"/>
                </a:solidFill>
                <a:effectLst>
                  <a:outerShdw blurRad="38100" dist="19050" dir="2700000" algn="tl" rotWithShape="0">
                    <a:schemeClr val="dk1">
                      <a:alpha val="40000"/>
                    </a:schemeClr>
                  </a:outerShdw>
                </a:effectLst>
              </a:rPr>
              <a:t>It is percentage change in price with respect to percentage change in yield.</a:t>
            </a:r>
            <a:endParaRPr lang="ko-KR" altLang="en-US" sz="2000" dirty="0">
              <a:solidFill>
                <a:srgbClr val="008000"/>
              </a:solidFill>
            </a:endParaRPr>
          </a:p>
          <a:p>
            <a:pPr lvl="1">
              <a:spcAft>
                <a:spcPts val="1800"/>
              </a:spcAft>
            </a:pPr>
            <a:r>
              <a:rPr lang="en-US" altLang="ko-KR" sz="2000" dirty="0">
                <a:solidFill>
                  <a:srgbClr val="000099"/>
                </a:solidFill>
              </a:rPr>
              <a:t>A measure which is based on the first derivative of the price function of a bond.</a:t>
            </a:r>
          </a:p>
          <a:p>
            <a:pPr lvl="1">
              <a:spcAft>
                <a:spcPts val="1800"/>
              </a:spcAft>
            </a:pPr>
            <a:endParaRPr lang="en-US" altLang="ko-KR" sz="1200" dirty="0">
              <a:solidFill>
                <a:srgbClr val="000099"/>
              </a:solidFill>
            </a:endParaRPr>
          </a:p>
          <a:p>
            <a:pPr lvl="1">
              <a:spcAft>
                <a:spcPts val="1800"/>
              </a:spcAft>
            </a:pPr>
            <a:endParaRPr lang="en-US" altLang="ko-KR" sz="1200" dirty="0">
              <a:solidFill>
                <a:srgbClr val="000099"/>
              </a:solidFill>
            </a:endParaRPr>
          </a:p>
          <a:p>
            <a:pPr lvl="1">
              <a:spcAft>
                <a:spcPts val="1800"/>
              </a:spcAft>
              <a:buNone/>
            </a:pPr>
            <a:endParaRPr lang="ko-KR" altLang="en-US" sz="1200" dirty="0">
              <a:solidFill>
                <a:srgbClr val="663300"/>
              </a:solidFill>
              <a:latin typeface="Arial Narrow" pitchFamily="34" charset="0"/>
            </a:endParaRPr>
          </a:p>
        </p:txBody>
      </p:sp>
      <p:pic>
        <p:nvPicPr>
          <p:cNvPr id="3" name="Picture 2">
            <a:extLst>
              <a:ext uri="{FF2B5EF4-FFF2-40B4-BE49-F238E27FC236}">
                <a16:creationId xmlns:a16="http://schemas.microsoft.com/office/drawing/2014/main" id="{DD5FDBEE-FDF6-D9E1-7EEA-93329EDCBDA2}"/>
              </a:ext>
            </a:extLst>
          </p:cNvPr>
          <p:cNvPicPr>
            <a:picLocks noChangeAspect="1"/>
          </p:cNvPicPr>
          <p:nvPr/>
        </p:nvPicPr>
        <p:blipFill>
          <a:blip r:embed="rId3"/>
          <a:stretch>
            <a:fillRect/>
          </a:stretch>
        </p:blipFill>
        <p:spPr>
          <a:xfrm>
            <a:off x="2737757" y="4656635"/>
            <a:ext cx="3933927" cy="1031029"/>
          </a:xfrm>
          <a:prstGeom prst="rect">
            <a:avLst/>
          </a:prstGeom>
        </p:spPr>
      </p:pic>
      <p:pic>
        <p:nvPicPr>
          <p:cNvPr id="5" name="Picture 4">
            <a:extLst>
              <a:ext uri="{FF2B5EF4-FFF2-40B4-BE49-F238E27FC236}">
                <a16:creationId xmlns:a16="http://schemas.microsoft.com/office/drawing/2014/main" id="{7AB2FEC5-A7AC-7913-11CA-B6FF588505F2}"/>
              </a:ext>
            </a:extLst>
          </p:cNvPr>
          <p:cNvPicPr>
            <a:picLocks noChangeAspect="1"/>
          </p:cNvPicPr>
          <p:nvPr/>
        </p:nvPicPr>
        <p:blipFill>
          <a:blip r:embed="rId4"/>
          <a:stretch>
            <a:fillRect/>
          </a:stretch>
        </p:blipFill>
        <p:spPr>
          <a:xfrm>
            <a:off x="7619999" y="4656635"/>
            <a:ext cx="4136971" cy="1116982"/>
          </a:xfrm>
          <a:prstGeom prst="rect">
            <a:avLst/>
          </a:prstGeom>
        </p:spPr>
      </p:pic>
    </p:spTree>
    <p:extLst>
      <p:ext uri="{BB962C8B-B14F-4D97-AF65-F5344CB8AC3E}">
        <p14:creationId xmlns:p14="http://schemas.microsoft.com/office/powerpoint/2010/main" val="954586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56324"/>
                                        </p:tgtEl>
                                        <p:attrNameLst>
                                          <p:attrName>style.visibility</p:attrName>
                                        </p:attrNameLst>
                                      </p:cBhvr>
                                      <p:to>
                                        <p:strVal val="visible"/>
                                      </p:to>
                                    </p:set>
                                    <p:anim to="" calcmode="lin" valueType="num">
                                      <p:cBhvr>
                                        <p:cTn id="7" dur="1" fill="hold"/>
                                        <p:tgtEl>
                                          <p:spTgt spid="56324"/>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6325">
                                            <p:txEl>
                                              <p:pRg st="0" end="0"/>
                                            </p:txEl>
                                          </p:spTgt>
                                        </p:tgtEl>
                                        <p:attrNameLst>
                                          <p:attrName>style.visibility</p:attrName>
                                        </p:attrNameLst>
                                      </p:cBhvr>
                                      <p:to>
                                        <p:strVal val="visible"/>
                                      </p:to>
                                    </p:set>
                                    <p:anim to="" calcmode="lin" valueType="num">
                                      <p:cBhvr>
                                        <p:cTn id="10" dur="1" fill="hold"/>
                                        <p:tgtEl>
                                          <p:spTgt spid="56325">
                                            <p:txEl>
                                              <p:pRg st="0" end="0"/>
                                            </p:txEl>
                                          </p:spTgt>
                                        </p:tgtEl>
                                        <p:attrNameLst>
                                          <p:attrName/>
                                        </p:attrNameLst>
                                      </p:cBhvr>
                                    </p:anim>
                                  </p:childTnLst>
                                  <p:subTnLst>
                                    <p:audio>
                                      <p:cMediaNode>
                                        <p:cTn display="0" masterRel="sameClick">
                                          <p:stCondLst>
                                            <p:cond evt="begin" delay="0">
                                              <p:tn val="8"/>
                                            </p:cond>
                                          </p:stCondLst>
                                          <p:endCondLst>
                                            <p:cond evt="onStopAudio" delay="0">
                                              <p:tgtEl>
                                                <p:sldTgt/>
                                              </p:tgtEl>
                                            </p:cond>
                                          </p:endCondLst>
                                        </p:cTn>
                                        <p:tgtEl>
                                          <p:sndTgt r:embed="rId2" name="CAMERA.WAV"/>
                                        </p:tgtEl>
                                      </p:cMediaNode>
                                    </p:audio>
                                  </p:sub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499"/>
                                          </p:stCondLst>
                                        </p:cTn>
                                        <p:tgtEl>
                                          <p:spTgt spid="56325">
                                            <p:txEl>
                                              <p:pRg st="1" end="1"/>
                                            </p:txEl>
                                          </p:spTgt>
                                        </p:tgtEl>
                                        <p:attrNameLst>
                                          <p:attrName>style.visibility</p:attrName>
                                        </p:attrNameLst>
                                      </p:cBhvr>
                                      <p:to>
                                        <p:strVal val="visible"/>
                                      </p:to>
                                    </p:set>
                                    <p:anim to="" calcmode="lin" valueType="num">
                                      <p:cBhvr>
                                        <p:cTn id="15" dur="1" fill="hold"/>
                                        <p:tgtEl>
                                          <p:spTgt spid="56325">
                                            <p:txEl>
                                              <p:pRg st="1" end="1"/>
                                            </p:txEl>
                                          </p:spTgt>
                                        </p:tgtEl>
                                        <p:attrNameLst>
                                          <p:attrName/>
                                        </p:attrNameLst>
                                      </p:cBhvr>
                                    </p:anim>
                                  </p:childTnLst>
                                  <p:subTnLst>
                                    <p:audio>
                                      <p:cMediaNode>
                                        <p:cTn display="0" masterRel="sameClick">
                                          <p:stCondLst>
                                            <p:cond evt="begin" delay="0">
                                              <p:tn val="1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385273" y="176092"/>
            <a:ext cx="10515600" cy="1325563"/>
          </a:xfrm>
          <a:noFill/>
          <a:sp3d extrusionH="176200" prstMaterial="legacyMatte">
            <a:bevelT w="13500" h="13500" prst="angle"/>
            <a:bevelB w="13500" h="13500" prst="angle"/>
            <a:extrusionClr>
              <a:schemeClr val="accent2"/>
            </a:extrusionClr>
          </a:sp3d>
        </p:spPr>
        <p:txBody>
          <a:bodyPr/>
          <a:lstStyle/>
          <a:p>
            <a:pPr>
              <a:defRPr/>
            </a:pPr>
            <a:r>
              <a:rPr lang="en-US" altLang="ko-KR" sz="4000" dirty="0">
                <a:effectLst>
                  <a:outerShdw blurRad="38100" dist="38100" dir="2700000" algn="tl">
                    <a:srgbClr val="C0C0C0"/>
                  </a:outerShdw>
                </a:effectLst>
              </a:rPr>
              <a:t>MACAULAY’S DURATION</a:t>
            </a:r>
            <a:r>
              <a:rPr lang="en-US" altLang="ko-KR" sz="2000" dirty="0">
                <a:effectLst>
                  <a:outerShdw blurRad="38100" dist="38100" dir="2700000" algn="tl">
                    <a:srgbClr val="C0C0C0"/>
                  </a:outerShdw>
                </a:effectLst>
              </a:rPr>
              <a:t>…continued</a:t>
            </a:r>
            <a:endParaRPr lang="ko-KR" altLang="en-US" sz="4000" dirty="0">
              <a:effectLst>
                <a:outerShdw blurRad="38100" dist="38100" dir="2700000" algn="tl">
                  <a:srgbClr val="C0C0C0"/>
                </a:outerShdw>
              </a:effectLst>
            </a:endParaRPr>
          </a:p>
        </p:txBody>
      </p:sp>
      <p:sp>
        <p:nvSpPr>
          <p:cNvPr id="56325" name="Rectangle 5"/>
          <p:cNvSpPr>
            <a:spLocks noGrp="1" noChangeArrowheads="1"/>
          </p:cNvSpPr>
          <p:nvPr>
            <p:ph idx="1"/>
          </p:nvPr>
        </p:nvSpPr>
        <p:spPr>
          <a:xfrm>
            <a:off x="385273" y="2050295"/>
            <a:ext cx="10697255" cy="1287266"/>
          </a:xfrm>
          <a:noFill/>
          <a:ln>
            <a:noFill/>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noAutofit/>
            <a:flatTx/>
          </a:bodyPr>
          <a:lstStyle/>
          <a:p>
            <a:pPr>
              <a:lnSpc>
                <a:spcPct val="120000"/>
              </a:lnSpc>
              <a:spcAft>
                <a:spcPts val="1800"/>
              </a:spcAft>
            </a:pPr>
            <a:endParaRPr lang="en-US" altLang="ko-KR" sz="2400" dirty="0"/>
          </a:p>
          <a:p>
            <a:pPr>
              <a:lnSpc>
                <a:spcPct val="120000"/>
              </a:lnSpc>
              <a:spcAft>
                <a:spcPts val="1800"/>
              </a:spcAft>
            </a:pPr>
            <a:r>
              <a:rPr lang="en-US" altLang="ko-KR" sz="2400" dirty="0"/>
              <a:t>MACULAY’S</a:t>
            </a:r>
            <a:r>
              <a:rPr lang="ko-KR" altLang="en-US" sz="2400" dirty="0"/>
              <a:t> </a:t>
            </a:r>
            <a:r>
              <a:rPr lang="en-US" altLang="ko-KR" sz="2400" dirty="0"/>
              <a:t>DURATION of a bond is calculated as thus:</a:t>
            </a:r>
            <a:endParaRPr lang="ko-KR" altLang="en-US" dirty="0">
              <a:solidFill>
                <a:srgbClr val="663300"/>
              </a:solidFill>
              <a:latin typeface="Arial Narrow" pitchFamily="34" charset="0"/>
            </a:endParaRPr>
          </a:p>
        </p:txBody>
      </p:sp>
      <p:graphicFrame>
        <p:nvGraphicFramePr>
          <p:cNvPr id="2" name="Object 1"/>
          <p:cNvGraphicFramePr>
            <a:graphicFrameLocks noChangeAspect="1"/>
          </p:cNvGraphicFramePr>
          <p:nvPr/>
        </p:nvGraphicFramePr>
        <p:xfrm>
          <a:off x="768096" y="3078162"/>
          <a:ext cx="6720840" cy="1795590"/>
        </p:xfrm>
        <a:graphic>
          <a:graphicData uri="http://schemas.openxmlformats.org/presentationml/2006/ole">
            <mc:AlternateContent xmlns:mc="http://schemas.openxmlformats.org/markup-compatibility/2006">
              <mc:Choice xmlns:v="urn:schemas-microsoft-com:vml" Requires="v">
                <p:oleObj name="Equation" r:id="rId3" imgW="2539800" imgH="698400" progId="Equation.DSMT4">
                  <p:embed/>
                </p:oleObj>
              </mc:Choice>
              <mc:Fallback>
                <p:oleObj name="Equation" r:id="rId3" imgW="2539800" imgH="698400" progId="Equation.DSMT4">
                  <p:embed/>
                  <p:pic>
                    <p:nvPicPr>
                      <p:cNvPr id="2" name="Object 1"/>
                      <p:cNvPicPr/>
                      <p:nvPr/>
                    </p:nvPicPr>
                    <p:blipFill>
                      <a:blip r:embed="rId4"/>
                      <a:stretch>
                        <a:fillRect/>
                      </a:stretch>
                    </p:blipFill>
                    <p:spPr>
                      <a:xfrm>
                        <a:off x="768096" y="3078162"/>
                        <a:ext cx="6720840" cy="1795590"/>
                      </a:xfrm>
                      <a:prstGeom prst="rect">
                        <a:avLst/>
                      </a:prstGeom>
                    </p:spPr>
                  </p:pic>
                </p:oleObj>
              </mc:Fallback>
            </mc:AlternateContent>
          </a:graphicData>
        </a:graphic>
      </p:graphicFrame>
    </p:spTree>
    <p:extLst>
      <p:ext uri="{BB962C8B-B14F-4D97-AF65-F5344CB8AC3E}">
        <p14:creationId xmlns:p14="http://schemas.microsoft.com/office/powerpoint/2010/main" val="128411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56324"/>
                                        </p:tgtEl>
                                        <p:attrNameLst>
                                          <p:attrName>style.visibility</p:attrName>
                                        </p:attrNameLst>
                                      </p:cBhvr>
                                      <p:to>
                                        <p:strVal val="visible"/>
                                      </p:to>
                                    </p:set>
                                    <p:anim to="" calcmode="lin" valueType="num">
                                      <p:cBhvr>
                                        <p:cTn id="7" dur="1" fill="hold"/>
                                        <p:tgtEl>
                                          <p:spTgt spid="56324"/>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6325">
                                            <p:txEl>
                                              <p:pRg st="1" end="1"/>
                                            </p:txEl>
                                          </p:spTgt>
                                        </p:tgtEl>
                                        <p:attrNameLst>
                                          <p:attrName>style.visibility</p:attrName>
                                        </p:attrNameLst>
                                      </p:cBhvr>
                                      <p:to>
                                        <p:strVal val="visible"/>
                                      </p:to>
                                    </p:set>
                                    <p:anim to="" calcmode="lin" valueType="num">
                                      <p:cBhvr>
                                        <p:cTn id="10" dur="1" fill="hold"/>
                                        <p:tgtEl>
                                          <p:spTgt spid="56325">
                                            <p:txEl>
                                              <p:pRg st="1" end="1"/>
                                            </p:txEl>
                                          </p:spTgt>
                                        </p:tgtEl>
                                        <p:attrNameLst>
                                          <p:attrName/>
                                        </p:attrNameLst>
                                      </p:cBhvr>
                                    </p:anim>
                                  </p:childTnLst>
                                  <p:subTnLst>
                                    <p:audio>
                                      <p:cMediaNode>
                                        <p:cTn display="0" masterRel="sameClick">
                                          <p:stCondLst>
                                            <p:cond evt="begin" delay="0">
                                              <p:tn val="8"/>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152400" y="-115754"/>
            <a:ext cx="10515600" cy="1325563"/>
          </a:xfrm>
          <a:noFill/>
          <a:sp3d extrusionH="176200" prstMaterial="legacyMatte">
            <a:bevelT w="13500" h="13500" prst="angle"/>
            <a:bevelB w="13500" h="13500" prst="angle"/>
            <a:extrusionClr>
              <a:schemeClr val="accent2"/>
            </a:extrusionClr>
          </a:sp3d>
        </p:spPr>
        <p:txBody>
          <a:bodyPr>
            <a:normAutofit/>
          </a:bodyPr>
          <a:lstStyle/>
          <a:p>
            <a:pPr>
              <a:defRPr/>
            </a:pPr>
            <a:r>
              <a:rPr lang="en-US" altLang="ko-KR" sz="4000" noProof="0" dirty="0">
                <a:effectLst>
                  <a:outerShdw blurRad="38100" dist="38100" dir="2700000" algn="tl">
                    <a:srgbClr val="C0C0C0"/>
                  </a:outerShdw>
                </a:effectLst>
              </a:rPr>
              <a:t>MACAULAY’S DURATION (</a:t>
            </a:r>
            <a:r>
              <a:rPr lang="en-US" altLang="ko-KR" sz="4000" u="sng" noProof="0" dirty="0"/>
              <a:t>RHS</a:t>
            </a:r>
            <a:r>
              <a:rPr lang="ko-KR" altLang="en-US" sz="4000" u="sng" noProof="0" dirty="0"/>
              <a:t> </a:t>
            </a:r>
            <a:r>
              <a:rPr lang="en-US" altLang="ko-KR" sz="4000" u="sng" noProof="0" dirty="0"/>
              <a:t>Meaning</a:t>
            </a:r>
            <a:r>
              <a:rPr lang="en-US" altLang="ko-KR" sz="4000" noProof="0" dirty="0">
                <a:effectLst>
                  <a:outerShdw blurRad="38100" dist="38100" dir="2700000" algn="tl">
                    <a:srgbClr val="C0C0C0"/>
                  </a:outerShdw>
                </a:effectLst>
              </a:rPr>
              <a:t>)</a:t>
            </a:r>
            <a:endParaRPr lang="ko-KR" altLang="en-US" sz="4000" noProof="0" dirty="0">
              <a:effectLst>
                <a:outerShdw blurRad="38100" dist="38100" dir="2700000" algn="tl">
                  <a:srgbClr val="C0C0C0"/>
                </a:outerShdw>
              </a:effectLst>
            </a:endParaRPr>
          </a:p>
        </p:txBody>
      </p:sp>
      <p:sp>
        <p:nvSpPr>
          <p:cNvPr id="56325" name="Rectangle 5"/>
          <p:cNvSpPr>
            <a:spLocks noGrp="1" noChangeArrowheads="1"/>
          </p:cNvSpPr>
          <p:nvPr>
            <p:ph idx="1"/>
          </p:nvPr>
        </p:nvSpPr>
        <p:spPr>
          <a:xfrm>
            <a:off x="238124" y="1038226"/>
            <a:ext cx="10429875" cy="5714999"/>
          </a:xfrm>
          <a:noFill/>
          <a:ln>
            <a:noFill/>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normAutofit lnSpcReduction="10000"/>
            <a:flatTx/>
          </a:bodyPr>
          <a:lstStyle/>
          <a:p>
            <a:pPr>
              <a:lnSpc>
                <a:spcPct val="120000"/>
              </a:lnSpc>
            </a:pPr>
            <a:r>
              <a:rPr lang="en-US" altLang="ko-KR" sz="2600" noProof="0" dirty="0"/>
              <a:t>MACAULAY'S</a:t>
            </a:r>
            <a:r>
              <a:rPr lang="ko-KR" altLang="en-US" sz="2600" noProof="0" dirty="0"/>
              <a:t> </a:t>
            </a:r>
            <a:r>
              <a:rPr lang="en-US" altLang="ko-KR" sz="2600" noProof="0" dirty="0"/>
              <a:t>DURATION of a bond means:</a:t>
            </a:r>
          </a:p>
          <a:p>
            <a:pPr>
              <a:lnSpc>
                <a:spcPct val="120000"/>
              </a:lnSpc>
            </a:pPr>
            <a:endParaRPr lang="en-US" altLang="ko-KR" sz="2600" noProof="0" dirty="0"/>
          </a:p>
          <a:p>
            <a:pPr lvl="1" algn="just"/>
            <a:r>
              <a:rPr lang="en-US" altLang="ko-KR" sz="2600" dirty="0">
                <a:solidFill>
                  <a:srgbClr val="663300"/>
                </a:solidFill>
                <a:latin typeface="Arial Narrow" pitchFamily="34" charset="0"/>
              </a:rPr>
              <a:t>T</a:t>
            </a:r>
            <a:r>
              <a:rPr lang="en-US" altLang="ko-KR" sz="2600" noProof="0" dirty="0">
                <a:solidFill>
                  <a:srgbClr val="663300"/>
                </a:solidFill>
                <a:latin typeface="Arial Narrow" pitchFamily="34" charset="0"/>
              </a:rPr>
              <a:t>he weighted average of the times of payment of all the cash flows generated by the bond, the weights being the shares of the bond’s cash flows in a period in the bond’s total present value.</a:t>
            </a:r>
          </a:p>
          <a:p>
            <a:pPr lvl="1" algn="just"/>
            <a:endParaRPr lang="en-US" altLang="ko-KR" sz="2600" noProof="0" dirty="0">
              <a:solidFill>
                <a:srgbClr val="663300"/>
              </a:solidFill>
              <a:latin typeface="Arial Narrow" pitchFamily="34" charset="0"/>
            </a:endParaRPr>
          </a:p>
          <a:p>
            <a:pPr lvl="1" algn="just"/>
            <a:r>
              <a:rPr lang="en-US" altLang="ko-KR" sz="2600" dirty="0">
                <a:solidFill>
                  <a:srgbClr val="CC3300"/>
                </a:solidFill>
                <a:latin typeface="Arial Narrow" pitchFamily="34" charset="0"/>
              </a:rPr>
              <a:t>T</a:t>
            </a:r>
            <a:r>
              <a:rPr lang="en-US" altLang="ko-KR" sz="2600" noProof="0" dirty="0">
                <a:solidFill>
                  <a:srgbClr val="CC3300"/>
                </a:solidFill>
                <a:latin typeface="Arial Narrow" pitchFamily="34" charset="0"/>
              </a:rPr>
              <a:t>he weighted average of the waiting times (measured in years) for receiving its promised future cashflows.</a:t>
            </a:r>
            <a:r>
              <a:rPr lang="ko-KR" altLang="en-US" sz="2600" noProof="0" dirty="0">
                <a:solidFill>
                  <a:srgbClr val="663300"/>
                </a:solidFill>
                <a:latin typeface="Arial Narrow" pitchFamily="34" charset="0"/>
              </a:rPr>
              <a:t> </a:t>
            </a:r>
          </a:p>
          <a:p>
            <a:pPr lvl="1" algn="just"/>
            <a:endParaRPr lang="ko-KR" altLang="en-US" sz="2600" noProof="0" dirty="0">
              <a:solidFill>
                <a:srgbClr val="663300"/>
              </a:solidFill>
              <a:latin typeface="Arial Narrow" pitchFamily="34" charset="0"/>
            </a:endParaRPr>
          </a:p>
          <a:p>
            <a:pPr lvl="1" algn="just"/>
            <a:r>
              <a:rPr lang="en-US" altLang="ko-KR" sz="2600" dirty="0">
                <a:solidFill>
                  <a:srgbClr val="003300"/>
                </a:solidFill>
                <a:latin typeface="Arial Narrow" pitchFamily="34" charset="0"/>
              </a:rPr>
              <a:t>A</a:t>
            </a:r>
            <a:r>
              <a:rPr lang="en-US" altLang="ko-KR" sz="2600" noProof="0" dirty="0">
                <a:solidFill>
                  <a:srgbClr val="003300"/>
                </a:solidFill>
                <a:latin typeface="Arial Narrow" pitchFamily="34" charset="0"/>
              </a:rPr>
              <a:t> measure of the weighted average time where weights are the present value of future cash flows</a:t>
            </a:r>
            <a:r>
              <a:rPr lang="ko-KR" altLang="en-US" sz="2600" noProof="0" dirty="0">
                <a:solidFill>
                  <a:srgbClr val="003300"/>
                </a:solidFill>
                <a:latin typeface="Arial Narrow" pitchFamily="34" charset="0"/>
              </a:rPr>
              <a:t> </a:t>
            </a:r>
            <a:r>
              <a:rPr lang="en-US" altLang="ko-KR" sz="2600" noProof="0" dirty="0">
                <a:solidFill>
                  <a:srgbClr val="003300"/>
                </a:solidFill>
                <a:latin typeface="Arial Narrow" pitchFamily="34" charset="0"/>
              </a:rPr>
              <a:t>and total value of future cash flows</a:t>
            </a:r>
            <a:r>
              <a:rPr lang="ko-KR" altLang="en-US" sz="2600" noProof="0" dirty="0">
                <a:solidFill>
                  <a:srgbClr val="003300"/>
                </a:solidFill>
                <a:latin typeface="Arial Narrow" pitchFamily="34" charset="0"/>
              </a:rPr>
              <a:t> </a:t>
            </a:r>
            <a:r>
              <a:rPr lang="en-US" altLang="ko-KR" sz="2600" noProof="0" dirty="0">
                <a:solidFill>
                  <a:srgbClr val="003300"/>
                </a:solidFill>
                <a:latin typeface="Arial Narrow" pitchFamily="34" charset="0"/>
              </a:rPr>
              <a:t>is nothing but the price of a bond.</a:t>
            </a:r>
            <a:endParaRPr lang="ko-KR" altLang="en-US" sz="2600" noProof="0" dirty="0">
              <a:solidFill>
                <a:srgbClr val="003300"/>
              </a:solidFill>
              <a:latin typeface="Arial Narrow" pitchFamily="34" charset="0"/>
            </a:endParaRPr>
          </a:p>
        </p:txBody>
      </p:sp>
    </p:spTree>
    <p:extLst>
      <p:ext uri="{BB962C8B-B14F-4D97-AF65-F5344CB8AC3E}">
        <p14:creationId xmlns:p14="http://schemas.microsoft.com/office/powerpoint/2010/main" val="2223920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56324"/>
                                        </p:tgtEl>
                                        <p:attrNameLst>
                                          <p:attrName>style.visibility</p:attrName>
                                        </p:attrNameLst>
                                      </p:cBhvr>
                                      <p:to>
                                        <p:strVal val="visible"/>
                                      </p:to>
                                    </p:set>
                                    <p:anim to="" calcmode="lin" valueType="num">
                                      <p:cBhvr>
                                        <p:cTn id="7" dur="1" fill="hold"/>
                                        <p:tgtEl>
                                          <p:spTgt spid="56324"/>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6325">
                                            <p:txEl>
                                              <p:pRg st="0" end="0"/>
                                            </p:txEl>
                                          </p:spTgt>
                                        </p:tgtEl>
                                        <p:attrNameLst>
                                          <p:attrName>style.visibility</p:attrName>
                                        </p:attrNameLst>
                                      </p:cBhvr>
                                      <p:to>
                                        <p:strVal val="visible"/>
                                      </p:to>
                                    </p:set>
                                    <p:anim to="" calcmode="lin" valueType="num">
                                      <p:cBhvr>
                                        <p:cTn id="10" dur="1" fill="hold"/>
                                        <p:tgtEl>
                                          <p:spTgt spid="56325">
                                            <p:txEl>
                                              <p:pRg st="0" end="0"/>
                                            </p:txEl>
                                          </p:spTgt>
                                        </p:tgtEl>
                                        <p:attrNameLst>
                                          <p:attrName/>
                                        </p:attrNameLst>
                                      </p:cBhvr>
                                    </p:anim>
                                  </p:childTnLst>
                                  <p:subTnLst>
                                    <p:audio>
                                      <p:cMediaNode>
                                        <p:cTn display="0" masterRel="sameClick">
                                          <p:stCondLst>
                                            <p:cond evt="begin" delay="0">
                                              <p:tn val="8"/>
                                            </p:cond>
                                          </p:stCondLst>
                                          <p:endCondLst>
                                            <p:cond evt="onStopAudio" delay="0">
                                              <p:tgtEl>
                                                <p:sldTgt/>
                                              </p:tgtEl>
                                            </p:cond>
                                          </p:endCondLst>
                                        </p:cTn>
                                        <p:tgtEl>
                                          <p:sndTgt r:embed="rId2" name="CAMERA.WAV"/>
                                        </p:tgtEl>
                                      </p:cMediaNode>
                                    </p:audio>
                                  </p:subTnLst>
                                </p:cTn>
                              </p:par>
                              <p:par>
                                <p:cTn id="11" presetID="24" presetClass="entr" presetSubtype="0" fill="hold" grpId="0" nodeType="withEffect">
                                  <p:stCondLst>
                                    <p:cond delay="0"/>
                                  </p:stCondLst>
                                  <p:childTnLst>
                                    <p:set>
                                      <p:cBhvr>
                                        <p:cTn id="12" dur="1" fill="hold">
                                          <p:stCondLst>
                                            <p:cond delay="499"/>
                                          </p:stCondLst>
                                        </p:cTn>
                                        <p:tgtEl>
                                          <p:spTgt spid="56325">
                                            <p:txEl>
                                              <p:pRg st="2" end="2"/>
                                            </p:txEl>
                                          </p:spTgt>
                                        </p:tgtEl>
                                        <p:attrNameLst>
                                          <p:attrName>style.visibility</p:attrName>
                                        </p:attrNameLst>
                                      </p:cBhvr>
                                      <p:to>
                                        <p:strVal val="visible"/>
                                      </p:to>
                                    </p:set>
                                    <p:anim to="" calcmode="lin" valueType="num">
                                      <p:cBhvr>
                                        <p:cTn id="13" dur="1" fill="hold"/>
                                        <p:tgtEl>
                                          <p:spTgt spid="56325">
                                            <p:txEl>
                                              <p:pRg st="2" end="2"/>
                                            </p:txEl>
                                          </p:spTgt>
                                        </p:tgtEl>
                                        <p:attrNameLst>
                                          <p:attrName/>
                                        </p:attrNameLst>
                                      </p:cBhvr>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par>
                                <p:cTn id="14" presetID="24" presetClass="entr" presetSubtype="0" fill="hold" grpId="0" nodeType="withEffect">
                                  <p:stCondLst>
                                    <p:cond delay="0"/>
                                  </p:stCondLst>
                                  <p:childTnLst>
                                    <p:set>
                                      <p:cBhvr>
                                        <p:cTn id="15" dur="1" fill="hold">
                                          <p:stCondLst>
                                            <p:cond delay="499"/>
                                          </p:stCondLst>
                                        </p:cTn>
                                        <p:tgtEl>
                                          <p:spTgt spid="56325">
                                            <p:txEl>
                                              <p:pRg st="4" end="4"/>
                                            </p:txEl>
                                          </p:spTgt>
                                        </p:tgtEl>
                                        <p:attrNameLst>
                                          <p:attrName>style.visibility</p:attrName>
                                        </p:attrNameLst>
                                      </p:cBhvr>
                                      <p:to>
                                        <p:strVal val="visible"/>
                                      </p:to>
                                    </p:set>
                                    <p:anim to="" calcmode="lin" valueType="num">
                                      <p:cBhvr>
                                        <p:cTn id="16" dur="1" fill="hold"/>
                                        <p:tgtEl>
                                          <p:spTgt spid="56325">
                                            <p:txEl>
                                              <p:pRg st="4" end="4"/>
                                            </p:txEl>
                                          </p:spTgt>
                                        </p:tgtEl>
                                        <p:attrNameLst>
                                          <p:attrName/>
                                        </p:attrNameLst>
                                      </p:cBhvr>
                                    </p:anim>
                                  </p:childTnLst>
                                  <p:subTnLst>
                                    <p:audio>
                                      <p:cMediaNode>
                                        <p:cTn display="0" masterRel="sameClick">
                                          <p:stCondLst>
                                            <p:cond evt="begin" delay="0">
                                              <p:tn val="14"/>
                                            </p:cond>
                                          </p:stCondLst>
                                          <p:endCondLst>
                                            <p:cond evt="onStopAudio" delay="0">
                                              <p:tgtEl>
                                                <p:sldTgt/>
                                              </p:tgtEl>
                                            </p:cond>
                                          </p:endCondLst>
                                        </p:cTn>
                                        <p:tgtEl>
                                          <p:sndTgt r:embed="rId2" name="CAMERA.WAV"/>
                                        </p:tgtEl>
                                      </p:cMediaNode>
                                    </p:audio>
                                  </p:subTnLst>
                                </p:cTn>
                              </p:par>
                              <p:par>
                                <p:cTn id="17" presetID="24" presetClass="entr" presetSubtype="0" fill="hold" grpId="0" nodeType="withEffect">
                                  <p:stCondLst>
                                    <p:cond delay="0"/>
                                  </p:stCondLst>
                                  <p:childTnLst>
                                    <p:set>
                                      <p:cBhvr>
                                        <p:cTn id="18" dur="1" fill="hold">
                                          <p:stCondLst>
                                            <p:cond delay="499"/>
                                          </p:stCondLst>
                                        </p:cTn>
                                        <p:tgtEl>
                                          <p:spTgt spid="56325">
                                            <p:txEl>
                                              <p:pRg st="6" end="6"/>
                                            </p:txEl>
                                          </p:spTgt>
                                        </p:tgtEl>
                                        <p:attrNameLst>
                                          <p:attrName>style.visibility</p:attrName>
                                        </p:attrNameLst>
                                      </p:cBhvr>
                                      <p:to>
                                        <p:strVal val="visible"/>
                                      </p:to>
                                    </p:set>
                                    <p:anim to="" calcmode="lin" valueType="num">
                                      <p:cBhvr>
                                        <p:cTn id="19" dur="1" fill="hold"/>
                                        <p:tgtEl>
                                          <p:spTgt spid="56325">
                                            <p:txEl>
                                              <p:pRg st="6" end="6"/>
                                            </p:txEl>
                                          </p:spTgt>
                                        </p:tgtEl>
                                        <p:attrNameLst>
                                          <p:attrName/>
                                        </p:attrNameLst>
                                      </p:cBhvr>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5A19D-0476-BD33-3C9C-41636FF119F9}"/>
              </a:ext>
            </a:extLst>
          </p:cNvPr>
          <p:cNvSpPr>
            <a:spLocks noGrp="1"/>
          </p:cNvSpPr>
          <p:nvPr>
            <p:ph type="title"/>
          </p:nvPr>
        </p:nvSpPr>
        <p:spPr/>
        <p:txBody>
          <a:bodyPr/>
          <a:lstStyle/>
          <a:p>
            <a:r>
              <a:rPr lang="en-IN" dirty="0"/>
              <a:t>Duration </a:t>
            </a:r>
          </a:p>
        </p:txBody>
      </p:sp>
      <p:sp>
        <p:nvSpPr>
          <p:cNvPr id="3" name="Content Placeholder 2">
            <a:extLst>
              <a:ext uri="{FF2B5EF4-FFF2-40B4-BE49-F238E27FC236}">
                <a16:creationId xmlns:a16="http://schemas.microsoft.com/office/drawing/2014/main" id="{1288D410-61DE-C8AD-FDD7-854538A12533}"/>
              </a:ext>
            </a:extLst>
          </p:cNvPr>
          <p:cNvSpPr>
            <a:spLocks noGrp="1"/>
          </p:cNvSpPr>
          <p:nvPr>
            <p:ph idx="1"/>
          </p:nvPr>
        </p:nvSpPr>
        <p:spPr/>
        <p:txBody>
          <a:bodyPr>
            <a:normAutofit/>
          </a:bodyPr>
          <a:lstStyle/>
          <a:p>
            <a:pPr algn="just"/>
            <a:r>
              <a:rPr lang="en-US" sz="1800" b="0" i="0" u="none" strike="noStrike" baseline="0" dirty="0">
                <a:highlight>
                  <a:srgbClr val="FFFF00"/>
                </a:highlight>
                <a:latin typeface="Times-Roman"/>
              </a:rPr>
              <a:t>Duration is interpreted as the approximate percentage change in price for a 100 basis point change in rates. Consequently, a duration of 10.66 means that the approximate change in price for this bond is 10.66% for a 100 basis point change </a:t>
            </a:r>
            <a:r>
              <a:rPr lang="en-IN" sz="1800" b="0" i="0" u="none" strike="noStrike" baseline="0" dirty="0">
                <a:highlight>
                  <a:srgbClr val="FFFF00"/>
                </a:highlight>
                <a:latin typeface="Times-Roman"/>
              </a:rPr>
              <a:t>in rates.</a:t>
            </a:r>
          </a:p>
          <a:p>
            <a:pPr algn="just"/>
            <a:endParaRPr lang="en-IN" sz="1800" dirty="0">
              <a:latin typeface="Times-Roman"/>
            </a:endParaRPr>
          </a:p>
          <a:p>
            <a:pPr algn="just"/>
            <a:r>
              <a:rPr lang="en-US" sz="1800" b="0" i="0" u="none" strike="noStrike" baseline="0" dirty="0">
                <a:latin typeface="Times-Roman"/>
              </a:rPr>
              <a:t>For example, suppose that we want to know the approximate percentage change in price for a 50 basis point change in yield for our hypothetical 9% coupon 20-year bond selling for 134.6722. Since the duration is 10.66, a 100 basis point change in yield would change the price by about 10.66%. For a 50 basis point change in yield, the price will change by approximately 5.33% (</a:t>
            </a:r>
            <a:r>
              <a:rPr lang="en-US" sz="1800" b="0" i="0" u="none" strike="noStrike" baseline="0" dirty="0">
                <a:latin typeface="Symbol" panose="05050102010706020507" pitchFamily="18" charset="2"/>
              </a:rPr>
              <a:t>= </a:t>
            </a:r>
            <a:r>
              <a:rPr lang="en-US" sz="1800" b="0" i="0" u="none" strike="noStrike" baseline="0" dirty="0">
                <a:latin typeface="Times-Roman"/>
              </a:rPr>
              <a:t>10.66%/2). Thus, if the yield changes by 50 basis points, the price will change by 5.33% from </a:t>
            </a:r>
            <a:r>
              <a:rPr lang="en-IN" sz="1800" b="0" i="0" u="none" strike="noStrike" baseline="0" dirty="0">
                <a:latin typeface="Times-Roman"/>
              </a:rPr>
              <a:t>134.6722 to 127.4942.(Page 241 Frank </a:t>
            </a:r>
            <a:r>
              <a:rPr lang="en-IN" sz="1800" dirty="0" err="1">
                <a:latin typeface="Times-Roman"/>
              </a:rPr>
              <a:t>F</a:t>
            </a:r>
            <a:r>
              <a:rPr lang="en-IN" sz="1800" b="0" i="0" u="none" strike="noStrike" baseline="0" dirty="0" err="1">
                <a:latin typeface="Times-Roman"/>
              </a:rPr>
              <a:t>abbozi</a:t>
            </a:r>
            <a:r>
              <a:rPr lang="en-IN" sz="1800" b="0" i="0" u="none" strike="noStrike" baseline="0" dirty="0">
                <a:latin typeface="Times-Roman"/>
              </a:rPr>
              <a:t> )</a:t>
            </a:r>
            <a:endParaRPr lang="en-IN" dirty="0"/>
          </a:p>
        </p:txBody>
      </p:sp>
    </p:spTree>
    <p:extLst>
      <p:ext uri="{BB962C8B-B14F-4D97-AF65-F5344CB8AC3E}">
        <p14:creationId xmlns:p14="http://schemas.microsoft.com/office/powerpoint/2010/main" val="1857640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337648" y="0"/>
            <a:ext cx="10515600" cy="1325563"/>
          </a:xfrm>
          <a:noFill/>
          <a:sp3d extrusionH="176200" prstMaterial="legacyMatte">
            <a:bevelT w="13500" h="13500" prst="angle"/>
            <a:bevelB w="13500" h="13500" prst="angle"/>
            <a:extrusionClr>
              <a:schemeClr val="accent2"/>
            </a:extrusionClr>
          </a:sp3d>
        </p:spPr>
        <p:txBody>
          <a:bodyPr/>
          <a:lstStyle/>
          <a:p>
            <a:pPr>
              <a:defRPr/>
            </a:pPr>
            <a:r>
              <a:rPr lang="en-US" altLang="ko-KR" sz="4000" noProof="0" dirty="0">
                <a:effectLst>
                  <a:outerShdw blurRad="38100" dist="38100" dir="2700000" algn="tl">
                    <a:srgbClr val="C0C0C0"/>
                  </a:outerShdw>
                </a:effectLst>
              </a:rPr>
              <a:t>MACAULAY’S DURATION</a:t>
            </a:r>
            <a:r>
              <a:rPr lang="en-US" altLang="ko-KR" sz="2800" noProof="0" dirty="0">
                <a:effectLst>
                  <a:outerShdw blurRad="38100" dist="38100" dir="2700000" algn="tl">
                    <a:srgbClr val="C0C0C0"/>
                  </a:outerShdw>
                </a:effectLst>
              </a:rPr>
              <a:t>…</a:t>
            </a:r>
            <a:r>
              <a:rPr lang="en-US" altLang="ko-KR" sz="2400" noProof="0" dirty="0">
                <a:effectLst>
                  <a:outerShdw blurRad="38100" dist="38100" dir="2700000" algn="tl">
                    <a:srgbClr val="C0C0C0"/>
                  </a:outerShdw>
                </a:effectLst>
              </a:rPr>
              <a:t>(</a:t>
            </a:r>
            <a:r>
              <a:rPr lang="en-US" altLang="ko-KR" sz="2800" u="sng" noProof="0" dirty="0">
                <a:latin typeface="Bookman Old Style"/>
                <a:ea typeface="+mn-ea"/>
              </a:rPr>
              <a:t>LHS Meaning</a:t>
            </a:r>
            <a:r>
              <a:rPr lang="en-US" altLang="ko-KR" sz="2400" noProof="0" dirty="0">
                <a:effectLst>
                  <a:outerShdw blurRad="38100" dist="38100" dir="2700000" algn="tl">
                    <a:srgbClr val="C0C0C0"/>
                  </a:outerShdw>
                </a:effectLst>
              </a:rPr>
              <a:t>)</a:t>
            </a:r>
            <a:endParaRPr lang="ko-KR" altLang="en-US" sz="4000" noProof="0" dirty="0">
              <a:effectLst>
                <a:outerShdw blurRad="38100" dist="38100" dir="2700000" algn="tl">
                  <a:srgbClr val="C0C0C0"/>
                </a:outerShdw>
              </a:effectLst>
            </a:endParaRPr>
          </a:p>
        </p:txBody>
      </p:sp>
      <p:sp>
        <p:nvSpPr>
          <p:cNvPr id="56325" name="Rectangle 5"/>
          <p:cNvSpPr>
            <a:spLocks noGrp="1" noChangeArrowheads="1"/>
          </p:cNvSpPr>
          <p:nvPr>
            <p:ph idx="1"/>
          </p:nvPr>
        </p:nvSpPr>
        <p:spPr>
          <a:xfrm>
            <a:off x="438149" y="1325562"/>
            <a:ext cx="9648826" cy="4979987"/>
          </a:xfrm>
          <a:noFill/>
          <a:ln>
            <a:noFill/>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noAutofit/>
            <a:flatTx/>
          </a:bodyPr>
          <a:lstStyle/>
          <a:p>
            <a:pPr>
              <a:lnSpc>
                <a:spcPct val="120000"/>
              </a:lnSpc>
            </a:pPr>
            <a:r>
              <a:rPr lang="en-US" altLang="ko-KR" sz="2400" noProof="0" dirty="0" err="1"/>
              <a:t>MACULAY’S</a:t>
            </a:r>
            <a:r>
              <a:rPr lang="ko-KR" altLang="en-US" sz="2400" noProof="0" dirty="0"/>
              <a:t> </a:t>
            </a:r>
            <a:r>
              <a:rPr lang="en-US" altLang="ko-KR" sz="2400" noProof="0" dirty="0"/>
              <a:t>DURATION of a bond means:</a:t>
            </a:r>
          </a:p>
          <a:p>
            <a:pPr>
              <a:lnSpc>
                <a:spcPct val="120000"/>
              </a:lnSpc>
            </a:pPr>
            <a:endParaRPr lang="en-US" altLang="ko-KR" sz="2400" noProof="0" dirty="0"/>
          </a:p>
          <a:p>
            <a:pPr lvl="1"/>
            <a:r>
              <a:rPr lang="en-US" altLang="ko-KR" sz="2800" noProof="0" dirty="0">
                <a:solidFill>
                  <a:srgbClr val="008000"/>
                </a:solidFill>
              </a:rPr>
              <a:t>a measure of sensitivity/elasticity of bond price with respect to yield of the bond.</a:t>
            </a:r>
          </a:p>
          <a:p>
            <a:pPr marL="457200" lvl="1" indent="0">
              <a:buNone/>
            </a:pPr>
            <a:endParaRPr lang="en-US" altLang="ko-KR" sz="2800" noProof="0" dirty="0">
              <a:solidFill>
                <a:srgbClr val="008000"/>
              </a:solidFill>
            </a:endParaRPr>
          </a:p>
          <a:p>
            <a:pPr lvl="1"/>
            <a:endParaRPr lang="en-US" altLang="ko-KR" sz="2800" noProof="0" dirty="0">
              <a:solidFill>
                <a:srgbClr val="008000"/>
              </a:solidFill>
            </a:endParaRPr>
          </a:p>
          <a:p>
            <a:pPr lvl="1"/>
            <a:r>
              <a:rPr lang="en-US" altLang="ko-KR" sz="2800" noProof="0" dirty="0">
                <a:solidFill>
                  <a:srgbClr val="000099"/>
                </a:solidFill>
              </a:rPr>
              <a:t>a measure which is based on the first derivative of the price function of a bond.</a:t>
            </a:r>
          </a:p>
          <a:p>
            <a:pPr lvl="1">
              <a:buNone/>
            </a:pPr>
            <a:endParaRPr lang="ko-KR" altLang="en-US" noProof="0" dirty="0">
              <a:solidFill>
                <a:srgbClr val="663300"/>
              </a:solidFill>
              <a:latin typeface="Arial Narrow" pitchFamily="34" charset="0"/>
            </a:endParaRPr>
          </a:p>
        </p:txBody>
      </p:sp>
    </p:spTree>
    <p:extLst>
      <p:ext uri="{BB962C8B-B14F-4D97-AF65-F5344CB8AC3E}">
        <p14:creationId xmlns:p14="http://schemas.microsoft.com/office/powerpoint/2010/main" val="227386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56324"/>
                                        </p:tgtEl>
                                        <p:attrNameLst>
                                          <p:attrName>style.visibility</p:attrName>
                                        </p:attrNameLst>
                                      </p:cBhvr>
                                      <p:to>
                                        <p:strVal val="visible"/>
                                      </p:to>
                                    </p:set>
                                    <p:anim to="" calcmode="lin" valueType="num">
                                      <p:cBhvr>
                                        <p:cTn id="7" dur="1" fill="hold"/>
                                        <p:tgtEl>
                                          <p:spTgt spid="56324"/>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56325">
                                            <p:txEl>
                                              <p:pRg st="0" end="0"/>
                                            </p:txEl>
                                          </p:spTgt>
                                        </p:tgtEl>
                                        <p:attrNameLst>
                                          <p:attrName>style.visibility</p:attrName>
                                        </p:attrNameLst>
                                      </p:cBhvr>
                                      <p:to>
                                        <p:strVal val="visible"/>
                                      </p:to>
                                    </p:set>
                                    <p:anim to="" calcmode="lin" valueType="num">
                                      <p:cBhvr>
                                        <p:cTn id="10" dur="1" fill="hold"/>
                                        <p:tgtEl>
                                          <p:spTgt spid="56325">
                                            <p:txEl>
                                              <p:pRg st="0" end="0"/>
                                            </p:txEl>
                                          </p:spTgt>
                                        </p:tgtEl>
                                        <p:attrNameLst>
                                          <p:attrName/>
                                        </p:attrNameLst>
                                      </p:cBhvr>
                                    </p:anim>
                                  </p:childTnLst>
                                  <p:subTnLst>
                                    <p:audio>
                                      <p:cMediaNode>
                                        <p:cTn display="0" masterRel="sameClick">
                                          <p:stCondLst>
                                            <p:cond evt="begin" delay="0">
                                              <p:tn val="8"/>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905000" y="381000"/>
            <a:ext cx="5105400" cy="1143000"/>
          </a:xfrm>
        </p:spPr>
        <p:txBody>
          <a:bodyPr/>
          <a:lstStyle/>
          <a:p>
            <a:pPr eaLnBrk="1" hangingPunct="1">
              <a:defRPr/>
            </a:pPr>
            <a:r>
              <a:rPr lang="en-US" altLang="ko-KR" sz="4800" noProof="0" dirty="0"/>
              <a:t>Remember …</a:t>
            </a:r>
            <a:endParaRPr lang="ko-KR" altLang="en-US" sz="4800" noProof="0" dirty="0"/>
          </a:p>
        </p:txBody>
      </p:sp>
      <p:sp>
        <p:nvSpPr>
          <p:cNvPr id="196611" name="Rectangle 3"/>
          <p:cNvSpPr>
            <a:spLocks noGrp="1" noChangeArrowheads="1"/>
          </p:cNvSpPr>
          <p:nvPr>
            <p:ph type="body" idx="1"/>
          </p:nvPr>
        </p:nvSpPr>
        <p:spPr/>
        <p:txBody>
          <a:bodyPr/>
          <a:lstStyle/>
          <a:p>
            <a:pPr eaLnBrk="1" hangingPunct="1">
              <a:defRPr/>
            </a:pPr>
            <a:r>
              <a:rPr lang="en-US" altLang="ko-KR" sz="3200" noProof="0" dirty="0"/>
              <a:t>Modified Duration is </a:t>
            </a:r>
            <a:r>
              <a:rPr lang="en-US" altLang="ko-KR" sz="3200" u="sng" noProof="0" dirty="0">
                <a:solidFill>
                  <a:srgbClr val="990099"/>
                </a:solidFill>
                <a:effectLst>
                  <a:outerShdw blurRad="38100" dist="38100" dir="2700000" algn="tl">
                    <a:srgbClr val="C0C0C0"/>
                  </a:outerShdw>
                </a:effectLst>
              </a:rPr>
              <a:t>RELATIVE CHANGE IN PRICES </a:t>
            </a:r>
            <a:r>
              <a:rPr lang="en-US" altLang="ko-KR" i="1" noProof="0" dirty="0">
                <a:solidFill>
                  <a:srgbClr val="993300"/>
                </a:solidFill>
              </a:rPr>
              <a:t>(in terms of percentage)</a:t>
            </a:r>
            <a:r>
              <a:rPr lang="ko-KR" altLang="en-US" sz="3200" noProof="0" dirty="0"/>
              <a:t> </a:t>
            </a:r>
            <a:r>
              <a:rPr lang="en-US" altLang="ko-KR" sz="3200" noProof="0" dirty="0"/>
              <a:t>with respect to changes in interest rate.</a:t>
            </a:r>
          </a:p>
          <a:p>
            <a:pPr eaLnBrk="1" hangingPunct="1">
              <a:defRPr/>
            </a:pPr>
            <a:endParaRPr lang="en-US" altLang="ko-KR" sz="3200" noProof="0" dirty="0"/>
          </a:p>
          <a:p>
            <a:pPr eaLnBrk="1" hangingPunct="1">
              <a:defRPr/>
            </a:pPr>
            <a:endParaRPr lang="en-US" altLang="ko-KR" sz="3200" noProof="0" dirty="0"/>
          </a:p>
          <a:p>
            <a:pPr eaLnBrk="1" hangingPunct="1">
              <a:defRPr/>
            </a:pPr>
            <a:r>
              <a:rPr lang="en-US" altLang="ko-KR" sz="3200" noProof="0" dirty="0">
                <a:solidFill>
                  <a:srgbClr val="006600"/>
                </a:solidFill>
                <a:effectLst>
                  <a:outerShdw blurRad="38100" dist="38100" dir="2700000" algn="tl">
                    <a:srgbClr val="C0C0C0"/>
                  </a:outerShdw>
                </a:effectLst>
                <a:latin typeface="Arial Narrow" pitchFamily="34" charset="0"/>
              </a:rPr>
              <a:t>It is not </a:t>
            </a:r>
            <a:r>
              <a:rPr lang="en-US" altLang="ko-KR" sz="3200" b="1" u="sng" noProof="0" dirty="0">
                <a:solidFill>
                  <a:srgbClr val="993300"/>
                </a:solidFill>
                <a:effectLst>
                  <a:outerShdw blurRad="38100" dist="38100" dir="2700000" algn="tl">
                    <a:srgbClr val="C0C0C0"/>
                  </a:outerShdw>
                </a:effectLst>
                <a:latin typeface="Arial Narrow" pitchFamily="34" charset="0"/>
              </a:rPr>
              <a:t>ABSOLUTE CHANGE IN PRICES</a:t>
            </a:r>
            <a:r>
              <a:rPr lang="en-US" altLang="ko-KR" sz="3200" noProof="0" dirty="0">
                <a:solidFill>
                  <a:srgbClr val="993300"/>
                </a:solidFill>
                <a:effectLst>
                  <a:outerShdw blurRad="38100" dist="38100" dir="2700000" algn="tl">
                    <a:srgbClr val="C0C0C0"/>
                  </a:outerShdw>
                </a:effectLst>
                <a:latin typeface="Arial Narrow" pitchFamily="34" charset="0"/>
              </a:rPr>
              <a:t>.</a:t>
            </a:r>
            <a:endParaRPr lang="ko-KR" altLang="en-US" sz="3200" noProof="0" dirty="0">
              <a:solidFill>
                <a:srgbClr val="993300"/>
              </a:solidFill>
              <a:effectLst>
                <a:outerShdw blurRad="38100" dist="38100" dir="2700000" algn="tl">
                  <a:srgbClr val="C0C0C0"/>
                </a:outerShdw>
              </a:effectLst>
              <a:latin typeface="Arial Narrow" pitchFamily="34" charset="0"/>
            </a:endParaRPr>
          </a:p>
        </p:txBody>
      </p:sp>
      <p:pic>
        <p:nvPicPr>
          <p:cNvPr id="196612" name="Picture 4" descr="cross"/>
          <p:cNvPicPr>
            <a:picLocks noChangeAspect="1" noChangeArrowheads="1"/>
          </p:cNvPicPr>
          <p:nvPr/>
        </p:nvPicPr>
        <p:blipFill>
          <a:blip r:embed="rId2"/>
          <a:srcRect/>
          <a:stretch>
            <a:fillRect/>
          </a:stretch>
        </p:blipFill>
        <p:spPr bwMode="auto">
          <a:xfrm>
            <a:off x="4136571" y="3962400"/>
            <a:ext cx="2400300" cy="2743200"/>
          </a:xfrm>
          <a:prstGeom prst="rect">
            <a:avLst/>
          </a:prstGeom>
          <a:noFill/>
          <a:ln w="9525">
            <a:noFill/>
            <a:miter lim="800000"/>
            <a:headEnd/>
            <a:tailEnd/>
          </a:ln>
        </p:spPr>
      </p:pic>
    </p:spTree>
    <p:extLst>
      <p:ext uri="{BB962C8B-B14F-4D97-AF65-F5344CB8AC3E}">
        <p14:creationId xmlns:p14="http://schemas.microsoft.com/office/powerpoint/2010/main" val="1869228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1000"/>
                                  </p:stCondLst>
                                  <p:childTnLst>
                                    <p:set>
                                      <p:cBhvr>
                                        <p:cTn id="6" dur="1" fill="hold">
                                          <p:stCondLst>
                                            <p:cond delay="0"/>
                                          </p:stCondLst>
                                        </p:cTn>
                                        <p:tgtEl>
                                          <p:spTgt spid="196612"/>
                                        </p:tgtEl>
                                        <p:attrNameLst>
                                          <p:attrName>style.visibility</p:attrName>
                                        </p:attrNameLst>
                                      </p:cBhvr>
                                      <p:to>
                                        <p:strVal val="visible"/>
                                      </p:to>
                                    </p:set>
                                    <p:anim calcmode="lin" valueType="num">
                                      <p:cBhvr additive="base">
                                        <p:cTn id="7" dur="1000" fill="hold"/>
                                        <p:tgtEl>
                                          <p:spTgt spid="196612"/>
                                        </p:tgtEl>
                                        <p:attrNameLst>
                                          <p:attrName>ppt_x</p:attrName>
                                        </p:attrNameLst>
                                      </p:cBhvr>
                                      <p:tavLst>
                                        <p:tav tm="0">
                                          <p:val>
                                            <p:strVal val="#ppt_x"/>
                                          </p:val>
                                        </p:tav>
                                        <p:tav tm="100000">
                                          <p:val>
                                            <p:strVal val="#ppt_x"/>
                                          </p:val>
                                        </p:tav>
                                      </p:tavLst>
                                    </p:anim>
                                    <p:anim calcmode="lin" valueType="num">
                                      <p:cBhvr additive="base">
                                        <p:cTn id="8" dur="1000" fill="hold"/>
                                        <p:tgtEl>
                                          <p:spTgt spid="1966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8320" y="924507"/>
            <a:ext cx="7086600" cy="757989"/>
          </a:xfrm>
        </p:spPr>
        <p:txBody>
          <a:bodyPr>
            <a:normAutofit fontScale="90000"/>
          </a:bodyPr>
          <a:lstStyle/>
          <a:p>
            <a:r>
              <a:rPr lang="en-US" altLang="ko-KR" noProof="0" dirty="0"/>
              <a:t>Do not misunderstand duration …</a:t>
            </a:r>
            <a:endParaRPr lang="ko-KR" altLang="en-US" noProof="0" dirty="0"/>
          </a:p>
        </p:txBody>
      </p:sp>
      <p:pic>
        <p:nvPicPr>
          <p:cNvPr id="107523" name="Picture 3"/>
          <p:cNvPicPr>
            <a:picLocks noGrp="1" noChangeAspect="1" noChangeArrowheads="1"/>
          </p:cNvPicPr>
          <p:nvPr>
            <p:ph idx="1"/>
          </p:nvPr>
        </p:nvPicPr>
        <p:blipFill>
          <a:blip r:embed="rId2"/>
          <a:srcRect/>
          <a:stretch>
            <a:fillRect/>
          </a:stretch>
        </p:blipFill>
        <p:spPr bwMode="auto">
          <a:xfrm>
            <a:off x="1670304" y="2450592"/>
            <a:ext cx="7086600" cy="2971800"/>
          </a:xfrm>
          <a:prstGeom prst="rect">
            <a:avLst/>
          </a:prstGeom>
          <a:ln>
            <a:solidFill>
              <a:srgbClr val="003300"/>
            </a:solidFill>
          </a:ln>
          <a:effectLst>
            <a:outerShdw blurRad="292100" dist="139700" dir="2700000" algn="tl" rotWithShape="0">
              <a:srgbClr val="333333">
                <a:alpha val="65000"/>
              </a:srgbClr>
            </a:outerShdw>
          </a:effectLst>
          <a:scene3d>
            <a:camera prst="orthographicFront"/>
            <a:lightRig rig="threePt" dir="t"/>
          </a:scene3d>
          <a:sp3d>
            <a:bevelT prst="angle"/>
          </a:sp3d>
        </p:spPr>
      </p:pic>
    </p:spTree>
    <p:extLst>
      <p:ext uri="{BB962C8B-B14F-4D97-AF65-F5344CB8AC3E}">
        <p14:creationId xmlns:p14="http://schemas.microsoft.com/office/powerpoint/2010/main" val="2720385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DDD1-077D-79B3-425C-F7561ABE4F6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E8A81F-3F7B-83E6-C501-CB324B825868}"/>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FA77A28B-0BEC-A3C9-1579-C1381D428E5E}"/>
              </a:ext>
            </a:extLst>
          </p:cNvPr>
          <p:cNvPicPr>
            <a:picLocks noChangeAspect="1"/>
          </p:cNvPicPr>
          <p:nvPr/>
        </p:nvPicPr>
        <p:blipFill>
          <a:blip r:embed="rId2"/>
          <a:stretch>
            <a:fillRect/>
          </a:stretch>
        </p:blipFill>
        <p:spPr>
          <a:xfrm>
            <a:off x="0" y="968229"/>
            <a:ext cx="12192000" cy="4921541"/>
          </a:xfrm>
          <a:prstGeom prst="rect">
            <a:avLst/>
          </a:prstGeom>
        </p:spPr>
      </p:pic>
    </p:spTree>
    <p:extLst>
      <p:ext uri="{BB962C8B-B14F-4D97-AF65-F5344CB8AC3E}">
        <p14:creationId xmlns:p14="http://schemas.microsoft.com/office/powerpoint/2010/main" val="3975284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19500D-6DCE-9A77-94F7-431F1C869B19}"/>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A92568A7-1E01-BC1F-07C6-BB6A42D52174}"/>
              </a:ext>
            </a:extLst>
          </p:cNvPr>
          <p:cNvPicPr>
            <a:picLocks noChangeAspect="1"/>
          </p:cNvPicPr>
          <p:nvPr/>
        </p:nvPicPr>
        <p:blipFill>
          <a:blip r:embed="rId2"/>
          <a:stretch>
            <a:fillRect/>
          </a:stretch>
        </p:blipFill>
        <p:spPr>
          <a:xfrm>
            <a:off x="390745" y="0"/>
            <a:ext cx="11410510" cy="6858000"/>
          </a:xfrm>
          <a:prstGeom prst="rect">
            <a:avLst/>
          </a:prstGeom>
        </p:spPr>
      </p:pic>
    </p:spTree>
    <p:extLst>
      <p:ext uri="{BB962C8B-B14F-4D97-AF65-F5344CB8AC3E}">
        <p14:creationId xmlns:p14="http://schemas.microsoft.com/office/powerpoint/2010/main" val="741520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p:txBody>
          <a:bodyPr>
            <a:normAutofit/>
          </a:bodyPr>
          <a:lstStyle/>
          <a:p>
            <a:pPr eaLnBrk="1" hangingPunct="1">
              <a:defRPr/>
            </a:pPr>
            <a:r>
              <a:rPr lang="en-US" altLang="ko-KR" sz="4000" u="sng" noProof="0" dirty="0">
                <a:solidFill>
                  <a:srgbClr val="990099"/>
                </a:solidFill>
              </a:rPr>
              <a:t>EXCEL</a:t>
            </a:r>
            <a:r>
              <a:rPr lang="ko-KR" altLang="en-US" sz="4000" noProof="0" dirty="0"/>
              <a:t> </a:t>
            </a:r>
            <a:r>
              <a:rPr lang="en-US" altLang="ko-KR" sz="4000" noProof="0" dirty="0"/>
              <a:t>INBUILT FUNCTION OF </a:t>
            </a:r>
            <a:r>
              <a:rPr lang="en-US" altLang="ko-KR" sz="4000" noProof="0" dirty="0">
                <a:solidFill>
                  <a:srgbClr val="000066"/>
                </a:solidFill>
              </a:rPr>
              <a:t>DURATION</a:t>
            </a:r>
            <a:r>
              <a:rPr lang="ko-KR" altLang="en-US" sz="4000" noProof="0" dirty="0"/>
              <a:t> </a:t>
            </a:r>
          </a:p>
        </p:txBody>
      </p:sp>
      <p:pic>
        <p:nvPicPr>
          <p:cNvPr id="161795" name="Picture 3"/>
          <p:cNvPicPr>
            <a:picLocks noGrp="1" noChangeAspect="1" noChangeArrowheads="1"/>
          </p:cNvPicPr>
          <p:nvPr>
            <p:ph type="body" idx="1"/>
          </p:nvPr>
        </p:nvPicPr>
        <p:blipFill>
          <a:blip r:embed="rId2"/>
          <a:srcRect l="19167" t="38028" r="46666" b="22536"/>
          <a:stretch>
            <a:fillRect/>
          </a:stretch>
        </p:blipFill>
        <p:spPr>
          <a:xfrm>
            <a:off x="1668379" y="1291131"/>
            <a:ext cx="8795084" cy="4678668"/>
          </a:xfrm>
        </p:spPr>
      </p:pic>
      <p:sp>
        <p:nvSpPr>
          <p:cNvPr id="474116" name="Text Box 4"/>
          <p:cNvSpPr txBox="1">
            <a:spLocks noChangeArrowheads="1"/>
          </p:cNvSpPr>
          <p:nvPr/>
        </p:nvSpPr>
        <p:spPr bwMode="auto">
          <a:xfrm>
            <a:off x="3930318" y="2085127"/>
            <a:ext cx="3505200" cy="300038"/>
          </a:xfrm>
          <a:prstGeom prst="rect">
            <a:avLst/>
          </a:prstGeom>
          <a:solidFill>
            <a:srgbClr val="CC0066"/>
          </a:solidFill>
          <a:ln w="9525">
            <a:noFill/>
            <a:miter lim="800000"/>
            <a:headEnd/>
            <a:tailEnd/>
          </a:ln>
          <a:effectLst/>
        </p:spPr>
        <p:txBody>
          <a:bodyPr>
            <a:spAutoFit/>
          </a:bodyPr>
          <a:lstStyle/>
          <a:p>
            <a:pPr algn="ctr">
              <a:lnSpc>
                <a:spcPct val="85000"/>
              </a:lnSpc>
              <a:defRPr/>
            </a:pPr>
            <a:r>
              <a:rPr lang="en-US" sz="1600" b="1" dirty="0">
                <a:solidFill>
                  <a:prstClr val="white"/>
                </a:solidFill>
                <a:effectLst>
                  <a:outerShdw blurRad="38100" dist="38100" dir="2700000" algn="tl">
                    <a:srgbClr val="000000"/>
                  </a:outerShdw>
                </a:effectLst>
                <a:latin typeface="Univers" pitchFamily="34" charset="0"/>
              </a:rPr>
              <a:t>Date of Start/Purchase of a Bond </a:t>
            </a:r>
          </a:p>
        </p:txBody>
      </p:sp>
      <p:sp>
        <p:nvSpPr>
          <p:cNvPr id="474117" name="Text Box 5"/>
          <p:cNvSpPr txBox="1">
            <a:spLocks noChangeArrowheads="1"/>
          </p:cNvSpPr>
          <p:nvPr/>
        </p:nvSpPr>
        <p:spPr bwMode="auto">
          <a:xfrm>
            <a:off x="3930318" y="2423266"/>
            <a:ext cx="3505200" cy="300037"/>
          </a:xfrm>
          <a:prstGeom prst="rect">
            <a:avLst/>
          </a:prstGeom>
          <a:solidFill>
            <a:schemeClr val="bg1"/>
          </a:solidFill>
          <a:ln w="9525">
            <a:noFill/>
            <a:miter lim="800000"/>
            <a:headEnd/>
            <a:tailEnd/>
          </a:ln>
          <a:effectLst/>
        </p:spPr>
        <p:txBody>
          <a:bodyPr>
            <a:spAutoFit/>
          </a:bodyPr>
          <a:lstStyle/>
          <a:p>
            <a:pPr algn="ctr">
              <a:lnSpc>
                <a:spcPct val="85000"/>
              </a:lnSpc>
              <a:defRPr/>
            </a:pPr>
            <a:r>
              <a:rPr lang="en-US" sz="1600" b="1">
                <a:solidFill>
                  <a:srgbClr val="800000"/>
                </a:solidFill>
                <a:effectLst>
                  <a:outerShdw blurRad="38100" dist="38100" dir="2700000" algn="tl">
                    <a:srgbClr val="C0C0C0"/>
                  </a:outerShdw>
                </a:effectLst>
                <a:latin typeface="Univers" pitchFamily="34" charset="0"/>
              </a:rPr>
              <a:t>Date of Maturity</a:t>
            </a:r>
          </a:p>
        </p:txBody>
      </p:sp>
      <p:sp>
        <p:nvSpPr>
          <p:cNvPr id="474118" name="Text Box 6"/>
          <p:cNvSpPr txBox="1">
            <a:spLocks noChangeArrowheads="1"/>
          </p:cNvSpPr>
          <p:nvPr/>
        </p:nvSpPr>
        <p:spPr bwMode="auto">
          <a:xfrm>
            <a:off x="3930318" y="2761402"/>
            <a:ext cx="3505200" cy="300038"/>
          </a:xfrm>
          <a:prstGeom prst="rect">
            <a:avLst/>
          </a:prstGeom>
          <a:solidFill>
            <a:srgbClr val="006600"/>
          </a:solidFill>
          <a:ln w="9525">
            <a:noFill/>
            <a:miter lim="800000"/>
            <a:headEnd/>
            <a:tailEnd/>
          </a:ln>
          <a:effectLst/>
        </p:spPr>
        <p:txBody>
          <a:bodyPr>
            <a:spAutoFit/>
          </a:bodyPr>
          <a:lstStyle/>
          <a:p>
            <a:pPr algn="ctr">
              <a:lnSpc>
                <a:spcPct val="85000"/>
              </a:lnSpc>
              <a:defRPr/>
            </a:pPr>
            <a:r>
              <a:rPr lang="en-US" sz="1600" b="1">
                <a:solidFill>
                  <a:prstClr val="white"/>
                </a:solidFill>
                <a:effectLst>
                  <a:outerShdw blurRad="38100" dist="38100" dir="2700000" algn="tl">
                    <a:srgbClr val="000000"/>
                  </a:outerShdw>
                </a:effectLst>
                <a:latin typeface="Univers" pitchFamily="34" charset="0"/>
              </a:rPr>
              <a:t>Coupon Rate</a:t>
            </a:r>
          </a:p>
        </p:txBody>
      </p:sp>
      <p:sp>
        <p:nvSpPr>
          <p:cNvPr id="474119" name="Text Box 7"/>
          <p:cNvSpPr txBox="1">
            <a:spLocks noChangeArrowheads="1"/>
          </p:cNvSpPr>
          <p:nvPr/>
        </p:nvSpPr>
        <p:spPr bwMode="auto">
          <a:xfrm>
            <a:off x="3930318" y="3099541"/>
            <a:ext cx="3505200" cy="300037"/>
          </a:xfrm>
          <a:prstGeom prst="rect">
            <a:avLst/>
          </a:prstGeom>
          <a:solidFill>
            <a:schemeClr val="bg1"/>
          </a:solidFill>
          <a:ln w="9525">
            <a:noFill/>
            <a:miter lim="800000"/>
            <a:headEnd/>
            <a:tailEnd/>
          </a:ln>
          <a:effectLst/>
        </p:spPr>
        <p:txBody>
          <a:bodyPr>
            <a:spAutoFit/>
          </a:bodyPr>
          <a:lstStyle/>
          <a:p>
            <a:pPr algn="ctr">
              <a:lnSpc>
                <a:spcPct val="85000"/>
              </a:lnSpc>
              <a:defRPr/>
            </a:pPr>
            <a:r>
              <a:rPr lang="en-US" sz="1600" b="1" dirty="0">
                <a:solidFill>
                  <a:srgbClr val="800000"/>
                </a:solidFill>
                <a:effectLst>
                  <a:outerShdw blurRad="38100" dist="38100" dir="2700000" algn="tl">
                    <a:srgbClr val="C0C0C0"/>
                  </a:outerShdw>
                </a:effectLst>
                <a:latin typeface="Univers" pitchFamily="34" charset="0"/>
              </a:rPr>
              <a:t>Yield-to-Maturity </a:t>
            </a:r>
          </a:p>
        </p:txBody>
      </p:sp>
      <p:sp>
        <p:nvSpPr>
          <p:cNvPr id="474120" name="Text Box 8"/>
          <p:cNvSpPr txBox="1">
            <a:spLocks noChangeArrowheads="1"/>
          </p:cNvSpPr>
          <p:nvPr/>
        </p:nvSpPr>
        <p:spPr bwMode="auto">
          <a:xfrm>
            <a:off x="3930318" y="3375010"/>
            <a:ext cx="3505200" cy="300038"/>
          </a:xfrm>
          <a:prstGeom prst="rect">
            <a:avLst/>
          </a:prstGeom>
          <a:solidFill>
            <a:schemeClr val="hlink"/>
          </a:solidFill>
          <a:ln w="9525">
            <a:noFill/>
            <a:miter lim="800000"/>
            <a:headEnd/>
            <a:tailEnd/>
          </a:ln>
          <a:effectLst/>
        </p:spPr>
        <p:txBody>
          <a:bodyPr>
            <a:spAutoFit/>
          </a:bodyPr>
          <a:lstStyle/>
          <a:p>
            <a:pPr algn="ctr">
              <a:lnSpc>
                <a:spcPct val="85000"/>
              </a:lnSpc>
              <a:defRPr/>
            </a:pPr>
            <a:r>
              <a:rPr lang="en-US" sz="1600" dirty="0">
                <a:solidFill>
                  <a:schemeClr val="bg1"/>
                </a:solidFill>
                <a:effectLst>
                  <a:outerShdw blurRad="38100" dist="38100" dir="2700000" algn="tl">
                    <a:srgbClr val="000000">
                      <a:alpha val="43137"/>
                    </a:srgbClr>
                  </a:outerShdw>
                </a:effectLst>
                <a:latin typeface="Univers" pitchFamily="34" charset="0"/>
              </a:rPr>
              <a:t>Frequency of Payment of Coupon  </a:t>
            </a:r>
          </a:p>
        </p:txBody>
      </p:sp>
    </p:spTree>
    <p:extLst>
      <p:ext uri="{BB962C8B-B14F-4D97-AF65-F5344CB8AC3E}">
        <p14:creationId xmlns:p14="http://schemas.microsoft.com/office/powerpoint/2010/main" val="2416658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74116"/>
                                        </p:tgtEl>
                                        <p:attrNameLst>
                                          <p:attrName>style.visibility</p:attrName>
                                        </p:attrNameLst>
                                      </p:cBhvr>
                                      <p:to>
                                        <p:strVal val="visible"/>
                                      </p:to>
                                    </p:set>
                                    <p:anim calcmode="lin" valueType="num">
                                      <p:cBhvr additive="base">
                                        <p:cTn id="7" dur="500" fill="hold"/>
                                        <p:tgtEl>
                                          <p:spTgt spid="474116"/>
                                        </p:tgtEl>
                                        <p:attrNameLst>
                                          <p:attrName>ppt_x</p:attrName>
                                        </p:attrNameLst>
                                      </p:cBhvr>
                                      <p:tavLst>
                                        <p:tav tm="0">
                                          <p:val>
                                            <p:strVal val="#ppt_x"/>
                                          </p:val>
                                        </p:tav>
                                        <p:tav tm="100000">
                                          <p:val>
                                            <p:strVal val="#ppt_x"/>
                                          </p:val>
                                        </p:tav>
                                      </p:tavLst>
                                    </p:anim>
                                    <p:anim calcmode="lin" valueType="num">
                                      <p:cBhvr additive="base">
                                        <p:cTn id="8" dur="500" fill="hold"/>
                                        <p:tgtEl>
                                          <p:spTgt spid="4741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74117"/>
                                        </p:tgtEl>
                                        <p:attrNameLst>
                                          <p:attrName>style.visibility</p:attrName>
                                        </p:attrNameLst>
                                      </p:cBhvr>
                                      <p:to>
                                        <p:strVal val="visible"/>
                                      </p:to>
                                    </p:set>
                                    <p:anim calcmode="lin" valueType="num">
                                      <p:cBhvr additive="base">
                                        <p:cTn id="13" dur="500" fill="hold"/>
                                        <p:tgtEl>
                                          <p:spTgt spid="474117"/>
                                        </p:tgtEl>
                                        <p:attrNameLst>
                                          <p:attrName>ppt_x</p:attrName>
                                        </p:attrNameLst>
                                      </p:cBhvr>
                                      <p:tavLst>
                                        <p:tav tm="0">
                                          <p:val>
                                            <p:strVal val="#ppt_x"/>
                                          </p:val>
                                        </p:tav>
                                        <p:tav tm="100000">
                                          <p:val>
                                            <p:strVal val="#ppt_x"/>
                                          </p:val>
                                        </p:tav>
                                      </p:tavLst>
                                    </p:anim>
                                    <p:anim calcmode="lin" valueType="num">
                                      <p:cBhvr additive="base">
                                        <p:cTn id="14" dur="500" fill="hold"/>
                                        <p:tgtEl>
                                          <p:spTgt spid="47411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74118"/>
                                        </p:tgtEl>
                                        <p:attrNameLst>
                                          <p:attrName>style.visibility</p:attrName>
                                        </p:attrNameLst>
                                      </p:cBhvr>
                                      <p:to>
                                        <p:strVal val="visible"/>
                                      </p:to>
                                    </p:set>
                                    <p:anim calcmode="lin" valueType="num">
                                      <p:cBhvr additive="base">
                                        <p:cTn id="19" dur="500" fill="hold"/>
                                        <p:tgtEl>
                                          <p:spTgt spid="474118"/>
                                        </p:tgtEl>
                                        <p:attrNameLst>
                                          <p:attrName>ppt_x</p:attrName>
                                        </p:attrNameLst>
                                      </p:cBhvr>
                                      <p:tavLst>
                                        <p:tav tm="0">
                                          <p:val>
                                            <p:strVal val="#ppt_x"/>
                                          </p:val>
                                        </p:tav>
                                        <p:tav tm="100000">
                                          <p:val>
                                            <p:strVal val="#ppt_x"/>
                                          </p:val>
                                        </p:tav>
                                      </p:tavLst>
                                    </p:anim>
                                    <p:anim calcmode="lin" valueType="num">
                                      <p:cBhvr additive="base">
                                        <p:cTn id="20" dur="500" fill="hold"/>
                                        <p:tgtEl>
                                          <p:spTgt spid="47411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474119"/>
                                        </p:tgtEl>
                                        <p:attrNameLst>
                                          <p:attrName>style.visibility</p:attrName>
                                        </p:attrNameLst>
                                      </p:cBhvr>
                                      <p:to>
                                        <p:strVal val="visible"/>
                                      </p:to>
                                    </p:set>
                                    <p:anim calcmode="lin" valueType="num">
                                      <p:cBhvr additive="base">
                                        <p:cTn id="25" dur="500" fill="hold"/>
                                        <p:tgtEl>
                                          <p:spTgt spid="474119"/>
                                        </p:tgtEl>
                                        <p:attrNameLst>
                                          <p:attrName>ppt_x</p:attrName>
                                        </p:attrNameLst>
                                      </p:cBhvr>
                                      <p:tavLst>
                                        <p:tav tm="0">
                                          <p:val>
                                            <p:strVal val="#ppt_x"/>
                                          </p:val>
                                        </p:tav>
                                        <p:tav tm="100000">
                                          <p:val>
                                            <p:strVal val="#ppt_x"/>
                                          </p:val>
                                        </p:tav>
                                      </p:tavLst>
                                    </p:anim>
                                    <p:anim calcmode="lin" valueType="num">
                                      <p:cBhvr additive="base">
                                        <p:cTn id="26" dur="500" fill="hold"/>
                                        <p:tgtEl>
                                          <p:spTgt spid="4741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474120"/>
                                        </p:tgtEl>
                                        <p:attrNameLst>
                                          <p:attrName>style.visibility</p:attrName>
                                        </p:attrNameLst>
                                      </p:cBhvr>
                                      <p:to>
                                        <p:strVal val="visible"/>
                                      </p:to>
                                    </p:set>
                                    <p:anim calcmode="lin" valueType="num">
                                      <p:cBhvr additive="base">
                                        <p:cTn id="31" dur="500" fill="hold"/>
                                        <p:tgtEl>
                                          <p:spTgt spid="474120"/>
                                        </p:tgtEl>
                                        <p:attrNameLst>
                                          <p:attrName>ppt_x</p:attrName>
                                        </p:attrNameLst>
                                      </p:cBhvr>
                                      <p:tavLst>
                                        <p:tav tm="0">
                                          <p:val>
                                            <p:strVal val="#ppt_x"/>
                                          </p:val>
                                        </p:tav>
                                        <p:tav tm="100000">
                                          <p:val>
                                            <p:strVal val="#ppt_x"/>
                                          </p:val>
                                        </p:tav>
                                      </p:tavLst>
                                    </p:anim>
                                    <p:anim calcmode="lin" valueType="num">
                                      <p:cBhvr additive="base">
                                        <p:cTn id="32" dur="500" fill="hold"/>
                                        <p:tgtEl>
                                          <p:spTgt spid="474120"/>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35" presetClass="emph" presetSubtype="0" repeatCount="indefinite" fill="hold" grpId="1" nodeType="afterEffect">
                                  <p:stCondLst>
                                    <p:cond delay="0"/>
                                  </p:stCondLst>
                                  <p:endCondLst>
                                    <p:cond evt="onNext" delay="0">
                                      <p:tgtEl>
                                        <p:sldTgt/>
                                      </p:tgtEl>
                                    </p:cond>
                                  </p:endCondLst>
                                  <p:childTnLst>
                                    <p:anim calcmode="discrete" valueType="str">
                                      <p:cBhvr>
                                        <p:cTn id="35" dur="1000" fill="hold"/>
                                        <p:tgtEl>
                                          <p:spTgt spid="474116"/>
                                        </p:tgtEl>
                                        <p:attrNameLst>
                                          <p:attrName>style.visibility</p:attrName>
                                        </p:attrNameLst>
                                      </p:cBhvr>
                                      <p:tavLst>
                                        <p:tav tm="0">
                                          <p:val>
                                            <p:strVal val="hidden"/>
                                          </p:val>
                                        </p:tav>
                                        <p:tav tm="50000">
                                          <p:val>
                                            <p:strVal val="visible"/>
                                          </p:val>
                                        </p:tav>
                                      </p:tavLst>
                                    </p:anim>
                                  </p:childTnLst>
                                </p:cTn>
                              </p:par>
                            </p:childTnLst>
                          </p:cTn>
                        </p:par>
                        <p:par>
                          <p:cTn id="36" fill="hold">
                            <p:stCondLst>
                              <p:cond delay="1500"/>
                            </p:stCondLst>
                            <p:childTnLst>
                              <p:par>
                                <p:cTn id="37" presetID="35" presetClass="emph" presetSubtype="0" repeatCount="indefinite" fill="hold" grpId="1" nodeType="afterEffect">
                                  <p:stCondLst>
                                    <p:cond delay="0"/>
                                  </p:stCondLst>
                                  <p:endCondLst>
                                    <p:cond evt="onNext" delay="0">
                                      <p:tgtEl>
                                        <p:sldTgt/>
                                      </p:tgtEl>
                                    </p:cond>
                                  </p:endCondLst>
                                  <p:childTnLst>
                                    <p:anim calcmode="discrete" valueType="str">
                                      <p:cBhvr>
                                        <p:cTn id="38" dur="1000" fill="hold"/>
                                        <p:tgtEl>
                                          <p:spTgt spid="474117"/>
                                        </p:tgtEl>
                                        <p:attrNameLst>
                                          <p:attrName>style.visibility</p:attrName>
                                        </p:attrNameLst>
                                      </p:cBhvr>
                                      <p:tavLst>
                                        <p:tav tm="0">
                                          <p:val>
                                            <p:strVal val="hidden"/>
                                          </p:val>
                                        </p:tav>
                                        <p:tav tm="50000">
                                          <p:val>
                                            <p:strVal val="visible"/>
                                          </p:val>
                                        </p:tav>
                                      </p:tavLst>
                                    </p:anim>
                                  </p:childTnLst>
                                </p:cTn>
                              </p:par>
                            </p:childTnLst>
                          </p:cTn>
                        </p:par>
                        <p:par>
                          <p:cTn id="39" fill="hold">
                            <p:stCondLst>
                              <p:cond delay="2500"/>
                            </p:stCondLst>
                            <p:childTnLst>
                              <p:par>
                                <p:cTn id="40" presetID="35" presetClass="emph" presetSubtype="0" repeatCount="indefinite" fill="hold" grpId="1" nodeType="afterEffect">
                                  <p:stCondLst>
                                    <p:cond delay="0"/>
                                  </p:stCondLst>
                                  <p:endCondLst>
                                    <p:cond evt="onNext" delay="0">
                                      <p:tgtEl>
                                        <p:sldTgt/>
                                      </p:tgtEl>
                                    </p:cond>
                                  </p:endCondLst>
                                  <p:childTnLst>
                                    <p:anim calcmode="discrete" valueType="str">
                                      <p:cBhvr>
                                        <p:cTn id="41" dur="1000" fill="hold"/>
                                        <p:tgtEl>
                                          <p:spTgt spid="474118"/>
                                        </p:tgtEl>
                                        <p:attrNameLst>
                                          <p:attrName>style.visibility</p:attrName>
                                        </p:attrNameLst>
                                      </p:cBhvr>
                                      <p:tavLst>
                                        <p:tav tm="0">
                                          <p:val>
                                            <p:strVal val="hidden"/>
                                          </p:val>
                                        </p:tav>
                                        <p:tav tm="50000">
                                          <p:val>
                                            <p:strVal val="visible"/>
                                          </p:val>
                                        </p:tav>
                                      </p:tavLst>
                                    </p:anim>
                                  </p:childTnLst>
                                </p:cTn>
                              </p:par>
                            </p:childTnLst>
                          </p:cTn>
                        </p:par>
                        <p:par>
                          <p:cTn id="42" fill="hold">
                            <p:stCondLst>
                              <p:cond delay="3500"/>
                            </p:stCondLst>
                            <p:childTnLst>
                              <p:par>
                                <p:cTn id="43" presetID="35" presetClass="emph" presetSubtype="0" repeatCount="indefinite" fill="hold" grpId="1" nodeType="afterEffect">
                                  <p:stCondLst>
                                    <p:cond delay="0"/>
                                  </p:stCondLst>
                                  <p:endCondLst>
                                    <p:cond evt="onNext" delay="0">
                                      <p:tgtEl>
                                        <p:sldTgt/>
                                      </p:tgtEl>
                                    </p:cond>
                                  </p:endCondLst>
                                  <p:childTnLst>
                                    <p:anim calcmode="discrete" valueType="str">
                                      <p:cBhvr>
                                        <p:cTn id="44" dur="1000" fill="hold"/>
                                        <p:tgtEl>
                                          <p:spTgt spid="474119"/>
                                        </p:tgtEl>
                                        <p:attrNameLst>
                                          <p:attrName>style.visibility</p:attrName>
                                        </p:attrNameLst>
                                      </p:cBhvr>
                                      <p:tavLst>
                                        <p:tav tm="0">
                                          <p:val>
                                            <p:strVal val="hidden"/>
                                          </p:val>
                                        </p:tav>
                                        <p:tav tm="50000">
                                          <p:val>
                                            <p:strVal val="visible"/>
                                          </p:val>
                                        </p:tav>
                                      </p:tavLst>
                                    </p:anim>
                                  </p:childTnLst>
                                </p:cTn>
                              </p:par>
                            </p:childTnLst>
                          </p:cTn>
                        </p:par>
                        <p:par>
                          <p:cTn id="45" fill="hold">
                            <p:stCondLst>
                              <p:cond delay="4500"/>
                            </p:stCondLst>
                            <p:childTnLst>
                              <p:par>
                                <p:cTn id="46" presetID="35" presetClass="emph" presetSubtype="0" repeatCount="indefinite" fill="hold" grpId="1" nodeType="afterEffect">
                                  <p:stCondLst>
                                    <p:cond delay="0"/>
                                  </p:stCondLst>
                                  <p:endCondLst>
                                    <p:cond evt="onNext" delay="0">
                                      <p:tgtEl>
                                        <p:sldTgt/>
                                      </p:tgtEl>
                                    </p:cond>
                                  </p:endCondLst>
                                  <p:childTnLst>
                                    <p:anim calcmode="discrete" valueType="str">
                                      <p:cBhvr>
                                        <p:cTn id="47" dur="1000" fill="hold"/>
                                        <p:tgtEl>
                                          <p:spTgt spid="47412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6" grpId="0" animBg="1"/>
      <p:bldP spid="474116" grpId="1" animBg="1"/>
      <p:bldP spid="474117" grpId="0" animBg="1"/>
      <p:bldP spid="474117" grpId="1" animBg="1"/>
      <p:bldP spid="474118" grpId="0" animBg="1"/>
      <p:bldP spid="474118" grpId="1" animBg="1"/>
      <p:bldP spid="474119" grpId="0" animBg="1"/>
      <p:bldP spid="474119" grpId="1" animBg="1"/>
      <p:bldP spid="474120" grpId="0" animBg="1"/>
      <p:bldP spid="47412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xfrm>
            <a:off x="339553" y="-30163"/>
            <a:ext cx="10515600" cy="1325563"/>
          </a:xfrm>
        </p:spPr>
        <p:txBody>
          <a:bodyPr/>
          <a:lstStyle/>
          <a:p>
            <a:pPr eaLnBrk="1" hangingPunct="1">
              <a:defRPr/>
            </a:pPr>
            <a:r>
              <a:rPr lang="en-US" altLang="ko-KR" noProof="0" dirty="0"/>
              <a:t>DURATION FUNCTION …</a:t>
            </a:r>
          </a:p>
        </p:txBody>
      </p:sp>
      <p:pic>
        <p:nvPicPr>
          <p:cNvPr id="475139" name="Picture 3"/>
          <p:cNvPicPr>
            <a:picLocks noGrp="1" noChangeAspect="1" noChangeArrowheads="1"/>
          </p:cNvPicPr>
          <p:nvPr>
            <p:ph type="body" idx="1"/>
          </p:nvPr>
        </p:nvPicPr>
        <p:blipFill>
          <a:blip r:embed="rId2"/>
          <a:srcRect t="12675" r="39999" b="25352"/>
          <a:stretch>
            <a:fillRect/>
          </a:stretch>
        </p:blipFill>
        <p:spPr>
          <a:xfrm>
            <a:off x="1423416" y="1295400"/>
            <a:ext cx="9144000" cy="5486400"/>
          </a:xfrm>
          <a:ln w="38100">
            <a:solidFill>
              <a:srgbClr val="FF9933"/>
            </a:solidFill>
          </a:ln>
        </p:spPr>
      </p:pic>
      <p:sp>
        <p:nvSpPr>
          <p:cNvPr id="475140" name="Line 4"/>
          <p:cNvSpPr>
            <a:spLocks noChangeShapeType="1"/>
          </p:cNvSpPr>
          <p:nvPr/>
        </p:nvSpPr>
        <p:spPr bwMode="auto">
          <a:xfrm flipH="1">
            <a:off x="7696200" y="2743200"/>
            <a:ext cx="1752600" cy="3276600"/>
          </a:xfrm>
          <a:prstGeom prst="line">
            <a:avLst/>
          </a:prstGeom>
          <a:noFill/>
          <a:ln w="38100">
            <a:solidFill>
              <a:srgbClr val="FF9933"/>
            </a:solidFill>
            <a:round/>
            <a:headEnd/>
            <a:tailEnd type="triangle" w="med" len="med"/>
          </a:ln>
        </p:spPr>
        <p:txBody>
          <a:bodyPr/>
          <a:lstStyle/>
          <a:p>
            <a:pPr>
              <a:defRPr/>
            </a:pPr>
            <a:endParaRPr lang="en-US">
              <a:solidFill>
                <a:prstClr val="black"/>
              </a:solidFill>
              <a:latin typeface="Bookman Old Style"/>
            </a:endParaRPr>
          </a:p>
        </p:txBody>
      </p:sp>
      <p:sp>
        <p:nvSpPr>
          <p:cNvPr id="475141" name="Line 5"/>
          <p:cNvSpPr>
            <a:spLocks noChangeShapeType="1"/>
          </p:cNvSpPr>
          <p:nvPr/>
        </p:nvSpPr>
        <p:spPr bwMode="auto">
          <a:xfrm flipH="1">
            <a:off x="8305800" y="3505200"/>
            <a:ext cx="1371600" cy="2590800"/>
          </a:xfrm>
          <a:prstGeom prst="line">
            <a:avLst/>
          </a:prstGeom>
          <a:noFill/>
          <a:ln w="38100">
            <a:solidFill>
              <a:srgbClr val="FF9933"/>
            </a:solidFill>
            <a:round/>
            <a:headEnd/>
            <a:tailEnd type="triangle" w="med" len="med"/>
          </a:ln>
        </p:spPr>
        <p:txBody>
          <a:bodyPr/>
          <a:lstStyle/>
          <a:p>
            <a:pPr>
              <a:defRPr/>
            </a:pPr>
            <a:endParaRPr lang="en-US">
              <a:solidFill>
                <a:prstClr val="black"/>
              </a:solidFill>
              <a:latin typeface="Bookman Old Style"/>
            </a:endParaRPr>
          </a:p>
        </p:txBody>
      </p:sp>
      <p:sp>
        <p:nvSpPr>
          <p:cNvPr id="475142" name="Line 6"/>
          <p:cNvSpPr>
            <a:spLocks noChangeShapeType="1"/>
          </p:cNvSpPr>
          <p:nvPr/>
        </p:nvSpPr>
        <p:spPr bwMode="auto">
          <a:xfrm flipH="1">
            <a:off x="8991600" y="4114800"/>
            <a:ext cx="1143000" cy="1981200"/>
          </a:xfrm>
          <a:prstGeom prst="line">
            <a:avLst/>
          </a:prstGeom>
          <a:noFill/>
          <a:ln w="38100">
            <a:solidFill>
              <a:srgbClr val="FF9933"/>
            </a:solidFill>
            <a:round/>
            <a:headEnd/>
            <a:tailEnd type="triangle" w="med" len="med"/>
          </a:ln>
        </p:spPr>
        <p:txBody>
          <a:bodyPr/>
          <a:lstStyle/>
          <a:p>
            <a:pPr>
              <a:defRPr/>
            </a:pPr>
            <a:endParaRPr lang="en-US">
              <a:solidFill>
                <a:prstClr val="black"/>
              </a:solidFill>
              <a:latin typeface="Bookman Old Style"/>
            </a:endParaRPr>
          </a:p>
        </p:txBody>
      </p:sp>
      <p:sp>
        <p:nvSpPr>
          <p:cNvPr id="475143" name="Line 7"/>
          <p:cNvSpPr>
            <a:spLocks noChangeShapeType="1"/>
          </p:cNvSpPr>
          <p:nvPr/>
        </p:nvSpPr>
        <p:spPr bwMode="auto">
          <a:xfrm flipH="1">
            <a:off x="9601200" y="4800600"/>
            <a:ext cx="685800" cy="1295400"/>
          </a:xfrm>
          <a:prstGeom prst="line">
            <a:avLst/>
          </a:prstGeom>
          <a:noFill/>
          <a:ln w="38100">
            <a:solidFill>
              <a:srgbClr val="FF9933"/>
            </a:solidFill>
            <a:round/>
            <a:headEnd/>
            <a:tailEnd type="triangle" w="med" len="med"/>
          </a:ln>
        </p:spPr>
        <p:txBody>
          <a:bodyPr/>
          <a:lstStyle/>
          <a:p>
            <a:pPr>
              <a:defRPr/>
            </a:pPr>
            <a:endParaRPr lang="en-US">
              <a:solidFill>
                <a:prstClr val="black"/>
              </a:solidFill>
              <a:latin typeface="Bookman Old Style"/>
            </a:endParaRPr>
          </a:p>
        </p:txBody>
      </p:sp>
      <p:sp>
        <p:nvSpPr>
          <p:cNvPr id="475144" name="Line 8"/>
          <p:cNvSpPr>
            <a:spLocks noChangeShapeType="1"/>
          </p:cNvSpPr>
          <p:nvPr/>
        </p:nvSpPr>
        <p:spPr bwMode="auto">
          <a:xfrm flipH="1">
            <a:off x="9906000" y="5410200"/>
            <a:ext cx="533400" cy="685800"/>
          </a:xfrm>
          <a:prstGeom prst="line">
            <a:avLst/>
          </a:prstGeom>
          <a:noFill/>
          <a:ln w="38100">
            <a:solidFill>
              <a:srgbClr val="FF9933"/>
            </a:solidFill>
            <a:round/>
            <a:headEnd/>
            <a:tailEnd type="triangle" w="med" len="med"/>
          </a:ln>
        </p:spPr>
        <p:txBody>
          <a:bodyPr/>
          <a:lstStyle/>
          <a:p>
            <a:pPr>
              <a:defRPr/>
            </a:pPr>
            <a:endParaRPr lang="en-US">
              <a:solidFill>
                <a:prstClr val="black"/>
              </a:solidFill>
              <a:latin typeface="Bookman Old Style"/>
            </a:endParaRPr>
          </a:p>
        </p:txBody>
      </p:sp>
    </p:spTree>
    <p:extLst>
      <p:ext uri="{BB962C8B-B14F-4D97-AF65-F5344CB8AC3E}">
        <p14:creationId xmlns:p14="http://schemas.microsoft.com/office/powerpoint/2010/main" val="217400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75140"/>
                                        </p:tgtEl>
                                        <p:attrNameLst>
                                          <p:attrName>style.visibility</p:attrName>
                                        </p:attrNameLst>
                                      </p:cBhvr>
                                      <p:to>
                                        <p:strVal val="visible"/>
                                      </p:to>
                                    </p:set>
                                    <p:animEffect transition="in" filter="wipe(up)">
                                      <p:cBhvr>
                                        <p:cTn id="7" dur="500"/>
                                        <p:tgtEl>
                                          <p:spTgt spid="475140"/>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475139">
                                            <p:bg/>
                                          </p:spTgt>
                                        </p:tgtEl>
                                        <p:attrNameLst>
                                          <p:attrName>style.visibility</p:attrName>
                                        </p:attrNameLst>
                                      </p:cBhvr>
                                      <p:to>
                                        <p:strVal val="visible"/>
                                      </p:to>
                                    </p:set>
                                    <p:animEffect transition="in" filter="wipe(up)">
                                      <p:cBhvr>
                                        <p:cTn id="11" dur="500"/>
                                        <p:tgtEl>
                                          <p:spTgt spid="475139">
                                            <p:bg/>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75141"/>
                                        </p:tgtEl>
                                        <p:attrNameLst>
                                          <p:attrName>style.visibility</p:attrName>
                                        </p:attrNameLst>
                                      </p:cBhvr>
                                      <p:to>
                                        <p:strVal val="visible"/>
                                      </p:to>
                                    </p:set>
                                    <p:animEffect transition="in" filter="wipe(up)">
                                      <p:cBhvr>
                                        <p:cTn id="15" dur="500"/>
                                        <p:tgtEl>
                                          <p:spTgt spid="47514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75142"/>
                                        </p:tgtEl>
                                        <p:attrNameLst>
                                          <p:attrName>style.visibility</p:attrName>
                                        </p:attrNameLst>
                                      </p:cBhvr>
                                      <p:to>
                                        <p:strVal val="visible"/>
                                      </p:to>
                                    </p:set>
                                    <p:animEffect transition="in" filter="wipe(up)">
                                      <p:cBhvr>
                                        <p:cTn id="19" dur="500"/>
                                        <p:tgtEl>
                                          <p:spTgt spid="47514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75143"/>
                                        </p:tgtEl>
                                        <p:attrNameLst>
                                          <p:attrName>style.visibility</p:attrName>
                                        </p:attrNameLst>
                                      </p:cBhvr>
                                      <p:to>
                                        <p:strVal val="visible"/>
                                      </p:to>
                                    </p:set>
                                    <p:animEffect transition="in" filter="wipe(up)">
                                      <p:cBhvr>
                                        <p:cTn id="23" dur="500"/>
                                        <p:tgtEl>
                                          <p:spTgt spid="47514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75144"/>
                                        </p:tgtEl>
                                        <p:attrNameLst>
                                          <p:attrName>style.visibility</p:attrName>
                                        </p:attrNameLst>
                                      </p:cBhvr>
                                      <p:to>
                                        <p:strVal val="visible"/>
                                      </p:to>
                                    </p:set>
                                    <p:animEffect transition="in" filter="wipe(up)">
                                      <p:cBhvr>
                                        <p:cTn id="27" dur="500"/>
                                        <p:tgtEl>
                                          <p:spTgt spid="475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build="p" animBg="1"/>
      <p:bldP spid="475140" grpId="0" animBg="1"/>
      <p:bldP spid="475141" grpId="0" animBg="1"/>
      <p:bldP spid="475142" grpId="0" animBg="1"/>
      <p:bldP spid="475143" grpId="0" animBg="1"/>
      <p:bldP spid="4751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ko-KR" noProof="0" dirty="0"/>
              <a:t>Duration of a Zero – Coupon Bond…</a:t>
            </a:r>
            <a:endParaRPr lang="ko-KR" altLang="en-US" noProof="0" dirty="0"/>
          </a:p>
        </p:txBody>
      </p:sp>
      <p:sp>
        <p:nvSpPr>
          <p:cNvPr id="3" name="Content Placeholder 2"/>
          <p:cNvSpPr>
            <a:spLocks noGrp="1"/>
          </p:cNvSpPr>
          <p:nvPr>
            <p:ph idx="1"/>
          </p:nvPr>
        </p:nvSpPr>
        <p:spPr/>
        <p:txBody>
          <a:bodyPr/>
          <a:lstStyle/>
          <a:p>
            <a:pPr>
              <a:lnSpc>
                <a:spcPct val="150000"/>
              </a:lnSpc>
            </a:pPr>
            <a:r>
              <a:rPr lang="en-US" altLang="ko-KR" noProof="0" dirty="0"/>
              <a:t>It has no relation with the coupon rates as the zero coupon bond has no coupon.</a:t>
            </a:r>
            <a:endParaRPr lang="ko-KR" altLang="en-US" noProof="0" dirty="0"/>
          </a:p>
        </p:txBody>
      </p:sp>
    </p:spTree>
    <p:extLst>
      <p:ext uri="{BB962C8B-B14F-4D97-AF65-F5344CB8AC3E}">
        <p14:creationId xmlns:p14="http://schemas.microsoft.com/office/powerpoint/2010/main" val="1752101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ko-KR" noProof="0" dirty="0"/>
              <a:t>Duration of a Zero – Coupon Bond…</a:t>
            </a:r>
            <a:endParaRPr lang="ko-KR" altLang="en-US" noProof="0" dirty="0"/>
          </a:p>
        </p:txBody>
      </p:sp>
      <p:sp>
        <p:nvSpPr>
          <p:cNvPr id="3" name="Content Placeholder 2"/>
          <p:cNvSpPr>
            <a:spLocks noGrp="1"/>
          </p:cNvSpPr>
          <p:nvPr>
            <p:ph idx="1"/>
          </p:nvPr>
        </p:nvSpPr>
        <p:spPr/>
        <p:txBody>
          <a:bodyPr/>
          <a:lstStyle/>
          <a:p>
            <a:pPr>
              <a:lnSpc>
                <a:spcPct val="150000"/>
              </a:lnSpc>
            </a:pPr>
            <a:r>
              <a:rPr lang="en-US" altLang="ko-KR" noProof="0" dirty="0"/>
              <a:t>Since the Duration of a zero – coupon bond is always equal to its maturity, there is no impact of changes in yield on the duration of a zero coupon bond.</a:t>
            </a:r>
            <a:endParaRPr lang="ko-KR" altLang="en-US" noProof="0" dirty="0"/>
          </a:p>
        </p:txBody>
      </p:sp>
    </p:spTree>
    <p:extLst>
      <p:ext uri="{BB962C8B-B14F-4D97-AF65-F5344CB8AC3E}">
        <p14:creationId xmlns:p14="http://schemas.microsoft.com/office/powerpoint/2010/main" val="3221883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524000" y="-4666"/>
            <a:ext cx="9144000" cy="6862665"/>
          </a:xfrm>
          <a:prstGeom prst="rect">
            <a:avLst/>
          </a:prstGeom>
        </p:spPr>
      </p:pic>
    </p:spTree>
    <p:extLst>
      <p:ext uri="{BB962C8B-B14F-4D97-AF65-F5344CB8AC3E}">
        <p14:creationId xmlns:p14="http://schemas.microsoft.com/office/powerpoint/2010/main" val="3441685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60576" y="9144"/>
            <a:ext cx="9144000" cy="2387600"/>
          </a:xfrm>
        </p:spPr>
        <p:txBody>
          <a:bodyPr/>
          <a:lstStyle/>
          <a:p>
            <a:pPr algn="l"/>
            <a:r>
              <a:rPr lang="en-US" altLang="ko-KR" noProof="0" dirty="0"/>
              <a:t>Second…</a:t>
            </a:r>
            <a:endParaRPr lang="ko-KR" altLang="en-US" noProof="0" dirty="0"/>
          </a:p>
        </p:txBody>
      </p:sp>
      <p:sp>
        <p:nvSpPr>
          <p:cNvPr id="5" name="Subtitle 4"/>
          <p:cNvSpPr>
            <a:spLocks noGrp="1"/>
          </p:cNvSpPr>
          <p:nvPr>
            <p:ph type="subTitle" idx="1"/>
          </p:nvPr>
        </p:nvSpPr>
        <p:spPr>
          <a:xfrm>
            <a:off x="1487424" y="2239192"/>
            <a:ext cx="6147816" cy="2057400"/>
          </a:xfrm>
        </p:spPr>
        <p:txBody>
          <a:bodyPr>
            <a:normAutofit fontScale="92500" lnSpcReduction="20000"/>
          </a:bodyPr>
          <a:lstStyle/>
          <a:p>
            <a:pPr algn="just">
              <a:lnSpc>
                <a:spcPct val="150000"/>
              </a:lnSpc>
            </a:pPr>
            <a:r>
              <a:rPr lang="en-US" altLang="ko-KR" noProof="0" dirty="0"/>
              <a:t>…We take relation between Dur</a:t>
            </a:r>
            <a:r>
              <a:rPr lang="en-US" altLang="ko-KR" noProof="0" dirty="0">
                <a:solidFill>
                  <a:schemeClr val="tx1"/>
                </a:solidFill>
              </a:rPr>
              <a:t>(without embedded options)</a:t>
            </a:r>
            <a:r>
              <a:rPr lang="ko-KR" altLang="en-US" noProof="0" dirty="0"/>
              <a:t> </a:t>
            </a:r>
            <a:r>
              <a:rPr lang="en-US" altLang="ko-KR" noProof="0" dirty="0"/>
              <a:t>and its determinants…</a:t>
            </a:r>
            <a:endParaRPr lang="ko-KR" altLang="en-US" noProof="0" dirty="0"/>
          </a:p>
        </p:txBody>
      </p:sp>
    </p:spTree>
    <p:extLst>
      <p:ext uri="{BB962C8B-B14F-4D97-AF65-F5344CB8AC3E}">
        <p14:creationId xmlns:p14="http://schemas.microsoft.com/office/powerpoint/2010/main" val="3791345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451232" y="265176"/>
            <a:ext cx="8226425" cy="1295400"/>
          </a:xfrm>
        </p:spPr>
        <p:txBody>
          <a:bodyPr/>
          <a:lstStyle/>
          <a:p>
            <a:pPr eaLnBrk="1" hangingPunct="1">
              <a:defRPr/>
            </a:pPr>
            <a:r>
              <a:rPr lang="en-US" altLang="ko-KR" sz="4000" noProof="0" dirty="0"/>
              <a:t>MACAULAY’S DURATION </a:t>
            </a:r>
            <a:r>
              <a:rPr lang="en-US" altLang="ko-KR" sz="2800" noProof="0" dirty="0">
                <a:latin typeface="Arial" charset="0"/>
              </a:rPr>
              <a:t>(Some Implications ...)</a:t>
            </a:r>
            <a:endParaRPr lang="ko-KR" altLang="en-US" sz="2800" noProof="0" dirty="0">
              <a:latin typeface="Arial" charset="0"/>
            </a:endParaRPr>
          </a:p>
        </p:txBody>
      </p:sp>
      <p:sp>
        <p:nvSpPr>
          <p:cNvPr id="253955" name="Rectangle 3"/>
          <p:cNvSpPr>
            <a:spLocks noGrp="1" noChangeArrowheads="1"/>
          </p:cNvSpPr>
          <p:nvPr>
            <p:ph type="body" idx="1"/>
          </p:nvPr>
        </p:nvSpPr>
        <p:spPr>
          <a:xfrm>
            <a:off x="716280" y="1754187"/>
            <a:ext cx="8702040" cy="5103813"/>
          </a:xfrm>
          <a:noFill/>
        </p:spPr>
        <p:txBody>
          <a:bodyPr/>
          <a:lstStyle/>
          <a:p>
            <a:pPr eaLnBrk="1" hangingPunct="1">
              <a:lnSpc>
                <a:spcPct val="130000"/>
              </a:lnSpc>
            </a:pPr>
            <a:r>
              <a:rPr lang="en-US" altLang="ko-KR" u="sng" noProof="0" dirty="0">
                <a:solidFill>
                  <a:srgbClr val="C00000"/>
                </a:solidFill>
              </a:rPr>
              <a:t>RELATION BETWEEN COUPON RATE AND DURATION:</a:t>
            </a:r>
            <a:endParaRPr lang="ko-KR" altLang="en-US" sz="3200" noProof="0" dirty="0">
              <a:solidFill>
                <a:srgbClr val="003300"/>
              </a:solidFill>
            </a:endParaRPr>
          </a:p>
          <a:p>
            <a:pPr lvl="1" eaLnBrk="1" hangingPunct="1">
              <a:lnSpc>
                <a:spcPct val="90000"/>
              </a:lnSpc>
              <a:buFont typeface="Wingdings" pitchFamily="2" charset="2"/>
              <a:buNone/>
            </a:pPr>
            <a:endParaRPr lang="ko-KR" altLang="en-US" noProof="0" dirty="0">
              <a:latin typeface="Univers" pitchFamily="34" charset="0"/>
            </a:endParaRPr>
          </a:p>
          <a:p>
            <a:pPr marL="2235200" lvl="1" indent="-1946275" algn="just">
              <a:buNone/>
            </a:pPr>
            <a:r>
              <a:rPr lang="en-US" altLang="ko-KR" sz="3200" b="1" u="sng" noProof="0" dirty="0">
                <a:solidFill>
                  <a:srgbClr val="000099"/>
                </a:solidFill>
                <a:latin typeface="Univers" pitchFamily="34" charset="0"/>
              </a:rPr>
              <a:t>RULE #1</a:t>
            </a:r>
            <a:r>
              <a:rPr lang="en-US" altLang="ko-KR" sz="3200" noProof="0" dirty="0">
                <a:latin typeface="Univers" pitchFamily="34" charset="0"/>
              </a:rPr>
              <a:t>:	</a:t>
            </a:r>
            <a:r>
              <a:rPr lang="en-US" altLang="ko-KR" sz="3200" i="1" noProof="0" dirty="0">
                <a:solidFill>
                  <a:srgbClr val="003300"/>
                </a:solidFill>
                <a:latin typeface="Bookman Old Style" pitchFamily="18" charset="0"/>
              </a:rPr>
              <a:t>An increase in coupon rate, other things being equal, shortens duration and hence, reduces interest rate risk.</a:t>
            </a:r>
            <a:endParaRPr lang="ko-KR" altLang="en-US" sz="3200" i="1" noProof="0" dirty="0">
              <a:solidFill>
                <a:srgbClr val="003300"/>
              </a:solidFill>
              <a:latin typeface="Bookman Old Style" pitchFamily="18" charset="0"/>
            </a:endParaRPr>
          </a:p>
        </p:txBody>
      </p:sp>
      <p:sp>
        <p:nvSpPr>
          <p:cNvPr id="253956" name="AutoShape 4"/>
          <p:cNvSpPr>
            <a:spLocks noChangeArrowheads="1"/>
          </p:cNvSpPr>
          <p:nvPr/>
        </p:nvSpPr>
        <p:spPr bwMode="auto">
          <a:xfrm>
            <a:off x="1057656" y="5522976"/>
            <a:ext cx="457200" cy="914400"/>
          </a:xfrm>
          <a:prstGeom prst="upArrow">
            <a:avLst>
              <a:gd name="adj1" fmla="val 50000"/>
              <a:gd name="adj2" fmla="val 50000"/>
            </a:avLst>
          </a:prstGeom>
          <a:solidFill>
            <a:schemeClr val="accent1"/>
          </a:solidFill>
          <a:ln w="9525">
            <a:solidFill>
              <a:schemeClr val="tx1"/>
            </a:solidFill>
            <a:miter lim="800000"/>
            <a:headEnd/>
            <a:tailEnd/>
          </a:ln>
        </p:spPr>
        <p:txBody>
          <a:bodyPr vert="eaVert" wrap="none" anchor="ctr"/>
          <a:lstStyle/>
          <a:p>
            <a:pPr>
              <a:defRPr/>
            </a:pPr>
            <a:endParaRPr lang="en-US">
              <a:solidFill>
                <a:prstClr val="black"/>
              </a:solidFill>
              <a:latin typeface="Bookman Old Style"/>
            </a:endParaRPr>
          </a:p>
        </p:txBody>
      </p:sp>
      <p:sp>
        <p:nvSpPr>
          <p:cNvPr id="253957" name="Text Box 5"/>
          <p:cNvSpPr txBox="1">
            <a:spLocks noChangeArrowheads="1"/>
          </p:cNvSpPr>
          <p:nvPr/>
        </p:nvSpPr>
        <p:spPr bwMode="auto">
          <a:xfrm>
            <a:off x="1438656" y="5751577"/>
            <a:ext cx="1752600" cy="519113"/>
          </a:xfrm>
          <a:prstGeom prst="rect">
            <a:avLst/>
          </a:prstGeom>
          <a:noFill/>
          <a:ln w="9525">
            <a:noFill/>
            <a:miter lim="800000"/>
            <a:headEnd/>
            <a:tailEnd/>
          </a:ln>
        </p:spPr>
        <p:txBody>
          <a:bodyPr>
            <a:spAutoFit/>
          </a:bodyPr>
          <a:lstStyle/>
          <a:p>
            <a:pPr>
              <a:spcBef>
                <a:spcPct val="50000"/>
              </a:spcBef>
              <a:defRPr/>
            </a:pPr>
            <a:r>
              <a:rPr lang="en-US" sz="2800" b="1">
                <a:solidFill>
                  <a:srgbClr val="000099"/>
                </a:solidFill>
                <a:latin typeface="Tahoma" pitchFamily="34" charset="0"/>
              </a:rPr>
              <a:t>COUPON </a:t>
            </a:r>
          </a:p>
        </p:txBody>
      </p:sp>
      <p:sp>
        <p:nvSpPr>
          <p:cNvPr id="253958" name="AutoShape 6"/>
          <p:cNvSpPr>
            <a:spLocks noChangeArrowheads="1"/>
          </p:cNvSpPr>
          <p:nvPr/>
        </p:nvSpPr>
        <p:spPr bwMode="auto">
          <a:xfrm>
            <a:off x="3419856" y="5751576"/>
            <a:ext cx="2209800" cy="533400"/>
          </a:xfrm>
          <a:prstGeom prst="rightArrow">
            <a:avLst>
              <a:gd name="adj1" fmla="val 50000"/>
              <a:gd name="adj2" fmla="val 103571"/>
            </a:avLst>
          </a:prstGeom>
          <a:solidFill>
            <a:srgbClr val="FF0000"/>
          </a:solidFill>
          <a:ln w="9525">
            <a:solidFill>
              <a:schemeClr val="tx1"/>
            </a:solidFill>
            <a:miter lim="800000"/>
            <a:headEnd/>
            <a:tailEnd/>
          </a:ln>
        </p:spPr>
        <p:txBody>
          <a:bodyPr wrap="none" anchor="ctr"/>
          <a:lstStyle/>
          <a:p>
            <a:pPr>
              <a:defRPr/>
            </a:pPr>
            <a:endParaRPr lang="en-US">
              <a:solidFill>
                <a:srgbClr val="FF0000"/>
              </a:solidFill>
              <a:latin typeface="Bookman Old Style"/>
            </a:endParaRPr>
          </a:p>
        </p:txBody>
      </p:sp>
      <p:sp>
        <p:nvSpPr>
          <p:cNvPr id="253959" name="AutoShape 7"/>
          <p:cNvSpPr>
            <a:spLocks noChangeArrowheads="1"/>
          </p:cNvSpPr>
          <p:nvPr/>
        </p:nvSpPr>
        <p:spPr bwMode="auto">
          <a:xfrm rot="10800000">
            <a:off x="5705856" y="5522976"/>
            <a:ext cx="457200" cy="914400"/>
          </a:xfrm>
          <a:prstGeom prst="upArrow">
            <a:avLst>
              <a:gd name="adj1" fmla="val 50000"/>
              <a:gd name="adj2" fmla="val 50000"/>
            </a:avLst>
          </a:prstGeom>
          <a:solidFill>
            <a:srgbClr val="000099"/>
          </a:solidFill>
          <a:ln w="9525">
            <a:solidFill>
              <a:schemeClr val="tx1"/>
            </a:solidFill>
            <a:miter lim="800000"/>
            <a:headEnd/>
            <a:tailEnd/>
          </a:ln>
        </p:spPr>
        <p:txBody>
          <a:bodyPr vert="eaVert" wrap="none" anchor="ctr"/>
          <a:lstStyle/>
          <a:p>
            <a:pPr>
              <a:defRPr/>
            </a:pPr>
            <a:endParaRPr lang="en-US">
              <a:solidFill>
                <a:prstClr val="black"/>
              </a:solidFill>
              <a:latin typeface="Bookman Old Style"/>
            </a:endParaRPr>
          </a:p>
        </p:txBody>
      </p:sp>
      <p:sp>
        <p:nvSpPr>
          <p:cNvPr id="253960" name="Text Box 8"/>
          <p:cNvSpPr txBox="1">
            <a:spLocks noChangeArrowheads="1"/>
          </p:cNvSpPr>
          <p:nvPr/>
        </p:nvSpPr>
        <p:spPr bwMode="auto">
          <a:xfrm>
            <a:off x="6010656" y="5675377"/>
            <a:ext cx="2438400" cy="519113"/>
          </a:xfrm>
          <a:prstGeom prst="rect">
            <a:avLst/>
          </a:prstGeom>
          <a:noFill/>
          <a:ln w="9525">
            <a:noFill/>
            <a:miter lim="800000"/>
            <a:headEnd/>
            <a:tailEnd/>
          </a:ln>
        </p:spPr>
        <p:txBody>
          <a:bodyPr>
            <a:spAutoFit/>
          </a:bodyPr>
          <a:lstStyle/>
          <a:p>
            <a:pPr>
              <a:defRPr/>
            </a:pPr>
            <a:r>
              <a:rPr lang="en-US" sz="2800" b="1">
                <a:solidFill>
                  <a:srgbClr val="996633"/>
                </a:solidFill>
                <a:latin typeface="Tahoma" pitchFamily="34" charset="0"/>
              </a:rPr>
              <a:t>DURATION  </a:t>
            </a:r>
            <a:endParaRPr lang="en-US">
              <a:solidFill>
                <a:srgbClr val="996633"/>
              </a:solidFill>
              <a:latin typeface="Bookman Old Style"/>
            </a:endParaRPr>
          </a:p>
        </p:txBody>
      </p:sp>
    </p:spTree>
    <p:extLst>
      <p:ext uri="{BB962C8B-B14F-4D97-AF65-F5344CB8AC3E}">
        <p14:creationId xmlns:p14="http://schemas.microsoft.com/office/powerpoint/2010/main" val="2938397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53954"/>
                                        </p:tgtEl>
                                        <p:attrNameLst>
                                          <p:attrName>style.visibility</p:attrName>
                                        </p:attrNameLst>
                                      </p:cBhvr>
                                      <p:to>
                                        <p:strVal val="visible"/>
                                      </p:to>
                                    </p:set>
                                    <p:anim to="" calcmode="lin" valueType="num">
                                      <p:cBhvr>
                                        <p:cTn id="7" dur="1" fill="hold"/>
                                        <p:tgtEl>
                                          <p:spTgt spid="253954"/>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253955">
                                            <p:txEl>
                                              <p:pRg st="0" end="0"/>
                                            </p:txEl>
                                          </p:spTgt>
                                        </p:tgtEl>
                                        <p:attrNameLst>
                                          <p:attrName>style.visibility</p:attrName>
                                        </p:attrNameLst>
                                      </p:cBhvr>
                                      <p:to>
                                        <p:strVal val="visible"/>
                                      </p:to>
                                    </p:set>
                                    <p:anim to="" calcmode="lin" valueType="num">
                                      <p:cBhvr>
                                        <p:cTn id="11" dur="1" fill="hold"/>
                                        <p:tgtEl>
                                          <p:spTgt spid="253955">
                                            <p:txEl>
                                              <p:pRg st="0" end="0"/>
                                            </p:txEl>
                                          </p:spTgt>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499"/>
                                          </p:stCondLst>
                                        </p:cTn>
                                        <p:tgtEl>
                                          <p:spTgt spid="253955">
                                            <p:txEl>
                                              <p:pRg st="2" end="2"/>
                                            </p:txEl>
                                          </p:spTgt>
                                        </p:tgtEl>
                                        <p:attrNameLst>
                                          <p:attrName>style.visibility</p:attrName>
                                        </p:attrNameLst>
                                      </p:cBhvr>
                                      <p:to>
                                        <p:strVal val="visible"/>
                                      </p:to>
                                    </p:set>
                                    <p:anim to="" calcmode="lin" valueType="num">
                                      <p:cBhvr>
                                        <p:cTn id="16" dur="1" fill="hold"/>
                                        <p:tgtEl>
                                          <p:spTgt spid="253955">
                                            <p:txEl>
                                              <p:pRg st="2" end="2"/>
                                            </p:txEl>
                                          </p:spTgt>
                                        </p:tgtEl>
                                        <p:attrNameLst>
                                          <p:attrName/>
                                        </p:attrNameLst>
                                      </p:cBhvr>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53956"/>
                                        </p:tgtEl>
                                        <p:attrNameLst>
                                          <p:attrName>style.visibility</p:attrName>
                                        </p:attrNameLst>
                                      </p:cBhvr>
                                      <p:to>
                                        <p:strVal val="visible"/>
                                      </p:to>
                                    </p:set>
                                    <p:anim calcmode="lin" valueType="num">
                                      <p:cBhvr additive="base">
                                        <p:cTn id="20" dur="1000" fill="hold"/>
                                        <p:tgtEl>
                                          <p:spTgt spid="253956"/>
                                        </p:tgtEl>
                                        <p:attrNameLst>
                                          <p:attrName>ppt_x</p:attrName>
                                        </p:attrNameLst>
                                      </p:cBhvr>
                                      <p:tavLst>
                                        <p:tav tm="0">
                                          <p:val>
                                            <p:strVal val="0-#ppt_w/2"/>
                                          </p:val>
                                        </p:tav>
                                        <p:tav tm="100000">
                                          <p:val>
                                            <p:strVal val="#ppt_x"/>
                                          </p:val>
                                        </p:tav>
                                      </p:tavLst>
                                    </p:anim>
                                    <p:anim calcmode="lin" valueType="num">
                                      <p:cBhvr additive="base">
                                        <p:cTn id="21" dur="1000" fill="hold"/>
                                        <p:tgtEl>
                                          <p:spTgt spid="25395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53957"/>
                                        </p:tgtEl>
                                        <p:attrNameLst>
                                          <p:attrName>style.visibility</p:attrName>
                                        </p:attrNameLst>
                                      </p:cBhvr>
                                      <p:to>
                                        <p:strVal val="visible"/>
                                      </p:to>
                                    </p:set>
                                    <p:anim calcmode="lin" valueType="num">
                                      <p:cBhvr additive="base">
                                        <p:cTn id="25" dur="1000" fill="hold"/>
                                        <p:tgtEl>
                                          <p:spTgt spid="253957"/>
                                        </p:tgtEl>
                                        <p:attrNameLst>
                                          <p:attrName>ppt_x</p:attrName>
                                        </p:attrNameLst>
                                      </p:cBhvr>
                                      <p:tavLst>
                                        <p:tav tm="0">
                                          <p:val>
                                            <p:strVal val="0-#ppt_w/2"/>
                                          </p:val>
                                        </p:tav>
                                        <p:tav tm="100000">
                                          <p:val>
                                            <p:strVal val="#ppt_x"/>
                                          </p:val>
                                        </p:tav>
                                      </p:tavLst>
                                    </p:anim>
                                    <p:anim calcmode="lin" valueType="num">
                                      <p:cBhvr additive="base">
                                        <p:cTn id="26" dur="1000" fill="hold"/>
                                        <p:tgtEl>
                                          <p:spTgt spid="25395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253958"/>
                                        </p:tgtEl>
                                        <p:attrNameLst>
                                          <p:attrName>style.visibility</p:attrName>
                                        </p:attrNameLst>
                                      </p:cBhvr>
                                      <p:to>
                                        <p:strVal val="visible"/>
                                      </p:to>
                                    </p:set>
                                    <p:anim calcmode="lin" valueType="num">
                                      <p:cBhvr additive="base">
                                        <p:cTn id="30" dur="1000" fill="hold"/>
                                        <p:tgtEl>
                                          <p:spTgt spid="253958"/>
                                        </p:tgtEl>
                                        <p:attrNameLst>
                                          <p:attrName>ppt_x</p:attrName>
                                        </p:attrNameLst>
                                      </p:cBhvr>
                                      <p:tavLst>
                                        <p:tav tm="0">
                                          <p:val>
                                            <p:strVal val="0-#ppt_w/2"/>
                                          </p:val>
                                        </p:tav>
                                        <p:tav tm="100000">
                                          <p:val>
                                            <p:strVal val="#ppt_x"/>
                                          </p:val>
                                        </p:tav>
                                      </p:tavLst>
                                    </p:anim>
                                    <p:anim calcmode="lin" valueType="num">
                                      <p:cBhvr additive="base">
                                        <p:cTn id="31" dur="1000" fill="hold"/>
                                        <p:tgtEl>
                                          <p:spTgt spid="253958"/>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253959"/>
                                        </p:tgtEl>
                                        <p:attrNameLst>
                                          <p:attrName>style.visibility</p:attrName>
                                        </p:attrNameLst>
                                      </p:cBhvr>
                                      <p:to>
                                        <p:strVal val="visible"/>
                                      </p:to>
                                    </p:set>
                                    <p:anim calcmode="lin" valueType="num">
                                      <p:cBhvr additive="base">
                                        <p:cTn id="35" dur="1000" fill="hold"/>
                                        <p:tgtEl>
                                          <p:spTgt spid="253959"/>
                                        </p:tgtEl>
                                        <p:attrNameLst>
                                          <p:attrName>ppt_x</p:attrName>
                                        </p:attrNameLst>
                                      </p:cBhvr>
                                      <p:tavLst>
                                        <p:tav tm="0">
                                          <p:val>
                                            <p:strVal val="0-#ppt_w/2"/>
                                          </p:val>
                                        </p:tav>
                                        <p:tav tm="100000">
                                          <p:val>
                                            <p:strVal val="#ppt_x"/>
                                          </p:val>
                                        </p:tav>
                                      </p:tavLst>
                                    </p:anim>
                                    <p:anim calcmode="lin" valueType="num">
                                      <p:cBhvr additive="base">
                                        <p:cTn id="36" dur="1000" fill="hold"/>
                                        <p:tgtEl>
                                          <p:spTgt spid="253959"/>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2" presetClass="entr" presetSubtype="8" fill="hold" grpId="0" nodeType="afterEffect">
                                  <p:stCondLst>
                                    <p:cond delay="0"/>
                                  </p:stCondLst>
                                  <p:childTnLst>
                                    <p:set>
                                      <p:cBhvr>
                                        <p:cTn id="39" dur="1" fill="hold">
                                          <p:stCondLst>
                                            <p:cond delay="0"/>
                                          </p:stCondLst>
                                        </p:cTn>
                                        <p:tgtEl>
                                          <p:spTgt spid="253960"/>
                                        </p:tgtEl>
                                        <p:attrNameLst>
                                          <p:attrName>style.visibility</p:attrName>
                                        </p:attrNameLst>
                                      </p:cBhvr>
                                      <p:to>
                                        <p:strVal val="visible"/>
                                      </p:to>
                                    </p:set>
                                    <p:anim calcmode="lin" valueType="num">
                                      <p:cBhvr additive="base">
                                        <p:cTn id="40" dur="1000" fill="hold"/>
                                        <p:tgtEl>
                                          <p:spTgt spid="253960"/>
                                        </p:tgtEl>
                                        <p:attrNameLst>
                                          <p:attrName>ppt_x</p:attrName>
                                        </p:attrNameLst>
                                      </p:cBhvr>
                                      <p:tavLst>
                                        <p:tav tm="0">
                                          <p:val>
                                            <p:strVal val="0-#ppt_w/2"/>
                                          </p:val>
                                        </p:tav>
                                        <p:tav tm="100000">
                                          <p:val>
                                            <p:strVal val="#ppt_x"/>
                                          </p:val>
                                        </p:tav>
                                      </p:tavLst>
                                    </p:anim>
                                    <p:anim calcmode="lin" valueType="num">
                                      <p:cBhvr additive="base">
                                        <p:cTn id="41" dur="1000" fill="hold"/>
                                        <p:tgtEl>
                                          <p:spTgt spid="253960"/>
                                        </p:tgtEl>
                                        <p:attrNameLst>
                                          <p:attrName>ppt_y</p:attrName>
                                        </p:attrNameLst>
                                      </p:cBhvr>
                                      <p:tavLst>
                                        <p:tav tm="0">
                                          <p:val>
                                            <p:strVal val="#ppt_y"/>
                                          </p:val>
                                        </p:tav>
                                        <p:tav tm="100000">
                                          <p:val>
                                            <p:strVal val="#ppt_y"/>
                                          </p:val>
                                        </p:tav>
                                      </p:tavLst>
                                    </p:anim>
                                  </p:childTnLst>
                                </p:cTn>
                              </p:par>
                            </p:childTnLst>
                          </p:cTn>
                        </p:par>
                        <p:par>
                          <p:cTn id="42" fill="hold">
                            <p:stCondLst>
                              <p:cond delay="5500"/>
                            </p:stCondLst>
                            <p:childTnLst>
                              <p:par>
                                <p:cTn id="43" presetID="35" presetClass="emph" presetSubtype="0" repeatCount="indefinite" fill="hold" grpId="1" nodeType="afterEffect">
                                  <p:stCondLst>
                                    <p:cond delay="0"/>
                                  </p:stCondLst>
                                  <p:endCondLst>
                                    <p:cond evt="onNext" delay="0">
                                      <p:tgtEl>
                                        <p:sldTgt/>
                                      </p:tgtEl>
                                    </p:cond>
                                  </p:endCondLst>
                                  <p:childTnLst>
                                    <p:anim calcmode="discrete" valueType="str">
                                      <p:cBhvr>
                                        <p:cTn id="44" dur="1000" fill="hold"/>
                                        <p:tgtEl>
                                          <p:spTgt spid="253956"/>
                                        </p:tgtEl>
                                        <p:attrNameLst>
                                          <p:attrName>style.visibility</p:attrName>
                                        </p:attrNameLst>
                                      </p:cBhvr>
                                      <p:tavLst>
                                        <p:tav tm="0">
                                          <p:val>
                                            <p:strVal val="hidden"/>
                                          </p:val>
                                        </p:tav>
                                        <p:tav tm="50000">
                                          <p:val>
                                            <p:strVal val="visible"/>
                                          </p:val>
                                        </p:tav>
                                      </p:tavLst>
                                    </p:anim>
                                  </p:childTnLst>
                                </p:cTn>
                              </p:par>
                            </p:childTnLst>
                          </p:cTn>
                        </p:par>
                        <p:par>
                          <p:cTn id="45" fill="hold">
                            <p:stCondLst>
                              <p:cond delay="6500"/>
                            </p:stCondLst>
                            <p:childTnLst>
                              <p:par>
                                <p:cTn id="46" presetID="35" presetClass="emph" presetSubtype="0" repeatCount="indefinite" fill="hold" grpId="1" nodeType="afterEffect">
                                  <p:stCondLst>
                                    <p:cond delay="0"/>
                                  </p:stCondLst>
                                  <p:endCondLst>
                                    <p:cond evt="onNext" delay="0">
                                      <p:tgtEl>
                                        <p:sldTgt/>
                                      </p:tgtEl>
                                    </p:cond>
                                  </p:endCondLst>
                                  <p:childTnLst>
                                    <p:anim calcmode="discrete" valueType="str">
                                      <p:cBhvr>
                                        <p:cTn id="47" dur="1000" fill="hold"/>
                                        <p:tgtEl>
                                          <p:spTgt spid="253957"/>
                                        </p:tgtEl>
                                        <p:attrNameLst>
                                          <p:attrName>style.visibility</p:attrName>
                                        </p:attrNameLst>
                                      </p:cBhvr>
                                      <p:tavLst>
                                        <p:tav tm="0">
                                          <p:val>
                                            <p:strVal val="hidden"/>
                                          </p:val>
                                        </p:tav>
                                        <p:tav tm="50000">
                                          <p:val>
                                            <p:strVal val="visible"/>
                                          </p:val>
                                        </p:tav>
                                      </p:tavLst>
                                    </p:anim>
                                  </p:childTnLst>
                                </p:cTn>
                              </p:par>
                            </p:childTnLst>
                          </p:cTn>
                        </p:par>
                        <p:par>
                          <p:cTn id="48" fill="hold">
                            <p:stCondLst>
                              <p:cond delay="7500"/>
                            </p:stCondLst>
                            <p:childTnLst>
                              <p:par>
                                <p:cTn id="49" presetID="35" presetClass="emph" presetSubtype="0" repeatCount="indefinite" fill="hold" grpId="1" nodeType="afterEffect">
                                  <p:stCondLst>
                                    <p:cond delay="0"/>
                                  </p:stCondLst>
                                  <p:endCondLst>
                                    <p:cond evt="onNext" delay="0">
                                      <p:tgtEl>
                                        <p:sldTgt/>
                                      </p:tgtEl>
                                    </p:cond>
                                  </p:endCondLst>
                                  <p:childTnLst>
                                    <p:anim calcmode="discrete" valueType="str">
                                      <p:cBhvr>
                                        <p:cTn id="50" dur="1000" fill="hold"/>
                                        <p:tgtEl>
                                          <p:spTgt spid="253958"/>
                                        </p:tgtEl>
                                        <p:attrNameLst>
                                          <p:attrName>style.visibility</p:attrName>
                                        </p:attrNameLst>
                                      </p:cBhvr>
                                      <p:tavLst>
                                        <p:tav tm="0">
                                          <p:val>
                                            <p:strVal val="hidden"/>
                                          </p:val>
                                        </p:tav>
                                        <p:tav tm="50000">
                                          <p:val>
                                            <p:strVal val="visible"/>
                                          </p:val>
                                        </p:tav>
                                      </p:tavLst>
                                    </p:anim>
                                  </p:childTnLst>
                                </p:cTn>
                              </p:par>
                            </p:childTnLst>
                          </p:cTn>
                        </p:par>
                        <p:par>
                          <p:cTn id="51" fill="hold">
                            <p:stCondLst>
                              <p:cond delay="8500"/>
                            </p:stCondLst>
                            <p:childTnLst>
                              <p:par>
                                <p:cTn id="52" presetID="35" presetClass="emph" presetSubtype="0" repeatCount="indefinite" fill="hold" grpId="1" nodeType="afterEffect">
                                  <p:stCondLst>
                                    <p:cond delay="0"/>
                                  </p:stCondLst>
                                  <p:endCondLst>
                                    <p:cond evt="onNext" delay="0">
                                      <p:tgtEl>
                                        <p:sldTgt/>
                                      </p:tgtEl>
                                    </p:cond>
                                  </p:endCondLst>
                                  <p:childTnLst>
                                    <p:anim calcmode="discrete" valueType="str">
                                      <p:cBhvr>
                                        <p:cTn id="53" dur="1000" fill="hold"/>
                                        <p:tgtEl>
                                          <p:spTgt spid="253959"/>
                                        </p:tgtEl>
                                        <p:attrNameLst>
                                          <p:attrName>style.visibility</p:attrName>
                                        </p:attrNameLst>
                                      </p:cBhvr>
                                      <p:tavLst>
                                        <p:tav tm="0">
                                          <p:val>
                                            <p:strVal val="hidden"/>
                                          </p:val>
                                        </p:tav>
                                        <p:tav tm="50000">
                                          <p:val>
                                            <p:strVal val="visible"/>
                                          </p:val>
                                        </p:tav>
                                      </p:tavLst>
                                    </p:anim>
                                  </p:childTnLst>
                                </p:cTn>
                              </p:par>
                            </p:childTnLst>
                          </p:cTn>
                        </p:par>
                        <p:par>
                          <p:cTn id="54" fill="hold">
                            <p:stCondLst>
                              <p:cond delay="9500"/>
                            </p:stCondLst>
                            <p:childTnLst>
                              <p:par>
                                <p:cTn id="55" presetID="35" presetClass="emph" presetSubtype="0" repeatCount="indefinite" fill="hold" grpId="1" nodeType="afterEffect">
                                  <p:stCondLst>
                                    <p:cond delay="0"/>
                                  </p:stCondLst>
                                  <p:endCondLst>
                                    <p:cond evt="onNext" delay="0">
                                      <p:tgtEl>
                                        <p:sldTgt/>
                                      </p:tgtEl>
                                    </p:cond>
                                  </p:endCondLst>
                                  <p:childTnLst>
                                    <p:anim calcmode="discrete" valueType="str">
                                      <p:cBhvr>
                                        <p:cTn id="56" dur="1000" fill="hold"/>
                                        <p:tgtEl>
                                          <p:spTgt spid="25396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animBg="1" autoUpdateAnimBg="0"/>
      <p:bldP spid="253955" grpId="0" build="p" bldLvl="3" autoUpdateAnimBg="0"/>
      <p:bldP spid="253956" grpId="0" animBg="1"/>
      <p:bldP spid="253956" grpId="1" animBg="1"/>
      <p:bldP spid="253957" grpId="0"/>
      <p:bldP spid="253957" grpId="1"/>
      <p:bldP spid="253958" grpId="0" animBg="1"/>
      <p:bldP spid="253958" grpId="1" animBg="1"/>
      <p:bldP spid="253959" grpId="0" animBg="1"/>
      <p:bldP spid="253959" grpId="1" animBg="1"/>
      <p:bldP spid="253960" grpId="0"/>
      <p:bldP spid="253960"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ko-KR" noProof="0" dirty="0"/>
              <a:t>Duration of a Zero – Coupon Bond…</a:t>
            </a:r>
            <a:endParaRPr lang="ko-KR" altLang="en-US" noProof="0" dirty="0"/>
          </a:p>
        </p:txBody>
      </p:sp>
      <p:sp>
        <p:nvSpPr>
          <p:cNvPr id="3" name="Content Placeholder 2"/>
          <p:cNvSpPr>
            <a:spLocks noGrp="1"/>
          </p:cNvSpPr>
          <p:nvPr>
            <p:ph idx="1"/>
          </p:nvPr>
        </p:nvSpPr>
        <p:spPr/>
        <p:txBody>
          <a:bodyPr/>
          <a:lstStyle/>
          <a:p>
            <a:pPr algn="just">
              <a:lnSpc>
                <a:spcPct val="150000"/>
              </a:lnSpc>
            </a:pPr>
            <a:r>
              <a:rPr lang="en-US" altLang="ko-KR" noProof="0" dirty="0"/>
              <a:t>Since the Duration of a zero – coupon bond is always equal to its maturity, there is one-to-one positive relation between duration of a zero coupon bond and its maturity.</a:t>
            </a:r>
            <a:endParaRPr lang="ko-KR" altLang="en-US" noProof="0" dirty="0"/>
          </a:p>
        </p:txBody>
      </p:sp>
    </p:spTree>
    <p:extLst>
      <p:ext uri="{BB962C8B-B14F-4D97-AF65-F5344CB8AC3E}">
        <p14:creationId xmlns:p14="http://schemas.microsoft.com/office/powerpoint/2010/main" val="4061624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213488" y="192024"/>
            <a:ext cx="8226425" cy="1295400"/>
          </a:xfrm>
          <a:noFill/>
        </p:spPr>
        <p:txBody>
          <a:bodyPr/>
          <a:lstStyle/>
          <a:p>
            <a:pPr eaLnBrk="1" hangingPunct="1">
              <a:defRPr/>
            </a:pPr>
            <a:r>
              <a:rPr lang="en-US" altLang="ko-KR" sz="4000" noProof="0" dirty="0"/>
              <a:t>MACAULAY’S DURATION </a:t>
            </a:r>
            <a:r>
              <a:rPr lang="en-US" altLang="ko-KR" sz="2800" noProof="0" dirty="0">
                <a:latin typeface="Arial" charset="0"/>
              </a:rPr>
              <a:t>(Some Implications ...)</a:t>
            </a:r>
            <a:endParaRPr lang="ko-KR" altLang="en-US" sz="2800" noProof="0" dirty="0">
              <a:latin typeface="Arial" charset="0"/>
            </a:endParaRPr>
          </a:p>
        </p:txBody>
      </p:sp>
      <p:sp>
        <p:nvSpPr>
          <p:cNvPr id="254979" name="Rectangle 3"/>
          <p:cNvSpPr>
            <a:spLocks noGrp="1" noChangeArrowheads="1"/>
          </p:cNvSpPr>
          <p:nvPr>
            <p:ph type="body" idx="1"/>
          </p:nvPr>
        </p:nvSpPr>
        <p:spPr>
          <a:xfrm>
            <a:off x="515112" y="1716025"/>
            <a:ext cx="7924800" cy="4799013"/>
          </a:xfrm>
          <a:noFill/>
        </p:spPr>
        <p:txBody>
          <a:bodyPr/>
          <a:lstStyle/>
          <a:p>
            <a:pPr eaLnBrk="1" hangingPunct="1">
              <a:lnSpc>
                <a:spcPct val="130000"/>
              </a:lnSpc>
            </a:pPr>
            <a:r>
              <a:rPr lang="en-US" altLang="ko-KR" u="sng" noProof="0" dirty="0">
                <a:ln w="0"/>
                <a:effectLst>
                  <a:outerShdw blurRad="38100" dist="19050" dir="2700000" algn="tl" rotWithShape="0">
                    <a:schemeClr val="dk1">
                      <a:alpha val="40000"/>
                    </a:schemeClr>
                  </a:outerShdw>
                </a:effectLst>
              </a:rPr>
              <a:t>RELATION BETWEEN COUPON AND DURATION:</a:t>
            </a:r>
            <a:endParaRPr lang="ko-KR" altLang="en-US" noProof="0" dirty="0">
              <a:ln w="0"/>
              <a:effectLst>
                <a:outerShdw blurRad="38100" dist="19050" dir="2700000" algn="tl" rotWithShape="0">
                  <a:schemeClr val="dk1">
                    <a:alpha val="40000"/>
                  </a:schemeClr>
                </a:outerShdw>
              </a:effectLst>
            </a:endParaRPr>
          </a:p>
          <a:p>
            <a:pPr lvl="1" eaLnBrk="1" hangingPunct="1">
              <a:lnSpc>
                <a:spcPct val="90000"/>
              </a:lnSpc>
              <a:buFont typeface="Wingdings" pitchFamily="2" charset="2"/>
              <a:buNone/>
            </a:pPr>
            <a:endParaRPr lang="ko-KR" altLang="en-US" noProof="0" dirty="0">
              <a:ln w="0"/>
              <a:solidFill>
                <a:schemeClr val="tx1"/>
              </a:solidFill>
              <a:effectLst>
                <a:outerShdw blurRad="38100" dist="19050" dir="2700000" algn="tl" rotWithShape="0">
                  <a:schemeClr val="dk1">
                    <a:alpha val="40000"/>
                  </a:schemeClr>
                </a:outerShdw>
              </a:effectLst>
              <a:latin typeface="Univers" pitchFamily="34" charset="0"/>
            </a:endParaRPr>
          </a:p>
        </p:txBody>
      </p:sp>
      <p:sp>
        <p:nvSpPr>
          <p:cNvPr id="254980" name="WordArt 4" descr="Paper bag"/>
          <p:cNvSpPr>
            <a:spLocks noChangeArrowheads="1" noChangeShapeType="1" noTextEdit="1"/>
          </p:cNvSpPr>
          <p:nvPr/>
        </p:nvSpPr>
        <p:spPr bwMode="auto">
          <a:xfrm>
            <a:off x="2648712" y="3087624"/>
            <a:ext cx="5715000" cy="2667000"/>
          </a:xfrm>
          <a:prstGeom prst="rect">
            <a:avLst/>
          </a:prstGeom>
        </p:spPr>
        <p:txBody>
          <a:bodyPr wrap="none" fromWordArt="1">
            <a:prstTxWarp prst="textPlain">
              <a:avLst>
                <a:gd name="adj" fmla="val 50000"/>
              </a:avLst>
            </a:prstTxWarp>
          </a:bodyPr>
          <a:lstStyle/>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Earlier receipts of money through</a:t>
            </a:r>
          </a:p>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coupons reduces sensitivity towards</a:t>
            </a:r>
          </a:p>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prices and hence INTEREST RATE RISK!!!</a:t>
            </a:r>
          </a:p>
        </p:txBody>
      </p:sp>
      <p:pic>
        <p:nvPicPr>
          <p:cNvPr id="58373" name="Picture 5" descr="MCBD10396_0000[1]"/>
          <p:cNvPicPr>
            <a:picLocks noChangeAspect="1" noChangeArrowheads="1"/>
          </p:cNvPicPr>
          <p:nvPr/>
        </p:nvPicPr>
        <p:blipFill>
          <a:blip r:embed="rId2"/>
          <a:srcRect/>
          <a:stretch>
            <a:fillRect/>
          </a:stretch>
        </p:blipFill>
        <p:spPr bwMode="auto">
          <a:xfrm>
            <a:off x="667512" y="3773424"/>
            <a:ext cx="1981200" cy="2209800"/>
          </a:xfrm>
          <a:prstGeom prst="rect">
            <a:avLst/>
          </a:prstGeom>
          <a:noFill/>
          <a:ln w="9525">
            <a:noFill/>
            <a:miter lim="800000"/>
            <a:headEnd/>
            <a:tailEnd/>
          </a:ln>
        </p:spPr>
      </p:pic>
    </p:spTree>
    <p:extLst>
      <p:ext uri="{BB962C8B-B14F-4D97-AF65-F5344CB8AC3E}">
        <p14:creationId xmlns:p14="http://schemas.microsoft.com/office/powerpoint/2010/main" val="3273191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54978"/>
                                        </p:tgtEl>
                                        <p:attrNameLst>
                                          <p:attrName>style.visibility</p:attrName>
                                        </p:attrNameLst>
                                      </p:cBhvr>
                                      <p:to>
                                        <p:strVal val="visible"/>
                                      </p:to>
                                    </p:set>
                                    <p:anim to="" calcmode="lin" valueType="num">
                                      <p:cBhvr>
                                        <p:cTn id="7" dur="1" fill="hold"/>
                                        <p:tgtEl>
                                          <p:spTgt spid="254978"/>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254979">
                                            <p:txEl>
                                              <p:pRg st="0" end="0"/>
                                            </p:txEl>
                                          </p:spTgt>
                                        </p:tgtEl>
                                        <p:attrNameLst>
                                          <p:attrName>style.visibility</p:attrName>
                                        </p:attrNameLst>
                                      </p:cBhvr>
                                      <p:to>
                                        <p:strVal val="visible"/>
                                      </p:to>
                                    </p:set>
                                    <p:anim to="" calcmode="lin" valueType="num">
                                      <p:cBhvr>
                                        <p:cTn id="11" dur="1" fill="hold"/>
                                        <p:tgtEl>
                                          <p:spTgt spid="254979">
                                            <p:txEl>
                                              <p:pRg st="0" end="0"/>
                                            </p:txEl>
                                          </p:spTgt>
                                        </p:tgtEl>
                                        <p:attrNameLst>
                                          <p:attrName/>
                                        </p:attrNameLst>
                                      </p:cBhvr>
                                    </p:anim>
                                  </p:childTnLst>
                                </p:cTn>
                              </p:par>
                            </p:childTnLst>
                          </p:cTn>
                        </p:par>
                        <p:par>
                          <p:cTn id="12" fill="hold">
                            <p:stCondLst>
                              <p:cond delay="1000"/>
                            </p:stCondLst>
                            <p:childTnLst>
                              <p:par>
                                <p:cTn id="13" presetID="18" presetClass="entr" presetSubtype="12" fill="hold" grpId="0" nodeType="afterEffect">
                                  <p:stCondLst>
                                    <p:cond delay="1000"/>
                                  </p:stCondLst>
                                  <p:childTnLst>
                                    <p:set>
                                      <p:cBhvr>
                                        <p:cTn id="14" dur="1" fill="hold">
                                          <p:stCondLst>
                                            <p:cond delay="0"/>
                                          </p:stCondLst>
                                        </p:cTn>
                                        <p:tgtEl>
                                          <p:spTgt spid="254980"/>
                                        </p:tgtEl>
                                        <p:attrNameLst>
                                          <p:attrName>style.visibility</p:attrName>
                                        </p:attrNameLst>
                                      </p:cBhvr>
                                      <p:to>
                                        <p:strVal val="visible"/>
                                      </p:to>
                                    </p:set>
                                    <p:animEffect transition="in" filter="strips(downLeft)">
                                      <p:cBhvr>
                                        <p:cTn id="15" dur="500"/>
                                        <p:tgtEl>
                                          <p:spTgt spid="254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8" grpId="0"/>
      <p:bldP spid="254979" grpId="0" build="p" bldLvl="3" autoUpdateAnimBg="0"/>
      <p:bldP spid="25498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7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Worksheet" r:id="rId2" imgW="9542520" imgH="7356600" progId="Excel.Sheet.8">
                  <p:embed/>
                </p:oleObj>
              </mc:Choice>
              <mc:Fallback>
                <p:oleObj name="Worksheet" r:id="rId2" imgW="9542520" imgH="7356600" progId="Excel.Sheet.8">
                  <p:embed/>
                  <p:pic>
                    <p:nvPicPr>
                      <p:cNvPr id="257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5" name="AutoShape 3"/>
          <p:cNvSpPr>
            <a:spLocks noChangeArrowheads="1"/>
          </p:cNvSpPr>
          <p:nvPr/>
        </p:nvSpPr>
        <p:spPr bwMode="auto">
          <a:xfrm>
            <a:off x="10049256" y="6388608"/>
            <a:ext cx="1981200" cy="304800"/>
          </a:xfrm>
          <a:prstGeom prst="roundRect">
            <a:avLst>
              <a:gd name="adj" fmla="val 16667"/>
            </a:avLst>
          </a:prstGeom>
          <a:solidFill>
            <a:srgbClr val="FFCC66"/>
          </a:solidFill>
          <a:ln w="9525">
            <a:solidFill>
              <a:schemeClr val="tx1"/>
            </a:solidFill>
            <a:round/>
            <a:headEnd/>
            <a:tailEnd/>
          </a:ln>
        </p:spPr>
        <p:txBody>
          <a:bodyPr anchor="ctr"/>
          <a:lstStyle/>
          <a:p>
            <a:pPr>
              <a:defRPr/>
            </a:pPr>
            <a:r>
              <a:rPr lang="en-US" b="1" dirty="0">
                <a:solidFill>
                  <a:srgbClr val="996633"/>
                </a:solidFill>
                <a:latin typeface="Bookman Old Style"/>
              </a:rPr>
              <a:t>GO TO EXCEL</a:t>
            </a:r>
          </a:p>
        </p:txBody>
      </p:sp>
    </p:spTree>
    <p:extLst>
      <p:ext uri="{BB962C8B-B14F-4D97-AF65-F5344CB8AC3E}">
        <p14:creationId xmlns:p14="http://schemas.microsoft.com/office/powerpoint/2010/main" val="4243282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57026"/>
                                        </p:tgtEl>
                                        <p:attrNameLst>
                                          <p:attrName>style.visibility</p:attrName>
                                        </p:attrNameLst>
                                      </p:cBhvr>
                                      <p:to>
                                        <p:strVal val="visible"/>
                                      </p:to>
                                    </p:set>
                                    <p:animEffect transition="in" filter="checkerboard(across)">
                                      <p:cBhvr>
                                        <p:cTn id="7" dur="500"/>
                                        <p:tgtEl>
                                          <p:spTgt spid="257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158624" y="201168"/>
            <a:ext cx="9204104" cy="1295400"/>
          </a:xfrm>
          <a:noFill/>
        </p:spPr>
        <p:txBody>
          <a:bodyPr/>
          <a:lstStyle/>
          <a:p>
            <a:pPr eaLnBrk="1" hangingPunct="1">
              <a:defRPr/>
            </a:pPr>
            <a:r>
              <a:rPr lang="en-US" altLang="ko-KR" sz="4000" noProof="0" dirty="0"/>
              <a:t>MACAULAY’S DURATION </a:t>
            </a:r>
            <a:r>
              <a:rPr lang="en-US" altLang="ko-KR" sz="2800" noProof="0" dirty="0">
                <a:latin typeface="Arial" charset="0"/>
              </a:rPr>
              <a:t>(Some Implications ...)</a:t>
            </a:r>
            <a:endParaRPr lang="ko-KR" altLang="en-US" sz="2800" noProof="0" dirty="0">
              <a:latin typeface="Arial" charset="0"/>
            </a:endParaRPr>
          </a:p>
        </p:txBody>
      </p:sp>
      <p:sp>
        <p:nvSpPr>
          <p:cNvPr id="262147" name="Rectangle 3"/>
          <p:cNvSpPr>
            <a:spLocks noGrp="1" noChangeArrowheads="1"/>
          </p:cNvSpPr>
          <p:nvPr>
            <p:ph type="body" idx="1"/>
          </p:nvPr>
        </p:nvSpPr>
        <p:spPr>
          <a:xfrm>
            <a:off x="460248" y="1725169"/>
            <a:ext cx="8866632" cy="4799013"/>
          </a:xfrm>
          <a:noFill/>
        </p:spPr>
        <p:txBody>
          <a:bodyPr/>
          <a:lstStyle/>
          <a:p>
            <a:pPr>
              <a:lnSpc>
                <a:spcPct val="130000"/>
              </a:lnSpc>
            </a:pPr>
            <a:r>
              <a:rPr lang="en-US" altLang="ko-KR" u="sng" noProof="0" dirty="0">
                <a:ln w="0"/>
                <a:effectLst>
                  <a:outerShdw blurRad="38100" dist="19050" dir="2700000" algn="tl" rotWithShape="0">
                    <a:schemeClr val="dk1">
                      <a:alpha val="40000"/>
                    </a:schemeClr>
                  </a:outerShdw>
                </a:effectLst>
              </a:rPr>
              <a:t>RELATION BETWEEN </a:t>
            </a:r>
            <a:r>
              <a:rPr lang="en-US" altLang="ko-KR" u="sng" noProof="0" dirty="0" err="1">
                <a:ln w="0"/>
                <a:effectLst>
                  <a:outerShdw blurRad="38100" dist="19050" dir="2700000" algn="tl" rotWithShape="0">
                    <a:schemeClr val="dk1">
                      <a:alpha val="40000"/>
                    </a:schemeClr>
                  </a:outerShdw>
                </a:effectLst>
              </a:rPr>
              <a:t>YTM</a:t>
            </a:r>
            <a:r>
              <a:rPr lang="ko-KR" altLang="en-US" u="sng" noProof="0" dirty="0">
                <a:ln w="0"/>
                <a:effectLst>
                  <a:outerShdw blurRad="38100" dist="19050" dir="2700000" algn="tl" rotWithShape="0">
                    <a:schemeClr val="dk1">
                      <a:alpha val="40000"/>
                    </a:schemeClr>
                  </a:outerShdw>
                </a:effectLst>
              </a:rPr>
              <a:t> </a:t>
            </a:r>
            <a:r>
              <a:rPr lang="en-US" altLang="ko-KR" u="sng" noProof="0" dirty="0">
                <a:ln w="0"/>
                <a:effectLst>
                  <a:outerShdw blurRad="38100" dist="19050" dir="2700000" algn="tl" rotWithShape="0">
                    <a:schemeClr val="dk1">
                      <a:alpha val="40000"/>
                    </a:schemeClr>
                  </a:outerShdw>
                </a:effectLst>
              </a:rPr>
              <a:t>AND DURATION:</a:t>
            </a:r>
            <a:endParaRPr lang="ko-KR" altLang="en-US" noProof="0" dirty="0">
              <a:ln w="0"/>
              <a:effectLst>
                <a:outerShdw blurRad="38100" dist="19050" dir="2700000" algn="tl" rotWithShape="0">
                  <a:schemeClr val="dk1">
                    <a:alpha val="40000"/>
                  </a:schemeClr>
                </a:outerShdw>
              </a:effectLst>
            </a:endParaRPr>
          </a:p>
          <a:p>
            <a:pPr lvl="1" eaLnBrk="1" hangingPunct="1">
              <a:lnSpc>
                <a:spcPct val="90000"/>
              </a:lnSpc>
              <a:buFont typeface="Wingdings" pitchFamily="2" charset="2"/>
              <a:buNone/>
            </a:pPr>
            <a:endParaRPr lang="ko-KR" altLang="en-US" noProof="0" dirty="0">
              <a:latin typeface="Univers" pitchFamily="34" charset="0"/>
            </a:endParaRPr>
          </a:p>
          <a:p>
            <a:pPr lvl="1" eaLnBrk="1" hangingPunct="1">
              <a:lnSpc>
                <a:spcPct val="90000"/>
              </a:lnSpc>
              <a:buFont typeface="Wingdings" pitchFamily="2" charset="2"/>
              <a:buNone/>
            </a:pPr>
            <a:r>
              <a:rPr lang="en-US" altLang="ko-KR" sz="3200" b="1" u="sng" noProof="0" dirty="0">
                <a:solidFill>
                  <a:srgbClr val="000099"/>
                </a:solidFill>
                <a:latin typeface="Univers" pitchFamily="34" charset="0"/>
              </a:rPr>
              <a:t>RULE #2</a:t>
            </a:r>
            <a:r>
              <a:rPr lang="en-US" altLang="ko-KR" sz="3200" noProof="0" dirty="0">
                <a:latin typeface="Univers" pitchFamily="34" charset="0"/>
              </a:rPr>
              <a:t>:	</a:t>
            </a:r>
            <a:r>
              <a:rPr lang="en-US" altLang="ko-KR" sz="3200" i="1" noProof="0" dirty="0">
                <a:solidFill>
                  <a:srgbClr val="003300"/>
                </a:solidFill>
                <a:latin typeface="Bookman Old Style" pitchFamily="18" charset="0"/>
              </a:rPr>
              <a:t>Increase in yield reduces duration and hence, interest rate risk.</a:t>
            </a:r>
            <a:r>
              <a:rPr lang="ko-KR" altLang="en-US" sz="3200" i="1" noProof="0" dirty="0">
                <a:solidFill>
                  <a:srgbClr val="339933"/>
                </a:solidFill>
                <a:latin typeface="Bookman Old Style" pitchFamily="18" charset="0"/>
              </a:rPr>
              <a:t> </a:t>
            </a:r>
            <a:endParaRPr lang="ko-KR" altLang="en-US" sz="3200" i="1" noProof="0" dirty="0">
              <a:solidFill>
                <a:srgbClr val="660066"/>
              </a:solidFill>
              <a:latin typeface="Bookman Old Style" pitchFamily="18" charset="0"/>
            </a:endParaRPr>
          </a:p>
        </p:txBody>
      </p:sp>
      <p:sp>
        <p:nvSpPr>
          <p:cNvPr id="262148" name="AutoShape 4"/>
          <p:cNvSpPr>
            <a:spLocks noChangeArrowheads="1"/>
          </p:cNvSpPr>
          <p:nvPr/>
        </p:nvSpPr>
        <p:spPr bwMode="auto">
          <a:xfrm>
            <a:off x="765048" y="5458968"/>
            <a:ext cx="457200" cy="914400"/>
          </a:xfrm>
          <a:prstGeom prst="upArrow">
            <a:avLst>
              <a:gd name="adj1" fmla="val 50000"/>
              <a:gd name="adj2" fmla="val 50000"/>
            </a:avLst>
          </a:prstGeom>
          <a:solidFill>
            <a:schemeClr val="accent1"/>
          </a:solidFill>
          <a:ln w="9525">
            <a:solidFill>
              <a:schemeClr val="tx1"/>
            </a:solidFill>
            <a:miter lim="800000"/>
            <a:headEnd/>
            <a:tailEnd/>
          </a:ln>
        </p:spPr>
        <p:txBody>
          <a:bodyPr vert="eaVert" wrap="none" anchor="ctr"/>
          <a:lstStyle/>
          <a:p>
            <a:pPr>
              <a:defRPr/>
            </a:pPr>
            <a:endParaRPr lang="en-US">
              <a:solidFill>
                <a:prstClr val="black"/>
              </a:solidFill>
              <a:latin typeface="Bookman Old Style"/>
            </a:endParaRPr>
          </a:p>
        </p:txBody>
      </p:sp>
      <p:sp>
        <p:nvSpPr>
          <p:cNvPr id="262149" name="Text Box 5"/>
          <p:cNvSpPr txBox="1">
            <a:spLocks noChangeArrowheads="1"/>
          </p:cNvSpPr>
          <p:nvPr/>
        </p:nvSpPr>
        <p:spPr bwMode="auto">
          <a:xfrm>
            <a:off x="1146048" y="5687569"/>
            <a:ext cx="1752600" cy="519113"/>
          </a:xfrm>
          <a:prstGeom prst="rect">
            <a:avLst/>
          </a:prstGeom>
          <a:noFill/>
          <a:ln w="9525">
            <a:noFill/>
            <a:miter lim="800000"/>
            <a:headEnd/>
            <a:tailEnd/>
          </a:ln>
        </p:spPr>
        <p:txBody>
          <a:bodyPr>
            <a:spAutoFit/>
          </a:bodyPr>
          <a:lstStyle/>
          <a:p>
            <a:pPr>
              <a:spcBef>
                <a:spcPct val="50000"/>
              </a:spcBef>
              <a:defRPr/>
            </a:pPr>
            <a:r>
              <a:rPr lang="en-US" sz="2800" b="1">
                <a:solidFill>
                  <a:srgbClr val="000099"/>
                </a:solidFill>
                <a:latin typeface="Tahoma" pitchFamily="34" charset="0"/>
              </a:rPr>
              <a:t>YTM </a:t>
            </a:r>
          </a:p>
        </p:txBody>
      </p:sp>
      <p:sp>
        <p:nvSpPr>
          <p:cNvPr id="262150" name="AutoShape 6"/>
          <p:cNvSpPr>
            <a:spLocks noChangeArrowheads="1"/>
          </p:cNvSpPr>
          <p:nvPr/>
        </p:nvSpPr>
        <p:spPr bwMode="auto">
          <a:xfrm>
            <a:off x="2974848" y="5687568"/>
            <a:ext cx="2209800" cy="533400"/>
          </a:xfrm>
          <a:prstGeom prst="rightArrow">
            <a:avLst>
              <a:gd name="adj1" fmla="val 50000"/>
              <a:gd name="adj2" fmla="val 103571"/>
            </a:avLst>
          </a:prstGeom>
          <a:solidFill>
            <a:srgbClr val="FF0000"/>
          </a:solidFill>
          <a:ln w="9525">
            <a:solidFill>
              <a:schemeClr val="tx1"/>
            </a:solidFill>
            <a:miter lim="800000"/>
            <a:headEnd/>
            <a:tailEnd/>
          </a:ln>
        </p:spPr>
        <p:txBody>
          <a:bodyPr wrap="none" anchor="ctr"/>
          <a:lstStyle/>
          <a:p>
            <a:pPr>
              <a:defRPr/>
            </a:pPr>
            <a:endParaRPr lang="en-US">
              <a:solidFill>
                <a:srgbClr val="FF0000"/>
              </a:solidFill>
              <a:latin typeface="Bookman Old Style"/>
            </a:endParaRPr>
          </a:p>
        </p:txBody>
      </p:sp>
      <p:sp>
        <p:nvSpPr>
          <p:cNvPr id="262151" name="AutoShape 7"/>
          <p:cNvSpPr>
            <a:spLocks noChangeArrowheads="1"/>
          </p:cNvSpPr>
          <p:nvPr/>
        </p:nvSpPr>
        <p:spPr bwMode="auto">
          <a:xfrm rot="10800000">
            <a:off x="5413248" y="5458968"/>
            <a:ext cx="457200" cy="914400"/>
          </a:xfrm>
          <a:prstGeom prst="upArrow">
            <a:avLst>
              <a:gd name="adj1" fmla="val 50000"/>
              <a:gd name="adj2" fmla="val 50000"/>
            </a:avLst>
          </a:prstGeom>
          <a:solidFill>
            <a:srgbClr val="000099"/>
          </a:solidFill>
          <a:ln w="9525">
            <a:solidFill>
              <a:schemeClr val="tx1"/>
            </a:solidFill>
            <a:miter lim="800000"/>
            <a:headEnd/>
            <a:tailEnd/>
          </a:ln>
        </p:spPr>
        <p:txBody>
          <a:bodyPr vert="eaVert" wrap="none" anchor="ctr"/>
          <a:lstStyle/>
          <a:p>
            <a:pPr>
              <a:defRPr/>
            </a:pPr>
            <a:endParaRPr lang="en-US">
              <a:solidFill>
                <a:prstClr val="black"/>
              </a:solidFill>
              <a:latin typeface="Bookman Old Style"/>
            </a:endParaRPr>
          </a:p>
        </p:txBody>
      </p:sp>
      <p:sp>
        <p:nvSpPr>
          <p:cNvPr id="262152" name="Text Box 8"/>
          <p:cNvSpPr txBox="1">
            <a:spLocks noChangeArrowheads="1"/>
          </p:cNvSpPr>
          <p:nvPr/>
        </p:nvSpPr>
        <p:spPr bwMode="auto">
          <a:xfrm>
            <a:off x="5718048" y="5611369"/>
            <a:ext cx="2438400" cy="519113"/>
          </a:xfrm>
          <a:prstGeom prst="rect">
            <a:avLst/>
          </a:prstGeom>
          <a:noFill/>
          <a:ln w="9525">
            <a:noFill/>
            <a:miter lim="800000"/>
            <a:headEnd/>
            <a:tailEnd/>
          </a:ln>
        </p:spPr>
        <p:txBody>
          <a:bodyPr>
            <a:spAutoFit/>
          </a:bodyPr>
          <a:lstStyle/>
          <a:p>
            <a:pPr>
              <a:defRPr/>
            </a:pPr>
            <a:r>
              <a:rPr lang="en-US" sz="2800" b="1">
                <a:solidFill>
                  <a:srgbClr val="996633"/>
                </a:solidFill>
                <a:latin typeface="Tahoma" pitchFamily="34" charset="0"/>
              </a:rPr>
              <a:t>DURATION  </a:t>
            </a:r>
            <a:endParaRPr lang="en-US">
              <a:solidFill>
                <a:srgbClr val="996633"/>
              </a:solidFill>
              <a:latin typeface="Bookman Old Style"/>
            </a:endParaRPr>
          </a:p>
        </p:txBody>
      </p:sp>
    </p:spTree>
    <p:extLst>
      <p:ext uri="{BB962C8B-B14F-4D97-AF65-F5344CB8AC3E}">
        <p14:creationId xmlns:p14="http://schemas.microsoft.com/office/powerpoint/2010/main" val="1773521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62146"/>
                                        </p:tgtEl>
                                        <p:attrNameLst>
                                          <p:attrName>style.visibility</p:attrName>
                                        </p:attrNameLst>
                                      </p:cBhvr>
                                      <p:to>
                                        <p:strVal val="visible"/>
                                      </p:to>
                                    </p:set>
                                    <p:anim to="" calcmode="lin" valueType="num">
                                      <p:cBhvr>
                                        <p:cTn id="7" dur="1" fill="hold"/>
                                        <p:tgtEl>
                                          <p:spTgt spid="262146"/>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262147">
                                            <p:txEl>
                                              <p:pRg st="0" end="0"/>
                                            </p:txEl>
                                          </p:spTgt>
                                        </p:tgtEl>
                                        <p:attrNameLst>
                                          <p:attrName>style.visibility</p:attrName>
                                        </p:attrNameLst>
                                      </p:cBhvr>
                                      <p:to>
                                        <p:strVal val="visible"/>
                                      </p:to>
                                    </p:set>
                                    <p:anim to="" calcmode="lin" valueType="num">
                                      <p:cBhvr>
                                        <p:cTn id="11" dur="1" fill="hold"/>
                                        <p:tgtEl>
                                          <p:spTgt spid="262147">
                                            <p:txEl>
                                              <p:pRg st="0" end="0"/>
                                            </p:txEl>
                                          </p:spTgt>
                                        </p:tgtEl>
                                        <p:attrNameLst>
                                          <p:attrName/>
                                        </p:attrNameLst>
                                      </p:cBhvr>
                                    </p:anim>
                                  </p:childTnLst>
                                </p:cTn>
                              </p:par>
                            </p:childTnLst>
                          </p:cTn>
                        </p:par>
                        <p:par>
                          <p:cTn id="12" fill="hold">
                            <p:stCondLst>
                              <p:cond delay="1000"/>
                            </p:stCondLst>
                            <p:childTnLst>
                              <p:par>
                                <p:cTn id="13" presetID="24" presetClass="entr" presetSubtype="0" fill="hold" grpId="0" nodeType="afterEffect">
                                  <p:stCondLst>
                                    <p:cond delay="0"/>
                                  </p:stCondLst>
                                  <p:childTnLst>
                                    <p:set>
                                      <p:cBhvr>
                                        <p:cTn id="14" dur="1" fill="hold">
                                          <p:stCondLst>
                                            <p:cond delay="499"/>
                                          </p:stCondLst>
                                        </p:cTn>
                                        <p:tgtEl>
                                          <p:spTgt spid="262147">
                                            <p:txEl>
                                              <p:pRg st="2" end="2"/>
                                            </p:txEl>
                                          </p:spTgt>
                                        </p:tgtEl>
                                        <p:attrNameLst>
                                          <p:attrName>style.visibility</p:attrName>
                                        </p:attrNameLst>
                                      </p:cBhvr>
                                      <p:to>
                                        <p:strVal val="visible"/>
                                      </p:to>
                                    </p:set>
                                    <p:anim to="" calcmode="lin" valueType="num">
                                      <p:cBhvr>
                                        <p:cTn id="15" dur="1" fill="hold"/>
                                        <p:tgtEl>
                                          <p:spTgt spid="262147">
                                            <p:txEl>
                                              <p:pRg st="2" end="2"/>
                                            </p:txEl>
                                          </p:spTgt>
                                        </p:tgtEl>
                                        <p:attrNameLst>
                                          <p:attrName/>
                                        </p:attrNameLst>
                                      </p:cBhvr>
                                    </p:anim>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62148"/>
                                        </p:tgtEl>
                                        <p:attrNameLst>
                                          <p:attrName>style.visibility</p:attrName>
                                        </p:attrNameLst>
                                      </p:cBhvr>
                                      <p:to>
                                        <p:strVal val="visible"/>
                                      </p:to>
                                    </p:set>
                                    <p:anim calcmode="lin" valueType="num">
                                      <p:cBhvr additive="base">
                                        <p:cTn id="19" dur="1000" fill="hold"/>
                                        <p:tgtEl>
                                          <p:spTgt spid="262148"/>
                                        </p:tgtEl>
                                        <p:attrNameLst>
                                          <p:attrName>ppt_x</p:attrName>
                                        </p:attrNameLst>
                                      </p:cBhvr>
                                      <p:tavLst>
                                        <p:tav tm="0">
                                          <p:val>
                                            <p:strVal val="0-#ppt_w/2"/>
                                          </p:val>
                                        </p:tav>
                                        <p:tav tm="100000">
                                          <p:val>
                                            <p:strVal val="#ppt_x"/>
                                          </p:val>
                                        </p:tav>
                                      </p:tavLst>
                                    </p:anim>
                                    <p:anim calcmode="lin" valueType="num">
                                      <p:cBhvr additive="base">
                                        <p:cTn id="20" dur="1000" fill="hold"/>
                                        <p:tgtEl>
                                          <p:spTgt spid="262148"/>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262149"/>
                                        </p:tgtEl>
                                        <p:attrNameLst>
                                          <p:attrName>style.visibility</p:attrName>
                                        </p:attrNameLst>
                                      </p:cBhvr>
                                      <p:to>
                                        <p:strVal val="visible"/>
                                      </p:to>
                                    </p:set>
                                    <p:anim calcmode="lin" valueType="num">
                                      <p:cBhvr additive="base">
                                        <p:cTn id="24" dur="1000" fill="hold"/>
                                        <p:tgtEl>
                                          <p:spTgt spid="262149"/>
                                        </p:tgtEl>
                                        <p:attrNameLst>
                                          <p:attrName>ppt_x</p:attrName>
                                        </p:attrNameLst>
                                      </p:cBhvr>
                                      <p:tavLst>
                                        <p:tav tm="0">
                                          <p:val>
                                            <p:strVal val="0-#ppt_w/2"/>
                                          </p:val>
                                        </p:tav>
                                        <p:tav tm="100000">
                                          <p:val>
                                            <p:strVal val="#ppt_x"/>
                                          </p:val>
                                        </p:tav>
                                      </p:tavLst>
                                    </p:anim>
                                    <p:anim calcmode="lin" valueType="num">
                                      <p:cBhvr additive="base">
                                        <p:cTn id="25" dur="1000" fill="hold"/>
                                        <p:tgtEl>
                                          <p:spTgt spid="262149"/>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262150"/>
                                        </p:tgtEl>
                                        <p:attrNameLst>
                                          <p:attrName>style.visibility</p:attrName>
                                        </p:attrNameLst>
                                      </p:cBhvr>
                                      <p:to>
                                        <p:strVal val="visible"/>
                                      </p:to>
                                    </p:set>
                                    <p:anim calcmode="lin" valueType="num">
                                      <p:cBhvr additive="base">
                                        <p:cTn id="29" dur="1000" fill="hold"/>
                                        <p:tgtEl>
                                          <p:spTgt spid="262150"/>
                                        </p:tgtEl>
                                        <p:attrNameLst>
                                          <p:attrName>ppt_x</p:attrName>
                                        </p:attrNameLst>
                                      </p:cBhvr>
                                      <p:tavLst>
                                        <p:tav tm="0">
                                          <p:val>
                                            <p:strVal val="0-#ppt_w/2"/>
                                          </p:val>
                                        </p:tav>
                                        <p:tav tm="100000">
                                          <p:val>
                                            <p:strVal val="#ppt_x"/>
                                          </p:val>
                                        </p:tav>
                                      </p:tavLst>
                                    </p:anim>
                                    <p:anim calcmode="lin" valueType="num">
                                      <p:cBhvr additive="base">
                                        <p:cTn id="30" dur="1000" fill="hold"/>
                                        <p:tgtEl>
                                          <p:spTgt spid="262150"/>
                                        </p:tgtEl>
                                        <p:attrNameLst>
                                          <p:attrName>ppt_y</p:attrName>
                                        </p:attrNameLst>
                                      </p:cBhvr>
                                      <p:tavLst>
                                        <p:tav tm="0">
                                          <p:val>
                                            <p:strVal val="#ppt_y"/>
                                          </p:val>
                                        </p:tav>
                                        <p:tav tm="100000">
                                          <p:val>
                                            <p:strVal val="#ppt_y"/>
                                          </p:val>
                                        </p:tav>
                                      </p:tavLst>
                                    </p:anim>
                                  </p:childTnLst>
                                </p:cTn>
                              </p:par>
                            </p:childTnLst>
                          </p:cTn>
                        </p:par>
                        <p:par>
                          <p:cTn id="31" fill="hold">
                            <p:stCondLst>
                              <p:cond delay="4500"/>
                            </p:stCondLst>
                            <p:childTnLst>
                              <p:par>
                                <p:cTn id="32" presetID="2" presetClass="entr" presetSubtype="8" fill="hold" grpId="0" nodeType="afterEffect">
                                  <p:stCondLst>
                                    <p:cond delay="0"/>
                                  </p:stCondLst>
                                  <p:childTnLst>
                                    <p:set>
                                      <p:cBhvr>
                                        <p:cTn id="33" dur="1" fill="hold">
                                          <p:stCondLst>
                                            <p:cond delay="0"/>
                                          </p:stCondLst>
                                        </p:cTn>
                                        <p:tgtEl>
                                          <p:spTgt spid="262151"/>
                                        </p:tgtEl>
                                        <p:attrNameLst>
                                          <p:attrName>style.visibility</p:attrName>
                                        </p:attrNameLst>
                                      </p:cBhvr>
                                      <p:to>
                                        <p:strVal val="visible"/>
                                      </p:to>
                                    </p:set>
                                    <p:anim calcmode="lin" valueType="num">
                                      <p:cBhvr additive="base">
                                        <p:cTn id="34" dur="1000" fill="hold"/>
                                        <p:tgtEl>
                                          <p:spTgt spid="262151"/>
                                        </p:tgtEl>
                                        <p:attrNameLst>
                                          <p:attrName>ppt_x</p:attrName>
                                        </p:attrNameLst>
                                      </p:cBhvr>
                                      <p:tavLst>
                                        <p:tav tm="0">
                                          <p:val>
                                            <p:strVal val="0-#ppt_w/2"/>
                                          </p:val>
                                        </p:tav>
                                        <p:tav tm="100000">
                                          <p:val>
                                            <p:strVal val="#ppt_x"/>
                                          </p:val>
                                        </p:tav>
                                      </p:tavLst>
                                    </p:anim>
                                    <p:anim calcmode="lin" valueType="num">
                                      <p:cBhvr additive="base">
                                        <p:cTn id="35" dur="1000" fill="hold"/>
                                        <p:tgtEl>
                                          <p:spTgt spid="262151"/>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2" presetClass="entr" presetSubtype="8" fill="hold" grpId="0" nodeType="afterEffect">
                                  <p:stCondLst>
                                    <p:cond delay="0"/>
                                  </p:stCondLst>
                                  <p:childTnLst>
                                    <p:set>
                                      <p:cBhvr>
                                        <p:cTn id="38" dur="1" fill="hold">
                                          <p:stCondLst>
                                            <p:cond delay="0"/>
                                          </p:stCondLst>
                                        </p:cTn>
                                        <p:tgtEl>
                                          <p:spTgt spid="262152"/>
                                        </p:tgtEl>
                                        <p:attrNameLst>
                                          <p:attrName>style.visibility</p:attrName>
                                        </p:attrNameLst>
                                      </p:cBhvr>
                                      <p:to>
                                        <p:strVal val="visible"/>
                                      </p:to>
                                    </p:set>
                                    <p:anim calcmode="lin" valueType="num">
                                      <p:cBhvr additive="base">
                                        <p:cTn id="39" dur="1000" fill="hold"/>
                                        <p:tgtEl>
                                          <p:spTgt spid="262152"/>
                                        </p:tgtEl>
                                        <p:attrNameLst>
                                          <p:attrName>ppt_x</p:attrName>
                                        </p:attrNameLst>
                                      </p:cBhvr>
                                      <p:tavLst>
                                        <p:tav tm="0">
                                          <p:val>
                                            <p:strVal val="0-#ppt_w/2"/>
                                          </p:val>
                                        </p:tav>
                                        <p:tav tm="100000">
                                          <p:val>
                                            <p:strVal val="#ppt_x"/>
                                          </p:val>
                                        </p:tav>
                                      </p:tavLst>
                                    </p:anim>
                                    <p:anim calcmode="lin" valueType="num">
                                      <p:cBhvr additive="base">
                                        <p:cTn id="40" dur="1000" fill="hold"/>
                                        <p:tgtEl>
                                          <p:spTgt spid="262152"/>
                                        </p:tgtEl>
                                        <p:attrNameLst>
                                          <p:attrName>ppt_y</p:attrName>
                                        </p:attrNameLst>
                                      </p:cBhvr>
                                      <p:tavLst>
                                        <p:tav tm="0">
                                          <p:val>
                                            <p:strVal val="#ppt_y"/>
                                          </p:val>
                                        </p:tav>
                                        <p:tav tm="100000">
                                          <p:val>
                                            <p:strVal val="#ppt_y"/>
                                          </p:val>
                                        </p:tav>
                                      </p:tavLst>
                                    </p:anim>
                                  </p:childTnLst>
                                </p:cTn>
                              </p:par>
                            </p:childTnLst>
                          </p:cTn>
                        </p:par>
                        <p:par>
                          <p:cTn id="41" fill="hold">
                            <p:stCondLst>
                              <p:cond delay="6500"/>
                            </p:stCondLst>
                            <p:childTnLst>
                              <p:par>
                                <p:cTn id="42" presetID="35" presetClass="emph" presetSubtype="0" repeatCount="indefinite" fill="hold" grpId="1" nodeType="afterEffect">
                                  <p:stCondLst>
                                    <p:cond delay="0"/>
                                  </p:stCondLst>
                                  <p:endCondLst>
                                    <p:cond evt="onNext" delay="0">
                                      <p:tgtEl>
                                        <p:sldTgt/>
                                      </p:tgtEl>
                                    </p:cond>
                                  </p:endCondLst>
                                  <p:childTnLst>
                                    <p:anim calcmode="discrete" valueType="str">
                                      <p:cBhvr>
                                        <p:cTn id="43" dur="1000" fill="hold"/>
                                        <p:tgtEl>
                                          <p:spTgt spid="262148"/>
                                        </p:tgtEl>
                                        <p:attrNameLst>
                                          <p:attrName>style.visibility</p:attrName>
                                        </p:attrNameLst>
                                      </p:cBhvr>
                                      <p:tavLst>
                                        <p:tav tm="0">
                                          <p:val>
                                            <p:strVal val="hidden"/>
                                          </p:val>
                                        </p:tav>
                                        <p:tav tm="50000">
                                          <p:val>
                                            <p:strVal val="visible"/>
                                          </p:val>
                                        </p:tav>
                                      </p:tavLst>
                                    </p:anim>
                                  </p:childTnLst>
                                </p:cTn>
                              </p:par>
                            </p:childTnLst>
                          </p:cTn>
                        </p:par>
                        <p:par>
                          <p:cTn id="44" fill="hold">
                            <p:stCondLst>
                              <p:cond delay="7500"/>
                            </p:stCondLst>
                            <p:childTnLst>
                              <p:par>
                                <p:cTn id="45" presetID="35" presetClass="emph" presetSubtype="0" repeatCount="indefinite" fill="hold" grpId="1" nodeType="afterEffect">
                                  <p:stCondLst>
                                    <p:cond delay="0"/>
                                  </p:stCondLst>
                                  <p:endCondLst>
                                    <p:cond evt="onNext" delay="0">
                                      <p:tgtEl>
                                        <p:sldTgt/>
                                      </p:tgtEl>
                                    </p:cond>
                                  </p:endCondLst>
                                  <p:childTnLst>
                                    <p:anim calcmode="discrete" valueType="str">
                                      <p:cBhvr>
                                        <p:cTn id="46" dur="1000" fill="hold"/>
                                        <p:tgtEl>
                                          <p:spTgt spid="262149"/>
                                        </p:tgtEl>
                                        <p:attrNameLst>
                                          <p:attrName>style.visibility</p:attrName>
                                        </p:attrNameLst>
                                      </p:cBhvr>
                                      <p:tavLst>
                                        <p:tav tm="0">
                                          <p:val>
                                            <p:strVal val="hidden"/>
                                          </p:val>
                                        </p:tav>
                                        <p:tav tm="50000">
                                          <p:val>
                                            <p:strVal val="visible"/>
                                          </p:val>
                                        </p:tav>
                                      </p:tavLst>
                                    </p:anim>
                                  </p:childTnLst>
                                </p:cTn>
                              </p:par>
                            </p:childTnLst>
                          </p:cTn>
                        </p:par>
                        <p:par>
                          <p:cTn id="47" fill="hold">
                            <p:stCondLst>
                              <p:cond delay="8500"/>
                            </p:stCondLst>
                            <p:childTnLst>
                              <p:par>
                                <p:cTn id="48" presetID="35" presetClass="emph" presetSubtype="0" repeatCount="indefinite" fill="hold" grpId="1" nodeType="afterEffect">
                                  <p:stCondLst>
                                    <p:cond delay="0"/>
                                  </p:stCondLst>
                                  <p:endCondLst>
                                    <p:cond evt="onNext" delay="0">
                                      <p:tgtEl>
                                        <p:sldTgt/>
                                      </p:tgtEl>
                                    </p:cond>
                                  </p:endCondLst>
                                  <p:childTnLst>
                                    <p:anim calcmode="discrete" valueType="str">
                                      <p:cBhvr>
                                        <p:cTn id="49" dur="1000" fill="hold"/>
                                        <p:tgtEl>
                                          <p:spTgt spid="262150"/>
                                        </p:tgtEl>
                                        <p:attrNameLst>
                                          <p:attrName>style.visibility</p:attrName>
                                        </p:attrNameLst>
                                      </p:cBhvr>
                                      <p:tavLst>
                                        <p:tav tm="0">
                                          <p:val>
                                            <p:strVal val="hidden"/>
                                          </p:val>
                                        </p:tav>
                                        <p:tav tm="50000">
                                          <p:val>
                                            <p:strVal val="visible"/>
                                          </p:val>
                                        </p:tav>
                                      </p:tavLst>
                                    </p:anim>
                                  </p:childTnLst>
                                </p:cTn>
                              </p:par>
                            </p:childTnLst>
                          </p:cTn>
                        </p:par>
                        <p:par>
                          <p:cTn id="50" fill="hold">
                            <p:stCondLst>
                              <p:cond delay="9500"/>
                            </p:stCondLst>
                            <p:childTnLst>
                              <p:par>
                                <p:cTn id="51" presetID="35" presetClass="emph" presetSubtype="0" repeatCount="indefinite" fill="hold" grpId="1" nodeType="afterEffect">
                                  <p:stCondLst>
                                    <p:cond delay="0"/>
                                  </p:stCondLst>
                                  <p:endCondLst>
                                    <p:cond evt="onNext" delay="0">
                                      <p:tgtEl>
                                        <p:sldTgt/>
                                      </p:tgtEl>
                                    </p:cond>
                                  </p:endCondLst>
                                  <p:childTnLst>
                                    <p:anim calcmode="discrete" valueType="str">
                                      <p:cBhvr>
                                        <p:cTn id="52" dur="1000" fill="hold"/>
                                        <p:tgtEl>
                                          <p:spTgt spid="262151"/>
                                        </p:tgtEl>
                                        <p:attrNameLst>
                                          <p:attrName>style.visibility</p:attrName>
                                        </p:attrNameLst>
                                      </p:cBhvr>
                                      <p:tavLst>
                                        <p:tav tm="0">
                                          <p:val>
                                            <p:strVal val="hidden"/>
                                          </p:val>
                                        </p:tav>
                                        <p:tav tm="50000">
                                          <p:val>
                                            <p:strVal val="visible"/>
                                          </p:val>
                                        </p:tav>
                                      </p:tavLst>
                                    </p:anim>
                                  </p:childTnLst>
                                </p:cTn>
                              </p:par>
                            </p:childTnLst>
                          </p:cTn>
                        </p:par>
                        <p:par>
                          <p:cTn id="53" fill="hold">
                            <p:stCondLst>
                              <p:cond delay="10500"/>
                            </p:stCondLst>
                            <p:childTnLst>
                              <p:par>
                                <p:cTn id="54" presetID="35" presetClass="emph" presetSubtype="0" repeatCount="indefinite" fill="hold" grpId="1" nodeType="afterEffect">
                                  <p:stCondLst>
                                    <p:cond delay="0"/>
                                  </p:stCondLst>
                                  <p:endCondLst>
                                    <p:cond evt="onNext" delay="0">
                                      <p:tgtEl>
                                        <p:sldTgt/>
                                      </p:tgtEl>
                                    </p:cond>
                                  </p:endCondLst>
                                  <p:childTnLst>
                                    <p:anim calcmode="discrete" valueType="str">
                                      <p:cBhvr>
                                        <p:cTn id="55" dur="1000" fill="hold"/>
                                        <p:tgtEl>
                                          <p:spTgt spid="26215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P spid="262147" grpId="0" build="p" bldLvl="3" autoUpdateAnimBg="0"/>
      <p:bldP spid="262148" grpId="0" animBg="1"/>
      <p:bldP spid="262148" grpId="1" animBg="1"/>
      <p:bldP spid="262149" grpId="0"/>
      <p:bldP spid="262149" grpId="1"/>
      <p:bldP spid="262150" grpId="0" animBg="1"/>
      <p:bldP spid="262150" grpId="1" animBg="1"/>
      <p:bldP spid="262151" grpId="0" animBg="1"/>
      <p:bldP spid="262151" grpId="1" animBg="1"/>
      <p:bldP spid="262152" grpId="0"/>
      <p:bldP spid="262152" grpId="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277496" y="109728"/>
            <a:ext cx="8226425" cy="1295400"/>
          </a:xfrm>
          <a:noFill/>
        </p:spPr>
        <p:txBody>
          <a:bodyPr/>
          <a:lstStyle/>
          <a:p>
            <a:pPr eaLnBrk="1" hangingPunct="1">
              <a:defRPr/>
            </a:pPr>
            <a:r>
              <a:rPr lang="en-US" altLang="ko-KR" sz="4000" noProof="0" dirty="0"/>
              <a:t>MACAULAY’S DURATION </a:t>
            </a:r>
            <a:r>
              <a:rPr lang="en-US" altLang="ko-KR" sz="2800" noProof="0" dirty="0">
                <a:latin typeface="Arial" charset="0"/>
              </a:rPr>
              <a:t>(Some Implications ...)</a:t>
            </a:r>
            <a:endParaRPr lang="ko-KR" altLang="en-US" sz="2800" noProof="0" dirty="0">
              <a:latin typeface="Arial" charset="0"/>
            </a:endParaRPr>
          </a:p>
        </p:txBody>
      </p:sp>
      <p:sp>
        <p:nvSpPr>
          <p:cNvPr id="263171" name="Rectangle 3"/>
          <p:cNvSpPr>
            <a:spLocks noGrp="1" noChangeArrowheads="1"/>
          </p:cNvSpPr>
          <p:nvPr>
            <p:ph type="body" idx="1"/>
          </p:nvPr>
        </p:nvSpPr>
        <p:spPr>
          <a:xfrm>
            <a:off x="579120" y="1633729"/>
            <a:ext cx="7924800" cy="4799013"/>
          </a:xfrm>
          <a:noFill/>
        </p:spPr>
        <p:txBody>
          <a:bodyPr/>
          <a:lstStyle/>
          <a:p>
            <a:pPr eaLnBrk="1" hangingPunct="1">
              <a:lnSpc>
                <a:spcPct val="130000"/>
              </a:lnSpc>
            </a:pPr>
            <a:r>
              <a:rPr lang="en-US" altLang="ko-KR" sz="3200" u="sng" noProof="0" dirty="0">
                <a:ln w="0"/>
                <a:effectLst>
                  <a:outerShdw blurRad="38100" dist="19050" dir="2700000" algn="tl" rotWithShape="0">
                    <a:schemeClr val="dk1">
                      <a:alpha val="40000"/>
                    </a:schemeClr>
                  </a:outerShdw>
                </a:effectLst>
              </a:rPr>
              <a:t>RELATION BETWEEN </a:t>
            </a:r>
            <a:r>
              <a:rPr lang="en-US" altLang="ko-KR" sz="3200" u="sng" noProof="0" dirty="0" err="1">
                <a:ln w="0"/>
                <a:effectLst>
                  <a:outerShdw blurRad="38100" dist="19050" dir="2700000" algn="tl" rotWithShape="0">
                    <a:schemeClr val="dk1">
                      <a:alpha val="40000"/>
                    </a:schemeClr>
                  </a:outerShdw>
                </a:effectLst>
              </a:rPr>
              <a:t>YTM</a:t>
            </a:r>
            <a:r>
              <a:rPr lang="ko-KR" altLang="en-US" sz="3200" u="sng" noProof="0" dirty="0">
                <a:ln w="0"/>
                <a:effectLst>
                  <a:outerShdw blurRad="38100" dist="19050" dir="2700000" algn="tl" rotWithShape="0">
                    <a:schemeClr val="dk1">
                      <a:alpha val="40000"/>
                    </a:schemeClr>
                  </a:outerShdw>
                </a:effectLst>
              </a:rPr>
              <a:t> </a:t>
            </a:r>
            <a:r>
              <a:rPr lang="en-US" altLang="ko-KR" sz="3200" u="sng" noProof="0" dirty="0">
                <a:ln w="0"/>
                <a:effectLst>
                  <a:outerShdw blurRad="38100" dist="19050" dir="2700000" algn="tl" rotWithShape="0">
                    <a:schemeClr val="dk1">
                      <a:alpha val="40000"/>
                    </a:schemeClr>
                  </a:outerShdw>
                </a:effectLst>
              </a:rPr>
              <a:t>AND DURATION:</a:t>
            </a:r>
            <a:endParaRPr lang="ko-KR" altLang="en-US" sz="3200" noProof="0" dirty="0">
              <a:ln w="0"/>
              <a:effectLst>
                <a:outerShdw blurRad="38100" dist="19050" dir="2700000" algn="tl" rotWithShape="0">
                  <a:schemeClr val="dk1">
                    <a:alpha val="40000"/>
                  </a:schemeClr>
                </a:outerShdw>
              </a:effectLst>
            </a:endParaRPr>
          </a:p>
          <a:p>
            <a:pPr lvl="1" eaLnBrk="1" hangingPunct="1">
              <a:lnSpc>
                <a:spcPct val="90000"/>
              </a:lnSpc>
              <a:buFont typeface="Wingdings" pitchFamily="2" charset="2"/>
              <a:buNone/>
            </a:pPr>
            <a:endParaRPr lang="ko-KR" altLang="en-US" noProof="0" dirty="0">
              <a:latin typeface="Univers" pitchFamily="34" charset="0"/>
            </a:endParaRPr>
          </a:p>
        </p:txBody>
      </p:sp>
      <p:graphicFrame>
        <p:nvGraphicFramePr>
          <p:cNvPr id="4098" name="Object 2"/>
          <p:cNvGraphicFramePr>
            <a:graphicFrameLocks noChangeAspect="1"/>
          </p:cNvGraphicFramePr>
          <p:nvPr/>
        </p:nvGraphicFramePr>
        <p:xfrm>
          <a:off x="655320" y="3538728"/>
          <a:ext cx="1752600" cy="2514600"/>
        </p:xfrm>
        <a:graphic>
          <a:graphicData uri="http://schemas.openxmlformats.org/presentationml/2006/ole">
            <mc:AlternateContent xmlns:mc="http://schemas.openxmlformats.org/markup-compatibility/2006">
              <mc:Choice xmlns:v="urn:schemas-microsoft-com:vml" Requires="v">
                <p:oleObj name="Clip" r:id="rId2" imgW="734040" imgH="845640" progId="">
                  <p:embed/>
                </p:oleObj>
              </mc:Choice>
              <mc:Fallback>
                <p:oleObj name="Clip" r:id="rId2" imgW="734040" imgH="845640" progId="">
                  <p:embed/>
                  <p:pic>
                    <p:nvPicPr>
                      <p:cNvPr id="4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 y="3538728"/>
                        <a:ext cx="1752600"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3173" name="WordArt 5"/>
          <p:cNvSpPr>
            <a:spLocks noChangeArrowheads="1" noChangeShapeType="1" noTextEdit="1"/>
          </p:cNvSpPr>
          <p:nvPr/>
        </p:nvSpPr>
        <p:spPr bwMode="auto">
          <a:xfrm>
            <a:off x="2560320" y="3157728"/>
            <a:ext cx="5638800" cy="2895600"/>
          </a:xfrm>
          <a:prstGeom prst="rect">
            <a:avLst/>
          </a:prstGeom>
          <a:noFill/>
        </p:spPr>
        <p:txBody>
          <a:bodyPr wrap="none" fromWordArt="1">
            <a:prstTxWarp prst="textPlain">
              <a:avLst>
                <a:gd name="adj" fmla="val 50000"/>
              </a:avLst>
            </a:prstTxWarp>
          </a:bodyPr>
          <a:lstStyle/>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Reduction in </a:t>
            </a:r>
            <a:r>
              <a:rPr lang="en-US" b="1" kern="10" dirty="0" err="1">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YTM</a:t>
            </a: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 increases prices </a:t>
            </a:r>
          </a:p>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which implies more exposure to interest rate</a:t>
            </a:r>
          </a:p>
          <a:p>
            <a:pPr algn="ctr">
              <a:defRPr/>
            </a:pP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fluctuations and hence, </a:t>
            </a:r>
          </a:p>
          <a:p>
            <a:pPr algn="ctr">
              <a:defRPr/>
            </a:pPr>
            <a:r>
              <a:rPr lang="en-US" b="1" kern="10" dirty="0">
                <a:ln w="1905"/>
                <a:solidFill>
                  <a:prstClr val="black"/>
                </a:solidFill>
                <a:effectLst>
                  <a:innerShdw blurRad="69850" dist="43180" dir="5400000">
                    <a:srgbClr val="000000">
                      <a:alpha val="65000"/>
                    </a:srgbClr>
                  </a:innerShdw>
                </a:effectLst>
                <a:latin typeface="Times New Roman"/>
                <a:cs typeface="Times New Roman"/>
              </a:rPr>
              <a:t>MORE INTEREST RATE RISK</a:t>
            </a:r>
            <a:r>
              <a:rPr lang="en-US" b="1" kern="1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Times New Roman"/>
                <a:cs typeface="Times New Roman"/>
              </a:rPr>
              <a:t>!!!</a:t>
            </a:r>
          </a:p>
        </p:txBody>
      </p:sp>
    </p:spTree>
    <p:extLst>
      <p:ext uri="{BB962C8B-B14F-4D97-AF65-F5344CB8AC3E}">
        <p14:creationId xmlns:p14="http://schemas.microsoft.com/office/powerpoint/2010/main" val="3912542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63170"/>
                                        </p:tgtEl>
                                        <p:attrNameLst>
                                          <p:attrName>style.visibility</p:attrName>
                                        </p:attrNameLst>
                                      </p:cBhvr>
                                      <p:to>
                                        <p:strVal val="visible"/>
                                      </p:to>
                                    </p:set>
                                    <p:anim to="" calcmode="lin" valueType="num">
                                      <p:cBhvr>
                                        <p:cTn id="7" dur="1" fill="hold"/>
                                        <p:tgtEl>
                                          <p:spTgt spid="263170"/>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263171">
                                            <p:txEl>
                                              <p:pRg st="0" end="0"/>
                                            </p:txEl>
                                          </p:spTgt>
                                        </p:tgtEl>
                                        <p:attrNameLst>
                                          <p:attrName>style.visibility</p:attrName>
                                        </p:attrNameLst>
                                      </p:cBhvr>
                                      <p:to>
                                        <p:strVal val="visible"/>
                                      </p:to>
                                    </p:set>
                                    <p:anim to="" calcmode="lin" valueType="num">
                                      <p:cBhvr>
                                        <p:cTn id="11" dur="1" fill="hold"/>
                                        <p:tgtEl>
                                          <p:spTgt spid="263171">
                                            <p:txEl>
                                              <p:pRg st="0" end="0"/>
                                            </p:txEl>
                                          </p:spTgt>
                                        </p:tgtEl>
                                        <p:attrNameLst>
                                          <p:attrName/>
                                        </p:attrNameLst>
                                      </p:cBhvr>
                                    </p:anim>
                                  </p:childTnLst>
                                </p:cTn>
                              </p:par>
                            </p:childTnLst>
                          </p:cTn>
                        </p:par>
                        <p:par>
                          <p:cTn id="12" fill="hold">
                            <p:stCondLst>
                              <p:cond delay="1000"/>
                            </p:stCondLst>
                            <p:childTnLst>
                              <p:par>
                                <p:cTn id="13" presetID="18" presetClass="entr" presetSubtype="12" fill="hold" grpId="0" nodeType="afterEffect">
                                  <p:stCondLst>
                                    <p:cond delay="1000"/>
                                  </p:stCondLst>
                                  <p:childTnLst>
                                    <p:set>
                                      <p:cBhvr>
                                        <p:cTn id="14" dur="1" fill="hold">
                                          <p:stCondLst>
                                            <p:cond delay="0"/>
                                          </p:stCondLst>
                                        </p:cTn>
                                        <p:tgtEl>
                                          <p:spTgt spid="263173"/>
                                        </p:tgtEl>
                                        <p:attrNameLst>
                                          <p:attrName>style.visibility</p:attrName>
                                        </p:attrNameLst>
                                      </p:cBhvr>
                                      <p:to>
                                        <p:strVal val="visible"/>
                                      </p:to>
                                    </p:set>
                                    <p:animEffect transition="in" filter="strips(downLeft)">
                                      <p:cBhvr>
                                        <p:cTn id="15" dur="500"/>
                                        <p:tgtEl>
                                          <p:spTgt spid="263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P spid="263171" grpId="0" build="p" bldLvl="3" autoUpdateAnimBg="0"/>
      <p:bldP spid="26317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4194"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Worksheet" r:id="rId2" imgW="9601200" imgH="7324649" progId="Excel.Sheet.8">
                  <p:embed/>
                </p:oleObj>
              </mc:Choice>
              <mc:Fallback>
                <p:oleObj name="Worksheet" r:id="rId2" imgW="9601200" imgH="7324649" progId="Excel.Sheet.8">
                  <p:embed/>
                  <p:pic>
                    <p:nvPicPr>
                      <p:cNvPr id="264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AutoShape 3"/>
          <p:cNvSpPr>
            <a:spLocks noChangeArrowheads="1"/>
          </p:cNvSpPr>
          <p:nvPr/>
        </p:nvSpPr>
        <p:spPr bwMode="auto">
          <a:xfrm>
            <a:off x="9820656" y="6379464"/>
            <a:ext cx="1981200" cy="304800"/>
          </a:xfrm>
          <a:prstGeom prst="roundRect">
            <a:avLst>
              <a:gd name="adj" fmla="val 16667"/>
            </a:avLst>
          </a:prstGeom>
          <a:solidFill>
            <a:srgbClr val="FFCC66"/>
          </a:solidFill>
          <a:ln w="9525">
            <a:solidFill>
              <a:schemeClr val="tx1"/>
            </a:solidFill>
            <a:round/>
            <a:headEnd/>
            <a:tailEnd/>
          </a:ln>
        </p:spPr>
        <p:txBody>
          <a:bodyPr anchor="ctr"/>
          <a:lstStyle/>
          <a:p>
            <a:pPr>
              <a:defRPr/>
            </a:pPr>
            <a:r>
              <a:rPr lang="en-US" b="1">
                <a:solidFill>
                  <a:srgbClr val="996633"/>
                </a:solidFill>
                <a:latin typeface="Bookman Old Style"/>
              </a:rPr>
              <a:t>GO TO EXCEL</a:t>
            </a:r>
          </a:p>
        </p:txBody>
      </p:sp>
    </p:spTree>
    <p:extLst>
      <p:ext uri="{BB962C8B-B14F-4D97-AF65-F5344CB8AC3E}">
        <p14:creationId xmlns:p14="http://schemas.microsoft.com/office/powerpoint/2010/main" val="2393989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64194"/>
                                        </p:tgtEl>
                                        <p:attrNameLst>
                                          <p:attrName>style.visibility</p:attrName>
                                        </p:attrNameLst>
                                      </p:cBhvr>
                                      <p:to>
                                        <p:strVal val="visible"/>
                                      </p:to>
                                    </p:set>
                                    <p:animEffect transition="in" filter="checkerboard(across)">
                                      <p:cBhvr>
                                        <p:cTn id="7" dur="500"/>
                                        <p:tgtEl>
                                          <p:spTgt spid="264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204344" y="100584"/>
            <a:ext cx="8226425" cy="1295400"/>
          </a:xfrm>
          <a:noFill/>
        </p:spPr>
        <p:txBody>
          <a:bodyPr/>
          <a:lstStyle/>
          <a:p>
            <a:pPr eaLnBrk="1" hangingPunct="1">
              <a:defRPr/>
            </a:pPr>
            <a:r>
              <a:rPr lang="en-US" altLang="ko-KR" sz="4000" noProof="0" dirty="0"/>
              <a:t>MACAULAY’S DURATION </a:t>
            </a:r>
            <a:r>
              <a:rPr lang="en-US" altLang="ko-KR" sz="2800" noProof="0" dirty="0">
                <a:latin typeface="Arial" charset="0"/>
              </a:rPr>
              <a:t>(Some Implications ...)</a:t>
            </a:r>
            <a:endParaRPr lang="ko-KR" altLang="en-US" sz="2800" noProof="0" dirty="0">
              <a:latin typeface="Arial" charset="0"/>
            </a:endParaRPr>
          </a:p>
        </p:txBody>
      </p:sp>
      <p:sp>
        <p:nvSpPr>
          <p:cNvPr id="269315" name="Rectangle 3"/>
          <p:cNvSpPr>
            <a:spLocks noGrp="1" noChangeArrowheads="1"/>
          </p:cNvSpPr>
          <p:nvPr>
            <p:ph type="body" idx="1"/>
          </p:nvPr>
        </p:nvSpPr>
        <p:spPr>
          <a:xfrm>
            <a:off x="698056" y="1609344"/>
            <a:ext cx="9232328" cy="4805110"/>
          </a:xfrm>
          <a:noFill/>
          <a:ln>
            <a:noFill/>
          </a:ln>
        </p:spPr>
        <p:txBody>
          <a:bodyPr>
            <a:normAutofit/>
          </a:bodyPr>
          <a:lstStyle/>
          <a:p>
            <a:pPr algn="just" eaLnBrk="1" hangingPunct="1">
              <a:lnSpc>
                <a:spcPct val="130000"/>
              </a:lnSpc>
            </a:pPr>
            <a:r>
              <a:rPr lang="en-US" altLang="ko-KR" u="sng" noProof="0" dirty="0">
                <a:ln w="0"/>
                <a:effectLst>
                  <a:outerShdw blurRad="38100" dist="19050" dir="2700000" algn="tl" rotWithShape="0">
                    <a:schemeClr val="dk1">
                      <a:alpha val="40000"/>
                    </a:schemeClr>
                  </a:outerShdw>
                </a:effectLst>
              </a:rPr>
              <a:t>RELATION BETWEEN MATURITY AND DURATION:</a:t>
            </a:r>
            <a:endParaRPr lang="ko-KR" altLang="en-US" noProof="0" dirty="0">
              <a:ln w="0"/>
              <a:effectLst>
                <a:outerShdw blurRad="38100" dist="19050" dir="2700000" algn="tl" rotWithShape="0">
                  <a:schemeClr val="dk1">
                    <a:alpha val="40000"/>
                  </a:schemeClr>
                </a:outerShdw>
              </a:effectLst>
            </a:endParaRPr>
          </a:p>
          <a:p>
            <a:pPr lvl="1" algn="just" eaLnBrk="1" hangingPunct="1">
              <a:lnSpc>
                <a:spcPct val="90000"/>
              </a:lnSpc>
              <a:buFont typeface="Wingdings" pitchFamily="2" charset="2"/>
              <a:buNone/>
            </a:pPr>
            <a:endParaRPr lang="ko-KR" altLang="en-US" noProof="0" dirty="0">
              <a:latin typeface="Univers" pitchFamily="34" charset="0"/>
            </a:endParaRPr>
          </a:p>
          <a:p>
            <a:pPr lvl="1" algn="just" eaLnBrk="1" hangingPunct="1">
              <a:lnSpc>
                <a:spcPct val="110000"/>
              </a:lnSpc>
              <a:spcBef>
                <a:spcPct val="35000"/>
              </a:spcBef>
              <a:buFont typeface="Wingdings" pitchFamily="2" charset="2"/>
              <a:buNone/>
            </a:pPr>
            <a:r>
              <a:rPr lang="en-US" altLang="ko-KR" sz="2800" b="1" u="sng" noProof="0" dirty="0">
                <a:solidFill>
                  <a:srgbClr val="000099"/>
                </a:solidFill>
                <a:latin typeface="Univers" pitchFamily="34" charset="0"/>
              </a:rPr>
              <a:t>RULE #5</a:t>
            </a:r>
            <a:r>
              <a:rPr lang="en-US" altLang="ko-KR" sz="2800" noProof="0" dirty="0">
                <a:latin typeface="Univers" pitchFamily="34" charset="0"/>
              </a:rPr>
              <a:t>:	</a:t>
            </a:r>
            <a:r>
              <a:rPr lang="en-US" altLang="ko-KR" sz="2600" i="1" noProof="0" dirty="0">
                <a:solidFill>
                  <a:srgbClr val="003300"/>
                </a:solidFill>
                <a:latin typeface="Bookman Old Style" pitchFamily="18" charset="0"/>
              </a:rPr>
              <a:t>Maturity has a mixed impact on the duration. However, it is noticed that </a:t>
            </a:r>
            <a:r>
              <a:rPr lang="en-US" altLang="ko-KR" sz="2600" i="1" noProof="0" dirty="0">
                <a:solidFill>
                  <a:srgbClr val="660066"/>
                </a:solidFill>
                <a:latin typeface="Bookman Old Style" pitchFamily="18" charset="0"/>
              </a:rPr>
              <a:t>if a bond is selling at a premium or at par, maturity and duration are </a:t>
            </a:r>
            <a:r>
              <a:rPr lang="en-US" altLang="ko-KR" sz="2600" i="1" u="sng" noProof="0" dirty="0">
                <a:solidFill>
                  <a:srgbClr val="FF0000"/>
                </a:solidFill>
                <a:latin typeface="Bookman Old Style" pitchFamily="18" charset="0"/>
              </a:rPr>
              <a:t>positively </a:t>
            </a:r>
            <a:r>
              <a:rPr lang="en-US" altLang="ko-KR" sz="2600" i="1" noProof="0" dirty="0">
                <a:solidFill>
                  <a:srgbClr val="660066"/>
                </a:solidFill>
                <a:latin typeface="Bookman Old Style" pitchFamily="18" charset="0"/>
              </a:rPr>
              <a:t>related </a:t>
            </a:r>
            <a:r>
              <a:rPr lang="en-US" altLang="ko-KR" sz="2600" i="1" noProof="0" dirty="0">
                <a:solidFill>
                  <a:srgbClr val="003300"/>
                </a:solidFill>
                <a:latin typeface="Bookman Old Style" pitchFamily="18" charset="0"/>
              </a:rPr>
              <a:t>and</a:t>
            </a:r>
            <a:r>
              <a:rPr lang="ko-KR" altLang="en-US" sz="2600" i="1" noProof="0" dirty="0">
                <a:solidFill>
                  <a:srgbClr val="339933"/>
                </a:solidFill>
                <a:latin typeface="Bookman Old Style" pitchFamily="18" charset="0"/>
              </a:rPr>
              <a:t> </a:t>
            </a:r>
            <a:r>
              <a:rPr lang="en-US" altLang="ko-KR" sz="2600" i="1" noProof="0" dirty="0">
                <a:solidFill>
                  <a:srgbClr val="000099"/>
                </a:solidFill>
                <a:latin typeface="Bookman Old Style" pitchFamily="18" charset="0"/>
              </a:rPr>
              <a:t>if a bond is selling at a discount, then maturity and duration are </a:t>
            </a:r>
            <a:r>
              <a:rPr lang="en-US" altLang="ko-KR" sz="2600" i="1" u="sng" noProof="0" dirty="0">
                <a:solidFill>
                  <a:srgbClr val="FF0000"/>
                </a:solidFill>
                <a:latin typeface="Bookman Old Style" pitchFamily="18" charset="0"/>
              </a:rPr>
              <a:t>positively as well as negatively </a:t>
            </a:r>
            <a:r>
              <a:rPr lang="en-US" altLang="ko-KR" sz="2600" i="1" noProof="0" dirty="0">
                <a:solidFill>
                  <a:srgbClr val="000099"/>
                </a:solidFill>
                <a:latin typeface="Bookman Old Style" pitchFamily="18" charset="0"/>
              </a:rPr>
              <a:t>related.</a:t>
            </a:r>
          </a:p>
          <a:p>
            <a:pPr lvl="1" algn="just" eaLnBrk="1" hangingPunct="1">
              <a:lnSpc>
                <a:spcPct val="90000"/>
              </a:lnSpc>
              <a:buFont typeface="Wingdings" pitchFamily="2" charset="2"/>
              <a:buNone/>
            </a:pPr>
            <a:endParaRPr lang="ko-KR" altLang="en-US" sz="2800" i="1" noProof="0" dirty="0">
              <a:solidFill>
                <a:srgbClr val="339933"/>
              </a:solidFill>
              <a:latin typeface="Bookman Old Style" pitchFamily="18" charset="0"/>
            </a:endParaRPr>
          </a:p>
        </p:txBody>
      </p:sp>
    </p:spTree>
    <p:extLst>
      <p:ext uri="{BB962C8B-B14F-4D97-AF65-F5344CB8AC3E}">
        <p14:creationId xmlns:p14="http://schemas.microsoft.com/office/powerpoint/2010/main" val="2988816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69314"/>
                                        </p:tgtEl>
                                        <p:attrNameLst>
                                          <p:attrName>style.visibility</p:attrName>
                                        </p:attrNameLst>
                                      </p:cBhvr>
                                      <p:to>
                                        <p:strVal val="visible"/>
                                      </p:to>
                                    </p:set>
                                    <p:anim to="" calcmode="lin" valueType="num">
                                      <p:cBhvr>
                                        <p:cTn id="7" dur="1" fill="hold"/>
                                        <p:tgtEl>
                                          <p:spTgt spid="269314"/>
                                        </p:tgtEl>
                                        <p:attrNameLst>
                                          <p:attrName/>
                                        </p:attrNameLst>
                                      </p:cBhvr>
                                    </p:anim>
                                  </p:childTnLst>
                                </p:cTn>
                              </p:par>
                            </p:childTnLst>
                          </p:cTn>
                        </p:par>
                        <p:par>
                          <p:cTn id="8" fill="hold">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269315">
                                            <p:txEl>
                                              <p:pRg st="0" end="0"/>
                                            </p:txEl>
                                          </p:spTgt>
                                        </p:tgtEl>
                                        <p:attrNameLst>
                                          <p:attrName>style.visibility</p:attrName>
                                        </p:attrNameLst>
                                      </p:cBhvr>
                                      <p:to>
                                        <p:strVal val="visible"/>
                                      </p:to>
                                    </p:set>
                                    <p:anim to="" calcmode="lin" valueType="num">
                                      <p:cBhvr>
                                        <p:cTn id="11" dur="1" fill="hold"/>
                                        <p:tgtEl>
                                          <p:spTgt spid="269315">
                                            <p:txEl>
                                              <p:pRg st="0" end="0"/>
                                            </p:txEl>
                                          </p:spTgt>
                                        </p:tgtEl>
                                        <p:attrNameLst>
                                          <p:attrName/>
                                        </p:attrNameLst>
                                      </p:cBhvr>
                                    </p:anim>
                                  </p:childTnLst>
                                </p:cTn>
                              </p:par>
                            </p:childTnLst>
                          </p:cTn>
                        </p:par>
                        <p:par>
                          <p:cTn id="12" fill="hold">
                            <p:stCondLst>
                              <p:cond delay="1000"/>
                            </p:stCondLst>
                            <p:childTnLst>
                              <p:par>
                                <p:cTn id="13" presetID="24" presetClass="entr" presetSubtype="0" fill="hold" grpId="0" nodeType="afterEffect">
                                  <p:stCondLst>
                                    <p:cond delay="0"/>
                                  </p:stCondLst>
                                  <p:childTnLst>
                                    <p:set>
                                      <p:cBhvr>
                                        <p:cTn id="14" dur="1" fill="hold">
                                          <p:stCondLst>
                                            <p:cond delay="499"/>
                                          </p:stCondLst>
                                        </p:cTn>
                                        <p:tgtEl>
                                          <p:spTgt spid="269315">
                                            <p:txEl>
                                              <p:pRg st="2" end="2"/>
                                            </p:txEl>
                                          </p:spTgt>
                                        </p:tgtEl>
                                        <p:attrNameLst>
                                          <p:attrName>style.visibility</p:attrName>
                                        </p:attrNameLst>
                                      </p:cBhvr>
                                      <p:to>
                                        <p:strVal val="visible"/>
                                      </p:to>
                                    </p:set>
                                    <p:anim to="" calcmode="lin" valueType="num">
                                      <p:cBhvr>
                                        <p:cTn id="15" dur="1" fill="hold"/>
                                        <p:tgtEl>
                                          <p:spTgt spid="269315">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p:bldP spid="269315"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alpha val="5215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Bookman Old Style"/>
            </a:endParaRPr>
          </a:p>
        </p:txBody>
      </p:sp>
      <p:graphicFrame>
        <p:nvGraphicFramePr>
          <p:cNvPr id="270338" name="Object 2"/>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Worksheet" r:id="rId3" imgW="8660160" imgH="6638760" progId="Excel.Sheet.8">
                  <p:embed/>
                </p:oleObj>
              </mc:Choice>
              <mc:Fallback>
                <p:oleObj name="Worksheet" r:id="rId3" imgW="8660160" imgH="6638760" progId="Excel.Sheet.8">
                  <p:embed/>
                  <p:pic>
                    <p:nvPicPr>
                      <p:cNvPr id="27033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CC3300"/>
                        </a:solidFill>
                        <a:miter lim="800000"/>
                        <a:headEnd/>
                        <a:tailEnd/>
                      </a:ln>
                      <a:extLst>
                        <a:ext uri="{909E8E84-426E-40DD-AFC4-6F175D3DCCD1}">
                          <a14:hiddenFill xmlns:a14="http://schemas.microsoft.com/office/drawing/2010/main">
                            <a:noFill/>
                          </a14:hiddenFill>
                        </a:ext>
                      </a:extLst>
                    </p:spPr>
                  </p:pic>
                </p:oleObj>
              </mc:Fallback>
            </mc:AlternateContent>
          </a:graphicData>
        </a:graphic>
      </p:graphicFrame>
      <p:sp>
        <p:nvSpPr>
          <p:cNvPr id="8195" name="AutoShape 3"/>
          <p:cNvSpPr>
            <a:spLocks noChangeArrowheads="1"/>
          </p:cNvSpPr>
          <p:nvPr/>
        </p:nvSpPr>
        <p:spPr bwMode="auto">
          <a:xfrm>
            <a:off x="10116312" y="6480048"/>
            <a:ext cx="1981200" cy="304800"/>
          </a:xfrm>
          <a:prstGeom prst="roundRect">
            <a:avLst>
              <a:gd name="adj" fmla="val 16667"/>
            </a:avLst>
          </a:prstGeom>
          <a:solidFill>
            <a:srgbClr val="FFCC66"/>
          </a:solidFill>
          <a:ln w="9525">
            <a:solidFill>
              <a:schemeClr val="tx1"/>
            </a:solidFill>
            <a:round/>
            <a:headEnd/>
            <a:tailEnd/>
          </a:ln>
        </p:spPr>
        <p:txBody>
          <a:bodyPr anchor="ctr"/>
          <a:lstStyle/>
          <a:p>
            <a:pPr>
              <a:defRPr/>
            </a:pPr>
            <a:r>
              <a:rPr lang="en-US" b="1">
                <a:solidFill>
                  <a:srgbClr val="996633"/>
                </a:solidFill>
                <a:latin typeface="Bookman Old Style"/>
              </a:rPr>
              <a:t>GO TO EXCEL</a:t>
            </a:r>
          </a:p>
        </p:txBody>
      </p:sp>
    </p:spTree>
    <p:extLst>
      <p:ext uri="{BB962C8B-B14F-4D97-AF65-F5344CB8AC3E}">
        <p14:creationId xmlns:p14="http://schemas.microsoft.com/office/powerpoint/2010/main" val="332195619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499"/>
                                          </p:stCondLst>
                                        </p:cTn>
                                        <p:tgtEl>
                                          <p:spTgt spid="270338"/>
                                        </p:tgtEl>
                                        <p:attrNameLst>
                                          <p:attrName>style.visibility</p:attrName>
                                        </p:attrNameLst>
                                      </p:cBhvr>
                                      <p:to>
                                        <p:strVal val="visible"/>
                                      </p:to>
                                    </p:set>
                                    <p:anim to="" calcmode="lin" valueType="num">
                                      <p:cBhvr>
                                        <p:cTn id="7" dur="1" fill="hold"/>
                                        <p:tgtEl>
                                          <p:spTgt spid="270338"/>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9C21-634B-64F1-2C57-C553FB4B17CA}"/>
              </a:ext>
            </a:extLst>
          </p:cNvPr>
          <p:cNvSpPr>
            <a:spLocks noGrp="1"/>
          </p:cNvSpPr>
          <p:nvPr>
            <p:ph type="title"/>
          </p:nvPr>
        </p:nvSpPr>
        <p:spPr/>
        <p:txBody>
          <a:bodyPr/>
          <a:lstStyle/>
          <a:p>
            <a:r>
              <a:rPr lang="en-IN" sz="1800" b="1" i="0" u="none" strike="noStrike" baseline="0" dirty="0">
                <a:solidFill>
                  <a:srgbClr val="FF0000"/>
                </a:solidFill>
                <a:latin typeface="Century-Book"/>
              </a:rPr>
              <a:t>2s/5s/10s </a:t>
            </a:r>
            <a:r>
              <a:rPr lang="en-IN" sz="1800" b="0" i="0" u="none" strike="noStrike" baseline="0" dirty="0">
                <a:latin typeface="Century-Book"/>
              </a:rPr>
              <a:t>butterfly</a:t>
            </a:r>
            <a:endParaRPr lang="en-IN" dirty="0"/>
          </a:p>
        </p:txBody>
      </p:sp>
      <p:sp>
        <p:nvSpPr>
          <p:cNvPr id="3" name="Content Placeholder 2">
            <a:extLst>
              <a:ext uri="{FF2B5EF4-FFF2-40B4-BE49-F238E27FC236}">
                <a16:creationId xmlns:a16="http://schemas.microsoft.com/office/drawing/2014/main" id="{E11E4585-59AC-8043-21E9-3EC45E38F839}"/>
              </a:ext>
            </a:extLst>
          </p:cNvPr>
          <p:cNvSpPr>
            <a:spLocks noGrp="1"/>
          </p:cNvSpPr>
          <p:nvPr>
            <p:ph idx="1"/>
          </p:nvPr>
        </p:nvSpPr>
        <p:spPr/>
        <p:txBody>
          <a:bodyPr/>
          <a:lstStyle/>
          <a:p>
            <a:pPr marL="285750" indent="-285750" algn="just">
              <a:buFont typeface="Arial" panose="020B0604020202020204" pitchFamily="34" charset="0"/>
              <a:buChar char="•"/>
            </a:pPr>
            <a:r>
              <a:rPr lang="en-US" sz="1800" b="0" i="0" u="none" strike="noStrike" baseline="0" dirty="0">
                <a:latin typeface="Century-Book"/>
              </a:rPr>
              <a:t>The terminology means trading the 5-year treasury versus the 2-year and 10-year Treasuries. </a:t>
            </a:r>
          </a:p>
          <a:p>
            <a:pPr marL="285750" indent="-285750" algn="just">
              <a:buFont typeface="Arial" panose="020B0604020202020204" pitchFamily="34" charset="0"/>
              <a:buChar char="•"/>
            </a:pPr>
            <a:r>
              <a:rPr lang="en-US" sz="1800" b="0" i="0" u="none" strike="noStrike" baseline="0" dirty="0">
                <a:latin typeface="Century-Book"/>
              </a:rPr>
              <a:t>The 5-year Treasury is referred to as the body or belly of the </a:t>
            </a:r>
            <a:r>
              <a:rPr lang="en-IN" sz="1800" b="0" i="0" u="none" strike="noStrike" baseline="0" dirty="0">
                <a:latin typeface="Century-Book"/>
              </a:rPr>
              <a:t>butterfly.</a:t>
            </a:r>
          </a:p>
          <a:p>
            <a:pPr marL="285750" indent="-285750" algn="just">
              <a:buFont typeface="Arial" panose="020B0604020202020204" pitchFamily="34" charset="0"/>
              <a:buChar char="•"/>
            </a:pPr>
            <a:r>
              <a:rPr lang="en-US" sz="1800" b="0" i="0" u="none" strike="noStrike" baseline="0" dirty="0">
                <a:latin typeface="Century-Book"/>
              </a:rPr>
              <a:t>2-year and 10-year Treasury legs are referred to as the </a:t>
            </a:r>
            <a:r>
              <a:rPr lang="en-IN" sz="1800" b="0" i="0" u="none" strike="noStrike" baseline="0" dirty="0">
                <a:latin typeface="Century-Book"/>
              </a:rPr>
              <a:t>wings.</a:t>
            </a:r>
          </a:p>
          <a:p>
            <a:pPr marL="285750" indent="-285750" algn="just">
              <a:buFont typeface="Arial" panose="020B0604020202020204" pitchFamily="34" charset="0"/>
              <a:buChar char="•"/>
            </a:pPr>
            <a:r>
              <a:rPr lang="en-IN" sz="1800" dirty="0">
                <a:latin typeface="Century-Book"/>
              </a:rPr>
              <a:t>“</a:t>
            </a:r>
            <a:r>
              <a:rPr lang="en-US" sz="1800" dirty="0">
                <a:latin typeface="Century-Book"/>
              </a:rPr>
              <a:t>S</a:t>
            </a:r>
            <a:r>
              <a:rPr lang="en-US" sz="1800" b="0" i="0" u="none" strike="noStrike" baseline="0" dirty="0">
                <a:latin typeface="Century-Book"/>
              </a:rPr>
              <a:t>elling the belly” of the butterfly </a:t>
            </a:r>
            <a:r>
              <a:rPr lang="en-IN" sz="1800" b="0" i="0" u="none" strike="noStrike" baseline="0" dirty="0">
                <a:latin typeface="Century-Book"/>
              </a:rPr>
              <a:t>or “belly-cheapening trade.</a:t>
            </a:r>
            <a:r>
              <a:rPr lang="en-US" sz="1800" b="0" i="0" u="none" strike="noStrike" baseline="0" dirty="0">
                <a:latin typeface="Century-Book"/>
              </a:rPr>
              <a:t>  </a:t>
            </a:r>
            <a:r>
              <a:rPr lang="en-US" sz="1800" dirty="0">
                <a:latin typeface="Century-Book"/>
              </a:rPr>
              <a:t>W</a:t>
            </a:r>
            <a:r>
              <a:rPr lang="en-US" sz="1800" b="0" i="0" u="none" strike="noStrike" baseline="0" dirty="0">
                <a:latin typeface="Century-Book"/>
              </a:rPr>
              <a:t>e sell the 5-year Treasury and buy the 2-year and 10-year Treasuries.</a:t>
            </a:r>
          </a:p>
          <a:p>
            <a:pPr marL="285750" indent="-285750" algn="just">
              <a:buFont typeface="Arial" panose="020B0604020202020204" pitchFamily="34" charset="0"/>
              <a:buChar char="•"/>
            </a:pPr>
            <a:r>
              <a:rPr lang="en-US" sz="1800" b="0" i="0" u="none" strike="noStrike" baseline="0" dirty="0">
                <a:highlight>
                  <a:srgbClr val="FFFF00"/>
                </a:highlight>
                <a:latin typeface="Century-Book"/>
              </a:rPr>
              <a:t>If we sell the 5-year and buy the 2-year and 10-year Treasuries, the aim is for a more “humped” shape of the yield curve. </a:t>
            </a:r>
          </a:p>
          <a:p>
            <a:pPr marL="285750" indent="-285750" algn="l">
              <a:buFont typeface="Arial" panose="020B0604020202020204" pitchFamily="34" charset="0"/>
              <a:buChar char="•"/>
            </a:pPr>
            <a:endParaRPr lang="en-IN" sz="1800" b="0" i="0" u="none" strike="noStrike" baseline="0" dirty="0">
              <a:highlight>
                <a:srgbClr val="FFFF00"/>
              </a:highlight>
              <a:latin typeface="Century-Book"/>
            </a:endParaRPr>
          </a:p>
          <a:p>
            <a:pPr marL="285750" indent="-285750" algn="l">
              <a:buFont typeface="Arial" panose="020B0604020202020204" pitchFamily="34" charset="0"/>
              <a:buChar char="•"/>
            </a:pPr>
            <a:endParaRPr lang="en-IN" sz="1800" b="0" i="0" u="none" strike="noStrike" baseline="0" dirty="0">
              <a:latin typeface="Century-Book"/>
            </a:endParaRPr>
          </a:p>
          <a:p>
            <a:pPr marL="285750" indent="-285750" algn="l">
              <a:buFont typeface="Arial" panose="020B0604020202020204" pitchFamily="34" charset="0"/>
              <a:buChar char="•"/>
            </a:pPr>
            <a:endParaRPr lang="en-US" sz="1800" dirty="0">
              <a:latin typeface="Century-Book"/>
            </a:endParaRPr>
          </a:p>
          <a:p>
            <a:pPr algn="l"/>
            <a:endParaRPr lang="en-IN" dirty="0"/>
          </a:p>
        </p:txBody>
      </p:sp>
    </p:spTree>
    <p:extLst>
      <p:ext uri="{BB962C8B-B14F-4D97-AF65-F5344CB8AC3E}">
        <p14:creationId xmlns:p14="http://schemas.microsoft.com/office/powerpoint/2010/main" val="3445688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FA94-3E34-792C-156A-FD67680D4FD8}"/>
              </a:ext>
            </a:extLst>
          </p:cNvPr>
          <p:cNvSpPr>
            <a:spLocks noGrp="1"/>
          </p:cNvSpPr>
          <p:nvPr>
            <p:ph type="title"/>
          </p:nvPr>
        </p:nvSpPr>
        <p:spPr>
          <a:ln>
            <a:solidFill>
              <a:schemeClr val="accent1"/>
            </a:solidFill>
          </a:ln>
        </p:spPr>
        <p:txBody>
          <a:bodyPr>
            <a:normAutofit fontScale="90000"/>
          </a:bodyPr>
          <a:lstStyle/>
          <a:p>
            <a:r>
              <a:rPr lang="en-IN" dirty="0"/>
              <a:t>How Balance Sheet Trade is set up</a:t>
            </a:r>
          </a:p>
        </p:txBody>
      </p:sp>
      <p:sp>
        <p:nvSpPr>
          <p:cNvPr id="3" name="Content Placeholder 2">
            <a:extLst>
              <a:ext uri="{FF2B5EF4-FFF2-40B4-BE49-F238E27FC236}">
                <a16:creationId xmlns:a16="http://schemas.microsoft.com/office/drawing/2014/main" id="{606C1C8B-DD53-95BB-2ABA-B9BE8AC5DDBE}"/>
              </a:ext>
            </a:extLst>
          </p:cNvPr>
          <p:cNvSpPr>
            <a:spLocks noGrp="1"/>
          </p:cNvSpPr>
          <p:nvPr>
            <p:ph idx="1"/>
          </p:nvPr>
        </p:nvSpPr>
        <p:spPr>
          <a:ln>
            <a:solidFill>
              <a:schemeClr val="accent1"/>
            </a:solidFill>
          </a:ln>
        </p:spPr>
        <p:txBody>
          <a:bodyPr/>
          <a:lstStyle/>
          <a:p>
            <a:pPr algn="l"/>
            <a:r>
              <a:rPr lang="en-US" sz="1800" dirty="0">
                <a:latin typeface="Garamond-Book"/>
              </a:rPr>
              <a:t>T</a:t>
            </a:r>
            <a:r>
              <a:rPr lang="en-US" sz="1800" b="0" i="0" u="none" strike="noStrike" baseline="0" dirty="0">
                <a:latin typeface="Garamond-Book"/>
              </a:rPr>
              <a:t>he trader will borrow and sell a million par amount of the 10-year T-note and post the cash proceeds </a:t>
            </a:r>
            <a:r>
              <a:rPr lang="en-IN" sz="1800" b="0" i="0" u="none" strike="noStrike" baseline="0" dirty="0">
                <a:latin typeface="Garamond-Book"/>
              </a:rPr>
              <a:t>as collateral.</a:t>
            </a:r>
          </a:p>
          <a:p>
            <a:pPr algn="l"/>
            <a:endParaRPr lang="en-IN" sz="1800" dirty="0">
              <a:latin typeface="Garamond-Book"/>
            </a:endParaRPr>
          </a:p>
          <a:p>
            <a:pPr algn="l"/>
            <a:r>
              <a:rPr lang="en-IN" sz="1800" b="0" i="0" u="none" strike="noStrike" baseline="0" dirty="0">
                <a:latin typeface="Garamond-Book"/>
              </a:rPr>
              <a:t>Buy the 2year T note.  </a:t>
            </a:r>
            <a:endParaRPr lang="en-US" sz="1800" b="0" i="0" u="none" strike="noStrike" baseline="0" dirty="0">
              <a:latin typeface="Garamond-Book"/>
            </a:endParaRPr>
          </a:p>
          <a:p>
            <a:pPr algn="l"/>
            <a:endParaRPr lang="en-US" sz="1800" dirty="0">
              <a:latin typeface="Garamond-Book"/>
            </a:endParaRPr>
          </a:p>
          <a:p>
            <a:pPr algn="l"/>
            <a:endParaRPr lang="en-IN" dirty="0"/>
          </a:p>
        </p:txBody>
      </p:sp>
    </p:spTree>
    <p:extLst>
      <p:ext uri="{BB962C8B-B14F-4D97-AF65-F5344CB8AC3E}">
        <p14:creationId xmlns:p14="http://schemas.microsoft.com/office/powerpoint/2010/main" val="3683003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03DE-DE27-77B5-DEFC-99A173DFF8D1}"/>
              </a:ext>
            </a:extLst>
          </p:cNvPr>
          <p:cNvSpPr>
            <a:spLocks noGrp="1"/>
          </p:cNvSpPr>
          <p:nvPr>
            <p:ph type="title"/>
          </p:nvPr>
        </p:nvSpPr>
        <p:spPr/>
        <p:txBody>
          <a:bodyPr/>
          <a:lstStyle/>
          <a:p>
            <a:r>
              <a:rPr lang="en-IN" b="1" u="sng" dirty="0"/>
              <a:t>Identify the trade</a:t>
            </a:r>
          </a:p>
        </p:txBody>
      </p:sp>
      <p:sp>
        <p:nvSpPr>
          <p:cNvPr id="3" name="Content Placeholder 2">
            <a:extLst>
              <a:ext uri="{FF2B5EF4-FFF2-40B4-BE49-F238E27FC236}">
                <a16:creationId xmlns:a16="http://schemas.microsoft.com/office/drawing/2014/main" id="{575AAB66-3E0B-48B8-20C5-A087F2123231}"/>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B6269CF9-A90B-1359-08F0-619DC3281241}"/>
              </a:ext>
            </a:extLst>
          </p:cNvPr>
          <p:cNvPicPr>
            <a:picLocks noChangeAspect="1"/>
          </p:cNvPicPr>
          <p:nvPr/>
        </p:nvPicPr>
        <p:blipFill rotWithShape="1">
          <a:blip r:embed="rId2"/>
          <a:srcRect l="17417" t="26963" r="9584" b="8001"/>
          <a:stretch/>
        </p:blipFill>
        <p:spPr>
          <a:xfrm>
            <a:off x="960120" y="2154428"/>
            <a:ext cx="8900160" cy="4460240"/>
          </a:xfrm>
          <a:prstGeom prst="rect">
            <a:avLst/>
          </a:prstGeom>
        </p:spPr>
      </p:pic>
    </p:spTree>
    <p:extLst>
      <p:ext uri="{BB962C8B-B14F-4D97-AF65-F5344CB8AC3E}">
        <p14:creationId xmlns:p14="http://schemas.microsoft.com/office/powerpoint/2010/main" val="2587794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44C3-4DC7-8DDC-EEB8-BEC859687ACC}"/>
              </a:ext>
            </a:extLst>
          </p:cNvPr>
          <p:cNvSpPr>
            <a:spLocks noGrp="1"/>
          </p:cNvSpPr>
          <p:nvPr>
            <p:ph type="title"/>
          </p:nvPr>
        </p:nvSpPr>
        <p:spPr/>
        <p:txBody>
          <a:bodyPr/>
          <a:lstStyle/>
          <a:p>
            <a:r>
              <a:rPr lang="en-IN" b="1" u="sng" dirty="0"/>
              <a:t>Amount to Buy </a:t>
            </a:r>
          </a:p>
        </p:txBody>
      </p:sp>
      <p:sp>
        <p:nvSpPr>
          <p:cNvPr id="4" name="Rectangle 3">
            <a:extLst>
              <a:ext uri="{FF2B5EF4-FFF2-40B4-BE49-F238E27FC236}">
                <a16:creationId xmlns:a16="http://schemas.microsoft.com/office/drawing/2014/main" id="{64E43BF8-F487-FE17-F2CA-8677ADA2136C}"/>
              </a:ext>
            </a:extLst>
          </p:cNvPr>
          <p:cNvSpPr/>
          <p:nvPr/>
        </p:nvSpPr>
        <p:spPr>
          <a:xfrm>
            <a:off x="3067396" y="1363287"/>
            <a:ext cx="45719"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34E5C94B-767C-9F91-0D57-49D4B5A1B950}"/>
              </a:ext>
            </a:extLst>
          </p:cNvPr>
          <p:cNvSpPr/>
          <p:nvPr/>
        </p:nvSpPr>
        <p:spPr>
          <a:xfrm>
            <a:off x="1421476" y="2618509"/>
            <a:ext cx="9584575" cy="34747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l">
              <a:buFont typeface="Wingdings" panose="05000000000000000000" pitchFamily="2" charset="2"/>
              <a:buChar char="q"/>
            </a:pPr>
            <a:r>
              <a:rPr lang="en-US" dirty="0">
                <a:latin typeface="Franklin Gothic Book" panose="020B0503020102020204" pitchFamily="34" charset="0"/>
              </a:rPr>
              <a:t>B</a:t>
            </a:r>
            <a:r>
              <a:rPr lang="en-US" sz="1800" b="0" i="0" u="none" strike="noStrike" baseline="0" dirty="0">
                <a:latin typeface="Franklin Gothic Book" panose="020B0503020102020204" pitchFamily="34" charset="0"/>
              </a:rPr>
              <a:t>earish market (when all rates are expected to go up), the 2-year yields must increase by much less than the 10-year yields. </a:t>
            </a:r>
          </a:p>
          <a:p>
            <a:pPr marL="285750" indent="-285750" algn="l">
              <a:buFont typeface="Wingdings" panose="05000000000000000000" pitchFamily="2" charset="2"/>
              <a:buChar char="q"/>
            </a:pPr>
            <a:endParaRPr lang="en-US" dirty="0">
              <a:latin typeface="Franklin Gothic Book" panose="020B0503020102020204" pitchFamily="34" charset="0"/>
            </a:endParaRPr>
          </a:p>
          <a:p>
            <a:pPr marL="285750" indent="-285750" algn="l">
              <a:buFont typeface="Wingdings" panose="05000000000000000000" pitchFamily="2" charset="2"/>
              <a:buChar char="q"/>
            </a:pPr>
            <a:endParaRPr lang="en-US" sz="1800" b="0" i="0" u="none" strike="noStrike" baseline="0" dirty="0">
              <a:latin typeface="Franklin Gothic Book" panose="020B0503020102020204" pitchFamily="34" charset="0"/>
            </a:endParaRPr>
          </a:p>
          <a:p>
            <a:pPr marL="285750" indent="-285750" algn="l">
              <a:buFont typeface="Wingdings" panose="05000000000000000000" pitchFamily="2" charset="2"/>
              <a:buChar char="q"/>
            </a:pPr>
            <a:r>
              <a:rPr lang="en-US" sz="1800" b="0" i="0" u="none" strike="noStrike" baseline="0" dirty="0">
                <a:latin typeface="Franklin Gothic Book" panose="020B0503020102020204" pitchFamily="34" charset="0"/>
              </a:rPr>
              <a:t>This calls for a </a:t>
            </a:r>
            <a:r>
              <a:rPr lang="en-US" sz="1800" b="0" i="1" u="none" strike="noStrike" baseline="0" dirty="0">
                <a:latin typeface="Franklin Gothic Book" panose="020B0503020102020204" pitchFamily="34" charset="0"/>
              </a:rPr>
              <a:t>long </a:t>
            </a:r>
            <a:r>
              <a:rPr lang="en-US" sz="1800" b="0" i="0" u="none" strike="noStrike" baseline="0" dirty="0">
                <a:latin typeface="Franklin Gothic Book" panose="020B0503020102020204" pitchFamily="34" charset="0"/>
              </a:rPr>
              <a:t>position in the 2-year T-note and a </a:t>
            </a:r>
            <a:r>
              <a:rPr lang="en-US" sz="1800" b="0" i="1" u="none" strike="noStrike" baseline="0" dirty="0">
                <a:latin typeface="Franklin Gothic Book" panose="020B0503020102020204" pitchFamily="34" charset="0"/>
              </a:rPr>
              <a:t>short </a:t>
            </a:r>
            <a:r>
              <a:rPr lang="en-US" sz="1800" b="0" i="0" u="none" strike="noStrike" baseline="0" dirty="0">
                <a:latin typeface="Franklin Gothic Book" panose="020B0503020102020204" pitchFamily="34" charset="0"/>
              </a:rPr>
              <a:t>position in the 10-year T-note.</a:t>
            </a:r>
          </a:p>
          <a:p>
            <a:pPr marL="285750" indent="-285750" algn="l">
              <a:buFont typeface="Wingdings" panose="05000000000000000000" pitchFamily="2" charset="2"/>
              <a:buChar char="q"/>
            </a:pPr>
            <a:endParaRPr lang="en-US" dirty="0">
              <a:latin typeface="Franklin Gothic Book" panose="020B0503020102020204" pitchFamily="34" charset="0"/>
            </a:endParaRPr>
          </a:p>
          <a:p>
            <a:pPr marL="285750" indent="-285750" algn="l">
              <a:buFont typeface="Wingdings" panose="05000000000000000000" pitchFamily="2" charset="2"/>
              <a:buChar char="q"/>
            </a:pPr>
            <a:r>
              <a:rPr lang="en-US" sz="1800" b="1" i="0" u="none" strike="noStrike" baseline="0" dirty="0">
                <a:latin typeface="Franklin Gothic Book" panose="020B0503020102020204" pitchFamily="34" charset="0"/>
              </a:rPr>
              <a:t>Second,</a:t>
            </a:r>
            <a:r>
              <a:rPr lang="en-US" sz="1800" b="0" i="0" u="none" strike="noStrike" baseline="0" dirty="0">
                <a:latin typeface="Franklin Gothic Book" panose="020B0503020102020204" pitchFamily="34" charset="0"/>
              </a:rPr>
              <a:t> the trader must determine the amount of the 2-year T-note to buy and the amount of the 10-year T-note to short</a:t>
            </a:r>
            <a:endParaRPr lang="en-IN" dirty="0">
              <a:latin typeface="Franklin Gothic Book" panose="020B0503020102020204" pitchFamily="34" charset="0"/>
            </a:endParaRPr>
          </a:p>
        </p:txBody>
      </p:sp>
    </p:spTree>
    <p:extLst>
      <p:ext uri="{BB962C8B-B14F-4D97-AF65-F5344CB8AC3E}">
        <p14:creationId xmlns:p14="http://schemas.microsoft.com/office/powerpoint/2010/main" val="2431794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5B8A-D0CD-85B2-349D-92660F36AE05}"/>
              </a:ext>
            </a:extLst>
          </p:cNvPr>
          <p:cNvSpPr>
            <a:spLocks noGrp="1"/>
          </p:cNvSpPr>
          <p:nvPr>
            <p:ph type="title"/>
          </p:nvPr>
        </p:nvSpPr>
        <p:spPr/>
        <p:txBody>
          <a:bodyPr>
            <a:normAutofit fontScale="90000"/>
          </a:bodyPr>
          <a:lstStyle/>
          <a:p>
            <a:r>
              <a:rPr lang="en-IN" dirty="0"/>
              <a:t>DV01(One basis point change </a:t>
            </a:r>
          </a:p>
        </p:txBody>
      </p:sp>
      <p:sp>
        <p:nvSpPr>
          <p:cNvPr id="3" name="Content Placeholder 2">
            <a:extLst>
              <a:ext uri="{FF2B5EF4-FFF2-40B4-BE49-F238E27FC236}">
                <a16:creationId xmlns:a16="http://schemas.microsoft.com/office/drawing/2014/main" id="{6323C5B0-454E-9544-8BB1-0DAEED739A93}"/>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096D6147-6EF6-01D3-E391-0C0EC0A82D85}"/>
              </a:ext>
            </a:extLst>
          </p:cNvPr>
          <p:cNvPicPr>
            <a:picLocks noChangeAspect="1"/>
          </p:cNvPicPr>
          <p:nvPr/>
        </p:nvPicPr>
        <p:blipFill>
          <a:blip r:embed="rId2"/>
          <a:stretch>
            <a:fillRect/>
          </a:stretch>
        </p:blipFill>
        <p:spPr>
          <a:xfrm>
            <a:off x="631225" y="2434214"/>
            <a:ext cx="9975815" cy="3900668"/>
          </a:xfrm>
          <a:prstGeom prst="rect">
            <a:avLst/>
          </a:prstGeom>
        </p:spPr>
      </p:pic>
    </p:spTree>
    <p:extLst>
      <p:ext uri="{BB962C8B-B14F-4D97-AF65-F5344CB8AC3E}">
        <p14:creationId xmlns:p14="http://schemas.microsoft.com/office/powerpoint/2010/main" val="209801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478CF-DD4B-D443-059E-08864A4029E8}"/>
              </a:ext>
            </a:extLst>
          </p:cNvPr>
          <p:cNvSpPr>
            <a:spLocks noGrp="1"/>
          </p:cNvSpPr>
          <p:nvPr>
            <p:ph type="title"/>
          </p:nvPr>
        </p:nvSpPr>
        <p:spPr>
          <a:ln>
            <a:solidFill>
              <a:schemeClr val="accent1"/>
            </a:solidFill>
          </a:ln>
        </p:spPr>
        <p:txBody>
          <a:bodyPr/>
          <a:lstStyle/>
          <a:p>
            <a:r>
              <a:rPr lang="en-IN" dirty="0"/>
              <a:t>Meaning</a:t>
            </a:r>
          </a:p>
        </p:txBody>
      </p:sp>
      <p:sp>
        <p:nvSpPr>
          <p:cNvPr id="3" name="Content Placeholder 2">
            <a:extLst>
              <a:ext uri="{FF2B5EF4-FFF2-40B4-BE49-F238E27FC236}">
                <a16:creationId xmlns:a16="http://schemas.microsoft.com/office/drawing/2014/main" id="{2A11915F-1EFF-E45D-C65D-97FB17E0E2F7}"/>
              </a:ext>
            </a:extLst>
          </p:cNvPr>
          <p:cNvSpPr>
            <a:spLocks noGrp="1"/>
          </p:cNvSpPr>
          <p:nvPr>
            <p:ph idx="1"/>
          </p:nvPr>
        </p:nvSpPr>
        <p:spPr>
          <a:ln>
            <a:solidFill>
              <a:schemeClr val="accent1"/>
            </a:solidFill>
          </a:ln>
        </p:spPr>
        <p:txBody>
          <a:bodyPr/>
          <a:lstStyle/>
          <a:p>
            <a:pPr algn="just"/>
            <a:r>
              <a:rPr lang="en-US" sz="1800" b="1" i="0" u="none" strike="noStrike" baseline="0" dirty="0">
                <a:latin typeface="Garamond-Book"/>
              </a:rPr>
              <a:t>Note that the 2-year T-note changes by $187.68 per million-dollar par when its yield changes by one basis point. On the other hand, a 30-year bond changes by $1,665.26 for a basis point change in its yield. This implies the following: If the 2-year yield and 30-year bond yield were to move down by exactly one basis point, the 30-year bond will appreciate by $1,666.26, whereas the 2-year bond will appreciate by only 187.68. We can therefore say that the 30-year bond is 1,666.26/187.68 </a:t>
            </a:r>
            <a:r>
              <a:rPr lang="en-US" sz="1800" b="1" i="0" u="none" strike="noStrike" baseline="0" dirty="0">
                <a:latin typeface="MathematicalPi-One"/>
              </a:rPr>
              <a:t> </a:t>
            </a:r>
            <a:r>
              <a:rPr lang="en-US" sz="1800" b="1" i="0" u="none" strike="noStrike" baseline="0" dirty="0">
                <a:latin typeface="Garamond-Book"/>
              </a:rPr>
              <a:t>8.87 times more risky than a 2-year T-note under these hypothesized assumptions.</a:t>
            </a:r>
            <a:endParaRPr lang="en-IN" b="1" dirty="0"/>
          </a:p>
        </p:txBody>
      </p:sp>
    </p:spTree>
    <p:extLst>
      <p:ext uri="{BB962C8B-B14F-4D97-AF65-F5344CB8AC3E}">
        <p14:creationId xmlns:p14="http://schemas.microsoft.com/office/powerpoint/2010/main" val="325269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C3A7-D4EE-6D6E-C536-63BDE650E73F}"/>
              </a:ext>
            </a:extLst>
          </p:cNvPr>
          <p:cNvSpPr>
            <a:spLocks noGrp="1"/>
          </p:cNvSpPr>
          <p:nvPr>
            <p:ph type="title"/>
          </p:nvPr>
        </p:nvSpPr>
        <p:spPr/>
        <p:txBody>
          <a:bodyPr/>
          <a:lstStyle/>
          <a:p>
            <a:r>
              <a:rPr lang="en-IN" dirty="0"/>
              <a:t>PVBP</a:t>
            </a:r>
          </a:p>
        </p:txBody>
      </p:sp>
      <p:graphicFrame>
        <p:nvGraphicFramePr>
          <p:cNvPr id="6" name="Content Placeholder 5">
            <a:extLst>
              <a:ext uri="{FF2B5EF4-FFF2-40B4-BE49-F238E27FC236}">
                <a16:creationId xmlns:a16="http://schemas.microsoft.com/office/drawing/2014/main" id="{E8B3FC40-942B-3604-1E0A-7C7803203664}"/>
              </a:ext>
            </a:extLst>
          </p:cNvPr>
          <p:cNvGraphicFramePr>
            <a:graphicFrameLocks noGrp="1"/>
          </p:cNvGraphicFramePr>
          <p:nvPr>
            <p:ph idx="1"/>
            <p:extLst>
              <p:ext uri="{D42A27DB-BD31-4B8C-83A1-F6EECF244321}">
                <p14:modId xmlns:p14="http://schemas.microsoft.com/office/powerpoint/2010/main" val="2710624821"/>
              </p:ext>
            </p:extLst>
          </p:nvPr>
        </p:nvGraphicFramePr>
        <p:xfrm>
          <a:off x="870177" y="2567938"/>
          <a:ext cx="8981395" cy="2651762"/>
        </p:xfrm>
        <a:graphic>
          <a:graphicData uri="http://schemas.openxmlformats.org/drawingml/2006/table">
            <a:tbl>
              <a:tblPr>
                <a:tableStyleId>{5C22544A-7EE6-4342-B048-85BDC9FD1C3A}</a:tableStyleId>
              </a:tblPr>
              <a:tblGrid>
                <a:gridCol w="922859">
                  <a:extLst>
                    <a:ext uri="{9D8B030D-6E8A-4147-A177-3AD203B41FA5}">
                      <a16:colId xmlns:a16="http://schemas.microsoft.com/office/drawing/2014/main" val="604867126"/>
                    </a:ext>
                  </a:extLst>
                </a:gridCol>
                <a:gridCol w="840461">
                  <a:extLst>
                    <a:ext uri="{9D8B030D-6E8A-4147-A177-3AD203B41FA5}">
                      <a16:colId xmlns:a16="http://schemas.microsoft.com/office/drawing/2014/main" val="889884098"/>
                    </a:ext>
                  </a:extLst>
                </a:gridCol>
                <a:gridCol w="1219492">
                  <a:extLst>
                    <a:ext uri="{9D8B030D-6E8A-4147-A177-3AD203B41FA5}">
                      <a16:colId xmlns:a16="http://schemas.microsoft.com/office/drawing/2014/main" val="2441500050"/>
                    </a:ext>
                  </a:extLst>
                </a:gridCol>
                <a:gridCol w="840461">
                  <a:extLst>
                    <a:ext uri="{9D8B030D-6E8A-4147-A177-3AD203B41FA5}">
                      <a16:colId xmlns:a16="http://schemas.microsoft.com/office/drawing/2014/main" val="513278153"/>
                    </a:ext>
                  </a:extLst>
                </a:gridCol>
                <a:gridCol w="840461">
                  <a:extLst>
                    <a:ext uri="{9D8B030D-6E8A-4147-A177-3AD203B41FA5}">
                      <a16:colId xmlns:a16="http://schemas.microsoft.com/office/drawing/2014/main" val="4115918621"/>
                    </a:ext>
                  </a:extLst>
                </a:gridCol>
                <a:gridCol w="1516125">
                  <a:extLst>
                    <a:ext uri="{9D8B030D-6E8A-4147-A177-3AD203B41FA5}">
                      <a16:colId xmlns:a16="http://schemas.microsoft.com/office/drawing/2014/main" val="2803720536"/>
                    </a:ext>
                  </a:extLst>
                </a:gridCol>
                <a:gridCol w="1483166">
                  <a:extLst>
                    <a:ext uri="{9D8B030D-6E8A-4147-A177-3AD203B41FA5}">
                      <a16:colId xmlns:a16="http://schemas.microsoft.com/office/drawing/2014/main" val="2796607872"/>
                    </a:ext>
                  </a:extLst>
                </a:gridCol>
                <a:gridCol w="1318370">
                  <a:extLst>
                    <a:ext uri="{9D8B030D-6E8A-4147-A177-3AD203B41FA5}">
                      <a16:colId xmlns:a16="http://schemas.microsoft.com/office/drawing/2014/main" val="4025761642"/>
                    </a:ext>
                  </a:extLst>
                </a:gridCol>
              </a:tblGrid>
              <a:tr h="523606">
                <a:tc>
                  <a:txBody>
                    <a:bodyPr/>
                    <a:lstStyle/>
                    <a:p>
                      <a:pPr algn="l" fontAlgn="b"/>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Coupon</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Maturity</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Clean Price </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Yield </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Clean price + 0.5 bp</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dirty="0">
                          <a:effectLst/>
                        </a:rPr>
                        <a:t>Clean price - 0.5 bp</a:t>
                      </a:r>
                      <a:endParaRPr lang="en-IN" sz="1100" b="1" i="0" u="none" strike="noStrike" dirty="0">
                        <a:solidFill>
                          <a:srgbClr val="000000"/>
                        </a:solidFill>
                        <a:effectLst/>
                        <a:latin typeface="Calibri" panose="020F0502020204030204" pitchFamily="34" charset="0"/>
                      </a:endParaRPr>
                    </a:p>
                  </a:txBody>
                  <a:tcPr marL="4763" marR="4763" marT="4763" marB="0" anchor="b"/>
                </a:tc>
                <a:tc>
                  <a:txBody>
                    <a:bodyPr/>
                    <a:lstStyle/>
                    <a:p>
                      <a:pPr algn="l" fontAlgn="b"/>
                      <a:r>
                        <a:rPr lang="en-IN" sz="1100" b="1" u="none" strike="noStrike">
                          <a:effectLst/>
                        </a:rPr>
                        <a:t>PVBP per million</a:t>
                      </a:r>
                      <a:endParaRPr lang="en-IN" sz="1100" b="1"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140626526"/>
                  </a:ext>
                </a:extLst>
              </a:tr>
              <a:tr h="523606">
                <a:tc>
                  <a:txBody>
                    <a:bodyPr/>
                    <a:lstStyle/>
                    <a:p>
                      <a:pPr algn="r" fontAlgn="b"/>
                      <a:r>
                        <a:rPr lang="en-IN" sz="1100" u="none" strike="noStrike">
                          <a:effectLst/>
                        </a:rPr>
                        <a:t>2</a:t>
                      </a:r>
                      <a:endParaRPr lang="en-IN" sz="11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31 August 2009</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100.1059</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0.0399</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100.0033585</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100.0198836</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165.2510533</a:t>
                      </a:r>
                      <a:endParaRPr lang="en-IN" sz="11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4257680791"/>
                  </a:ext>
                </a:extLst>
              </a:tr>
              <a:tr h="278669">
                <a:tc>
                  <a:txBody>
                    <a:bodyPr/>
                    <a:lstStyle/>
                    <a:p>
                      <a:pPr algn="r" fontAlgn="b"/>
                      <a:r>
                        <a:rPr lang="en-IN" sz="1100" u="none" strike="noStrike">
                          <a:effectLst/>
                        </a:rPr>
                        <a:t>3</a:t>
                      </a:r>
                      <a:endParaRPr lang="en-IN" sz="11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0.045</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15 May 2010</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101.2736</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0.03945</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101.2616363</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101.2848104</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231.7411579</a:t>
                      </a:r>
                      <a:endParaRPr lang="en-IN" sz="11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4173866385"/>
                  </a:ext>
                </a:extLst>
              </a:tr>
              <a:tr h="523606">
                <a:tc>
                  <a:txBody>
                    <a:bodyPr/>
                    <a:lstStyle/>
                    <a:p>
                      <a:pPr algn="r" fontAlgn="b"/>
                      <a:r>
                        <a:rPr lang="en-IN" sz="1100" u="none" strike="noStrike">
                          <a:effectLst/>
                        </a:rPr>
                        <a:t>5</a:t>
                      </a:r>
                      <a:endParaRPr lang="en-IN" sz="11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0.04125</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31 August 2012</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100.2889</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0.04056</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100.2675224</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100.3102156</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426.9325951</a:t>
                      </a:r>
                      <a:endParaRPr lang="en-IN" sz="11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082774096"/>
                  </a:ext>
                </a:extLst>
              </a:tr>
              <a:tr h="523606">
                <a:tc>
                  <a:txBody>
                    <a:bodyPr/>
                    <a:lstStyle/>
                    <a:p>
                      <a:pPr algn="r" fontAlgn="b"/>
                      <a:r>
                        <a:rPr lang="en-IN" sz="1100" u="none" strike="noStrike">
                          <a:effectLst/>
                        </a:rPr>
                        <a:t>10</a:t>
                      </a:r>
                      <a:endParaRPr lang="en-IN" sz="11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0.0475</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15 August 2017</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103.0164</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0.04364</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102.9762259</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103.055937</a:t>
                      </a:r>
                      <a:endParaRPr lang="en-IN" sz="1100" b="0"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797.1111258</a:t>
                      </a:r>
                      <a:endParaRPr lang="en-IN" sz="11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965653521"/>
                  </a:ext>
                </a:extLst>
              </a:tr>
              <a:tr h="278669">
                <a:tc>
                  <a:txBody>
                    <a:bodyPr/>
                    <a:lstStyle/>
                    <a:p>
                      <a:pPr algn="r" fontAlgn="b"/>
                      <a:r>
                        <a:rPr lang="en-IN" sz="1100" u="none" strike="noStrike">
                          <a:effectLst/>
                        </a:rPr>
                        <a:t>30</a:t>
                      </a:r>
                      <a:endParaRPr lang="en-IN" sz="11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0.05</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15 May 2037</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105.6446</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0.04646</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105.5615237</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a:effectLst/>
                        </a:rPr>
                        <a:t>105.7275579</a:t>
                      </a:r>
                      <a:endParaRPr lang="en-IN" sz="1100" b="0"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IN" sz="1100" u="none" strike="noStrike" dirty="0">
                          <a:effectLst/>
                        </a:rPr>
                        <a:t>1660.342428</a:t>
                      </a:r>
                      <a:endParaRPr lang="en-IN" sz="11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631438278"/>
                  </a:ext>
                </a:extLst>
              </a:tr>
            </a:tbl>
          </a:graphicData>
        </a:graphic>
      </p:graphicFrame>
    </p:spTree>
    <p:extLst>
      <p:ext uri="{BB962C8B-B14F-4D97-AF65-F5344CB8AC3E}">
        <p14:creationId xmlns:p14="http://schemas.microsoft.com/office/powerpoint/2010/main" val="4278209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4EF40-BBF5-BBD0-0548-DD21FCC95F90}"/>
              </a:ext>
            </a:extLst>
          </p:cNvPr>
          <p:cNvSpPr>
            <a:spLocks noGrp="1"/>
          </p:cNvSpPr>
          <p:nvPr>
            <p:ph type="title"/>
          </p:nvPr>
        </p:nvSpPr>
        <p:spPr/>
        <p:txBody>
          <a:bodyPr/>
          <a:lstStyle/>
          <a:p>
            <a:r>
              <a:rPr lang="en-IN" b="1" u="sng" dirty="0"/>
              <a:t>Amount to Buy </a:t>
            </a:r>
            <a:endParaRPr lang="en-IN" dirty="0"/>
          </a:p>
        </p:txBody>
      </p:sp>
      <p:sp>
        <p:nvSpPr>
          <p:cNvPr id="4" name="Content Placeholder 3">
            <a:extLst>
              <a:ext uri="{FF2B5EF4-FFF2-40B4-BE49-F238E27FC236}">
                <a16:creationId xmlns:a16="http://schemas.microsoft.com/office/drawing/2014/main" id="{71A3D8AD-D6F9-7244-051F-6B6DD702D185}"/>
              </a:ext>
            </a:extLst>
          </p:cNvPr>
          <p:cNvSpPr>
            <a:spLocks noGrp="1"/>
          </p:cNvSpPr>
          <p:nvPr>
            <p:ph idx="1"/>
          </p:nvPr>
        </p:nvSpPr>
        <p:spPr>
          <a:xfrm>
            <a:off x="960438" y="2587625"/>
            <a:ext cx="10267950" cy="3594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b="0" i="0" u="none" strike="noStrike" baseline="0" dirty="0">
                <a:latin typeface="Garamond-Book"/>
              </a:rPr>
              <a:t>The trader will want to set up the trade such that the </a:t>
            </a:r>
            <a:r>
              <a:rPr lang="en-IN" sz="1800" b="0" i="0" u="none" strike="noStrike" baseline="0" dirty="0">
                <a:latin typeface="Garamond-Book"/>
              </a:rPr>
              <a:t>total PVBP is zero.</a:t>
            </a:r>
          </a:p>
          <a:p>
            <a:pPr marL="285750" indent="-285750" algn="l">
              <a:buFont typeface="Arial" panose="020B0604020202020204" pitchFamily="34" charset="0"/>
              <a:buChar char="•"/>
            </a:pPr>
            <a:r>
              <a:rPr lang="en-US" sz="1800" b="0" i="0" u="none" strike="noStrike" baseline="0" dirty="0">
                <a:latin typeface="Garamond-Book"/>
              </a:rPr>
              <a:t>The fact that </a:t>
            </a:r>
            <a:r>
              <a:rPr lang="en-US" sz="1800" b="0" i="1" u="none" strike="noStrike" baseline="0" dirty="0">
                <a:latin typeface="Garamond-BookItalic"/>
              </a:rPr>
              <a:t>PVBP </a:t>
            </a:r>
            <a:r>
              <a:rPr lang="en-US" sz="1800" b="0" i="0" u="none" strike="noStrike" baseline="0" dirty="0">
                <a:latin typeface="MathematicalPi-One"/>
              </a:rPr>
              <a:t> </a:t>
            </a:r>
            <a:r>
              <a:rPr lang="en-US" sz="1800" b="0" i="0" u="none" strike="noStrike" baseline="0" dirty="0">
                <a:latin typeface="Garamond-Book"/>
              </a:rPr>
              <a:t>0 ensures that the price risk of 2-year notes is offset by the price risk of 10-year T-notes for small interest rate changes.</a:t>
            </a:r>
            <a:endParaRPr lang="en-IN" sz="1800" dirty="0">
              <a:latin typeface="Garamond-Book"/>
            </a:endParaRPr>
          </a:p>
          <a:p>
            <a:pPr algn="l"/>
            <a:r>
              <a:rPr lang="pt-BR" sz="1800" b="0" i="1" u="none" strike="noStrike" baseline="0" dirty="0">
                <a:latin typeface="Garamond-BookItalic"/>
              </a:rPr>
              <a:t>     PVBPp = </a:t>
            </a:r>
            <a:r>
              <a:rPr lang="pt-BR" sz="1800" b="0" i="0" u="none" strike="noStrike" baseline="0" dirty="0">
                <a:latin typeface="MathematicalPi-One"/>
              </a:rPr>
              <a:t> </a:t>
            </a:r>
            <a:r>
              <a:rPr lang="pt-BR" sz="1800" b="0" i="1" u="none" strike="noStrike" baseline="0" dirty="0">
                <a:latin typeface="Garamond-BookItalic"/>
              </a:rPr>
              <a:t>n</a:t>
            </a:r>
            <a:r>
              <a:rPr lang="pt-BR" sz="1800" b="0" i="0" u="none" strike="noStrike" baseline="0" dirty="0">
                <a:latin typeface="Garamond-Book"/>
              </a:rPr>
              <a:t>2 *165.25 +</a:t>
            </a:r>
            <a:r>
              <a:rPr lang="pt-BR" sz="1800" b="0" i="0" u="none" strike="noStrike" baseline="0" dirty="0">
                <a:latin typeface="MathematicalPi-One"/>
              </a:rPr>
              <a:t> </a:t>
            </a:r>
            <a:r>
              <a:rPr lang="pt-BR" sz="1800" b="0" i="1" u="none" strike="noStrike" baseline="0" dirty="0">
                <a:latin typeface="Garamond-BookItalic"/>
              </a:rPr>
              <a:t>n</a:t>
            </a:r>
            <a:r>
              <a:rPr lang="pt-BR" sz="1800" b="0" i="0" u="none" strike="noStrike" baseline="0" dirty="0">
                <a:latin typeface="Garamond-Book"/>
              </a:rPr>
              <a:t>10 *</a:t>
            </a:r>
            <a:r>
              <a:rPr lang="pt-BR" sz="1800" b="0" i="0" u="none" strike="noStrike" baseline="0" dirty="0">
                <a:latin typeface="MathematicalPi-One"/>
              </a:rPr>
              <a:t> </a:t>
            </a:r>
            <a:r>
              <a:rPr lang="pt-BR" sz="1800" dirty="0">
                <a:latin typeface="Garamond-Book"/>
              </a:rPr>
              <a:t>797.11</a:t>
            </a:r>
            <a:r>
              <a:rPr lang="pt-BR" sz="1800" b="0" i="0" u="none" strike="noStrike" baseline="0" dirty="0">
                <a:latin typeface="Garamond-Book"/>
              </a:rPr>
              <a:t>.</a:t>
            </a:r>
          </a:p>
          <a:p>
            <a:pPr marL="285750" indent="-285750" algn="l">
              <a:buFont typeface="Arial" panose="020B0604020202020204" pitchFamily="34" charset="0"/>
              <a:buChar char="•"/>
            </a:pPr>
            <a:r>
              <a:rPr lang="en-US" sz="1800" b="0" i="1" u="none" strike="noStrike" baseline="0" dirty="0">
                <a:latin typeface="Garamond-BookItalic"/>
              </a:rPr>
              <a:t>n</a:t>
            </a:r>
            <a:r>
              <a:rPr lang="en-US" sz="1800" b="0" i="0" u="none" strike="noStrike" baseline="0" dirty="0">
                <a:latin typeface="Garamond-Book"/>
              </a:rPr>
              <a:t>2 is the number of 2-year T-notes</a:t>
            </a:r>
            <a:endParaRPr lang="pt-BR" sz="1800" dirty="0">
              <a:latin typeface="Garamond-Book"/>
            </a:endParaRPr>
          </a:p>
          <a:p>
            <a:pPr marL="285750" indent="-285750" algn="l">
              <a:buFont typeface="Arial" panose="020B0604020202020204" pitchFamily="34" charset="0"/>
              <a:buChar char="•"/>
            </a:pPr>
            <a:r>
              <a:rPr lang="en-US" sz="1800" b="0" i="1" u="none" strike="noStrike" baseline="0" dirty="0">
                <a:latin typeface="Garamond-BookItalic"/>
              </a:rPr>
              <a:t>n</a:t>
            </a:r>
            <a:r>
              <a:rPr lang="en-US" sz="1800" b="0" i="0" u="none" strike="noStrike" baseline="0" dirty="0">
                <a:latin typeface="Garamond-Book"/>
              </a:rPr>
              <a:t>10 is the number of 10- </a:t>
            </a:r>
            <a:r>
              <a:rPr lang="en-IN" sz="1800" b="0" i="0" u="none" strike="noStrike" baseline="0" dirty="0">
                <a:latin typeface="Garamond-Book"/>
              </a:rPr>
              <a:t>year T-notes</a:t>
            </a:r>
            <a:endParaRPr lang="en-IN" dirty="0">
              <a:latin typeface="Franklin Gothic Book" panose="020B0503020102020204" pitchFamily="34" charset="0"/>
            </a:endParaRPr>
          </a:p>
        </p:txBody>
      </p:sp>
    </p:spTree>
    <p:extLst>
      <p:ext uri="{BB962C8B-B14F-4D97-AF65-F5344CB8AC3E}">
        <p14:creationId xmlns:p14="http://schemas.microsoft.com/office/powerpoint/2010/main" val="1861916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4EF40-BBF5-BBD0-0548-DD21FCC95F90}"/>
              </a:ext>
            </a:extLst>
          </p:cNvPr>
          <p:cNvSpPr>
            <a:spLocks noGrp="1"/>
          </p:cNvSpPr>
          <p:nvPr>
            <p:ph type="title"/>
          </p:nvPr>
        </p:nvSpPr>
        <p:spPr/>
        <p:txBody>
          <a:bodyPr/>
          <a:lstStyle/>
          <a:p>
            <a:r>
              <a:rPr lang="en-IN" b="1" u="sng" dirty="0"/>
              <a:t>Amount to Buy </a:t>
            </a:r>
            <a:endParaRPr lang="en-IN" dirty="0"/>
          </a:p>
        </p:txBody>
      </p:sp>
      <p:sp>
        <p:nvSpPr>
          <p:cNvPr id="4" name="Content Placeholder 3">
            <a:extLst>
              <a:ext uri="{FF2B5EF4-FFF2-40B4-BE49-F238E27FC236}">
                <a16:creationId xmlns:a16="http://schemas.microsoft.com/office/drawing/2014/main" id="{71A3D8AD-D6F9-7244-051F-6B6DD702D185}"/>
              </a:ext>
            </a:extLst>
          </p:cNvPr>
          <p:cNvSpPr>
            <a:spLocks noGrp="1"/>
          </p:cNvSpPr>
          <p:nvPr>
            <p:ph idx="1"/>
          </p:nvPr>
        </p:nvSpPr>
        <p:spPr>
          <a:xfrm>
            <a:off x="960438" y="2587625"/>
            <a:ext cx="10267950" cy="3594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latin typeface="Franklin Gothic Book" panose="020B0503020102020204" pitchFamily="34" charset="0"/>
              </a:rPr>
              <a:t>N2 = 1.26 so buy(long) 1.20 million worth of T bond and sell .26 million of 5 year note.</a:t>
            </a:r>
            <a:endParaRPr lang="en-IN" dirty="0">
              <a:latin typeface="Franklin Gothic Book" panose="020B0503020102020204" pitchFamily="34" charset="0"/>
            </a:endParaRPr>
          </a:p>
        </p:txBody>
      </p:sp>
    </p:spTree>
    <p:extLst>
      <p:ext uri="{BB962C8B-B14F-4D97-AF65-F5344CB8AC3E}">
        <p14:creationId xmlns:p14="http://schemas.microsoft.com/office/powerpoint/2010/main" val="690355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304288" y="985203"/>
            <a:ext cx="7781544" cy="2387600"/>
          </a:xfrm>
        </p:spPr>
        <p:txBody>
          <a:bodyPr>
            <a:normAutofit/>
          </a:bodyPr>
          <a:lstStyle/>
          <a:p>
            <a:pPr algn="l"/>
            <a:r>
              <a:rPr lang="en-US" altLang="ko-KR" sz="3600" dirty="0"/>
              <a:t>First we shall see what’s happening to ‘</a:t>
            </a:r>
            <a:r>
              <a:rPr lang="en-US" altLang="ko-KR" dirty="0">
                <a:solidFill>
                  <a:schemeClr val="accent2">
                    <a:lumMod val="50000"/>
                  </a:schemeClr>
                </a:solidFill>
              </a:rPr>
              <a:t>YIELDS</a:t>
            </a:r>
            <a:r>
              <a:rPr lang="en-US" altLang="ko-KR" sz="3200" dirty="0"/>
              <a:t>’ in India…</a:t>
            </a:r>
            <a:endParaRPr lang="ko-KR" altLang="en-US" sz="3200" dirty="0"/>
          </a:p>
        </p:txBody>
      </p:sp>
    </p:spTree>
    <p:extLst>
      <p:ext uri="{BB962C8B-B14F-4D97-AF65-F5344CB8AC3E}">
        <p14:creationId xmlns:p14="http://schemas.microsoft.com/office/powerpoint/2010/main" val="2721748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Content Placeholder 8"/>
          <p:cNvPicPr>
            <a:picLocks noGrp="1" noChangeAspect="1"/>
          </p:cNvPicPr>
          <p:nvPr>
            <p:ph sz="half"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0" y="548640"/>
            <a:ext cx="12192000" cy="6309359"/>
          </a:xfrm>
          <a:prstGeom prst="rect">
            <a:avLst/>
          </a:prstGeom>
          <a:solidFill>
            <a:schemeClr val="bg1"/>
          </a:solidFill>
        </p:spPr>
      </p:pic>
      <p:sp>
        <p:nvSpPr>
          <p:cNvPr id="7" name="Title 6"/>
          <p:cNvSpPr>
            <a:spLocks noGrp="1"/>
          </p:cNvSpPr>
          <p:nvPr>
            <p:ph type="title"/>
          </p:nvPr>
        </p:nvSpPr>
        <p:spPr>
          <a:xfrm>
            <a:off x="1356946" y="1"/>
            <a:ext cx="10515600" cy="640080"/>
          </a:xfrm>
        </p:spPr>
        <p:txBody>
          <a:bodyPr>
            <a:normAutofit/>
          </a:bodyPr>
          <a:lstStyle/>
          <a:p>
            <a:r>
              <a:rPr lang="en-US" altLang="ko-KR" sz="3600" dirty="0"/>
              <a:t>Look at the following:</a:t>
            </a:r>
            <a:endParaRPr lang="ko-KR" altLang="en-US" sz="3600" dirty="0"/>
          </a:p>
        </p:txBody>
      </p:sp>
      <p:sp>
        <p:nvSpPr>
          <p:cNvPr id="8" name="Content Placeholder 3"/>
          <p:cNvSpPr>
            <a:spLocks noGrp="1"/>
          </p:cNvSpPr>
          <p:nvPr>
            <p:ph sz="half" idx="2"/>
          </p:nvPr>
        </p:nvSpPr>
        <p:spPr>
          <a:xfrm>
            <a:off x="5815584" y="2776601"/>
            <a:ext cx="5913120" cy="3057271"/>
          </a:xfrm>
          <a:solidFill>
            <a:schemeClr val="bg1"/>
          </a:solidFill>
        </p:spPr>
        <p:txBody>
          <a:bodyPr>
            <a:normAutofit fontScale="92500" lnSpcReduction="10000"/>
          </a:bodyPr>
          <a:lstStyle/>
          <a:p>
            <a:r>
              <a:rPr lang="en-US" altLang="ko-KR" sz="2200" dirty="0"/>
              <a:t>Issues:</a:t>
            </a:r>
          </a:p>
          <a:p>
            <a:pPr lvl="1"/>
            <a:r>
              <a:rPr lang="en-US" altLang="ko-KR" sz="2100" dirty="0"/>
              <a:t>What is happening to Yields in India?</a:t>
            </a:r>
          </a:p>
          <a:p>
            <a:pPr lvl="1"/>
            <a:endParaRPr lang="en-US" altLang="ko-KR" sz="2100" dirty="0"/>
          </a:p>
          <a:p>
            <a:pPr lvl="1"/>
            <a:r>
              <a:rPr lang="en-US" altLang="ko-KR" sz="2100" dirty="0">
                <a:solidFill>
                  <a:srgbClr val="002060"/>
                </a:solidFill>
              </a:rPr>
              <a:t>What will happen to the bond prices?</a:t>
            </a:r>
          </a:p>
          <a:p>
            <a:pPr lvl="1"/>
            <a:endParaRPr lang="en-US" altLang="ko-KR" sz="2100" dirty="0"/>
          </a:p>
          <a:p>
            <a:pPr lvl="1"/>
            <a:r>
              <a:rPr lang="en-US" altLang="ko-KR" sz="2100" dirty="0"/>
              <a:t>Will the bond trader be happy with it?</a:t>
            </a:r>
          </a:p>
          <a:p>
            <a:pPr lvl="1"/>
            <a:endParaRPr lang="en-US" altLang="ko-KR" sz="2100" dirty="0"/>
          </a:p>
          <a:p>
            <a:pPr lvl="1"/>
            <a:r>
              <a:rPr lang="en-US" altLang="ko-KR" sz="2100" dirty="0">
                <a:solidFill>
                  <a:srgbClr val="002060"/>
                </a:solidFill>
              </a:rPr>
              <a:t>Does it mean MORE interest rate risk?</a:t>
            </a:r>
            <a:endParaRPr lang="ko-KR" altLang="en-US" sz="2100" dirty="0">
              <a:solidFill>
                <a:srgbClr val="002060"/>
              </a:solidFill>
            </a:endParaRPr>
          </a:p>
        </p:txBody>
      </p:sp>
    </p:spTree>
    <p:extLst>
      <p:ext uri="{BB962C8B-B14F-4D97-AF65-F5344CB8AC3E}">
        <p14:creationId xmlns:p14="http://schemas.microsoft.com/office/powerpoint/2010/main" val="1752864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bg/>
                                          </p:spTgt>
                                        </p:tgtEl>
                                        <p:attrNameLst>
                                          <p:attrName>style.visibility</p:attrName>
                                        </p:attrNameLst>
                                      </p:cBhvr>
                                      <p:to>
                                        <p:strVal val="visible"/>
                                      </p:to>
                                    </p:set>
                                    <p:animEffect transition="in" filter="wipe(left)">
                                      <p:cBhvr>
                                        <p:cTn id="12" dur="500"/>
                                        <p:tgtEl>
                                          <p:spTgt spid="8">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left)">
                                      <p:cBhvr>
                                        <p:cTn id="17" dur="500"/>
                                        <p:tgtEl>
                                          <p:spTgt spid="8">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wipe(left)">
                                      <p:cBhvr>
                                        <p:cTn id="21" dur="500"/>
                                        <p:tgtEl>
                                          <p:spTgt spid="8">
                                            <p:txEl>
                                              <p:pRg st="1" end="1"/>
                                            </p:txEl>
                                          </p:spTgt>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wipe(left)">
                                      <p:cBhvr>
                                        <p:cTn id="25" dur="500"/>
                                        <p:tgtEl>
                                          <p:spTgt spid="8">
                                            <p:txEl>
                                              <p:pRg st="3" end="3"/>
                                            </p:txEl>
                                          </p:spTgt>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animEffect transition="in" filter="wipe(left)">
                                      <p:cBhvr>
                                        <p:cTn id="29" dur="500"/>
                                        <p:tgtEl>
                                          <p:spTgt spid="8">
                                            <p:txEl>
                                              <p:pRg st="5" end="5"/>
                                            </p:txEl>
                                          </p:spTgt>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Effect transition="in" filter="wipe(left)">
                                      <p:cBhvr>
                                        <p:cTn id="33"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uiExpand="1" build="p"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p:cNvSpPr>
            <a:spLocks noGrp="1"/>
          </p:cNvSpPr>
          <p:nvPr>
            <p:ph type="title"/>
          </p:nvPr>
        </p:nvSpPr>
        <p:spPr>
          <a:xfrm>
            <a:off x="1356946" y="1"/>
            <a:ext cx="10515600" cy="640080"/>
          </a:xfrm>
        </p:spPr>
        <p:txBody>
          <a:bodyPr>
            <a:normAutofit/>
          </a:bodyPr>
          <a:lstStyle/>
          <a:p>
            <a:r>
              <a:rPr lang="en-US" altLang="ko-KR" sz="3600" dirty="0"/>
              <a:t>Look at the following – after one year:</a:t>
            </a:r>
            <a:endParaRPr lang="ko-KR" altLang="en-US" sz="3600" dirty="0"/>
          </a:p>
        </p:txBody>
      </p:sp>
      <p:pic>
        <p:nvPicPr>
          <p:cNvPr id="6" name="Content Placeholder 5"/>
          <p:cNvPicPr>
            <a:picLocks noGrp="1" noChangeAspect="1"/>
          </p:cNvPicPr>
          <p:nvPr>
            <p:ph sz="half"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0" y="640081"/>
            <a:ext cx="12192000" cy="6217919"/>
          </a:xfrm>
          <a:prstGeom prst="rect">
            <a:avLst/>
          </a:prstGeom>
        </p:spPr>
      </p:pic>
      <p:sp>
        <p:nvSpPr>
          <p:cNvPr id="4" name="Content Placeholder 3"/>
          <p:cNvSpPr>
            <a:spLocks noGrp="1"/>
          </p:cNvSpPr>
          <p:nvPr>
            <p:ph sz="half" idx="2"/>
          </p:nvPr>
        </p:nvSpPr>
        <p:spPr>
          <a:xfrm>
            <a:off x="6096000" y="2697480"/>
            <a:ext cx="5699760" cy="3154680"/>
          </a:xfrm>
          <a:solidFill>
            <a:schemeClr val="bg1"/>
          </a:solidFill>
        </p:spPr>
        <p:txBody>
          <a:bodyPr>
            <a:normAutofit fontScale="92500" lnSpcReduction="10000"/>
          </a:bodyPr>
          <a:lstStyle/>
          <a:p>
            <a:r>
              <a:rPr lang="en-US" altLang="ko-KR" sz="2200" dirty="0"/>
              <a:t>Issues:</a:t>
            </a:r>
          </a:p>
          <a:p>
            <a:pPr lvl="1"/>
            <a:r>
              <a:rPr lang="en-US" altLang="ko-KR" sz="2100" dirty="0"/>
              <a:t>What is happening to Yields in India?</a:t>
            </a:r>
          </a:p>
          <a:p>
            <a:pPr lvl="1"/>
            <a:endParaRPr lang="en-US" altLang="ko-KR" sz="2100" dirty="0"/>
          </a:p>
          <a:p>
            <a:pPr lvl="1"/>
            <a:r>
              <a:rPr lang="en-US" altLang="ko-KR" sz="2100" dirty="0">
                <a:solidFill>
                  <a:srgbClr val="002060"/>
                </a:solidFill>
              </a:rPr>
              <a:t>What will happen to the bond prices?</a:t>
            </a:r>
          </a:p>
          <a:p>
            <a:pPr lvl="1"/>
            <a:endParaRPr lang="en-US" altLang="ko-KR" sz="2100" dirty="0"/>
          </a:p>
          <a:p>
            <a:pPr lvl="1"/>
            <a:r>
              <a:rPr lang="en-US" altLang="ko-KR" sz="2100" dirty="0"/>
              <a:t>Will the bond trader be happy with it?</a:t>
            </a:r>
          </a:p>
          <a:p>
            <a:pPr lvl="1"/>
            <a:endParaRPr lang="en-US" altLang="ko-KR" sz="2100" dirty="0"/>
          </a:p>
          <a:p>
            <a:pPr lvl="1"/>
            <a:r>
              <a:rPr lang="en-US" altLang="ko-KR" sz="2100" dirty="0">
                <a:solidFill>
                  <a:srgbClr val="002060"/>
                </a:solidFill>
              </a:rPr>
              <a:t>Does it mean MORE interest rate risk?</a:t>
            </a:r>
            <a:endParaRPr lang="ko-KR" altLang="en-US" sz="2100" dirty="0">
              <a:solidFill>
                <a:srgbClr val="002060"/>
              </a:solidFill>
            </a:endParaRPr>
          </a:p>
        </p:txBody>
      </p:sp>
    </p:spTree>
    <p:extLst>
      <p:ext uri="{BB962C8B-B14F-4D97-AF65-F5344CB8AC3E}">
        <p14:creationId xmlns:p14="http://schemas.microsoft.com/office/powerpoint/2010/main" val="1733124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wipe(left)">
                                      <p:cBhvr>
                                        <p:cTn id="12" dur="5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left)">
                                      <p:cBhvr>
                                        <p:cTn id="17" dur="500"/>
                                        <p:tgtEl>
                                          <p:spTgt spid="4">
                                            <p:txEl>
                                              <p:pRg st="0" end="0"/>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wipe(left)">
                                      <p:cBhvr>
                                        <p:cTn id="21" dur="500"/>
                                        <p:tgtEl>
                                          <p:spTgt spid="4">
                                            <p:txEl>
                                              <p:pRg st="1" end="1"/>
                                            </p:txEl>
                                          </p:spTgt>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left)">
                                      <p:cBhvr>
                                        <p:cTn id="25" dur="500"/>
                                        <p:tgtEl>
                                          <p:spTgt spid="4">
                                            <p:txEl>
                                              <p:pRg st="3" end="3"/>
                                            </p:txEl>
                                          </p:spTgt>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wipe(left)">
                                      <p:cBhvr>
                                        <p:cTn id="29" dur="500"/>
                                        <p:tgtEl>
                                          <p:spTgt spid="4">
                                            <p:txEl>
                                              <p:pRg st="5" end="5"/>
                                            </p:txEl>
                                          </p:spTgt>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wipe(left)">
                                      <p:cBhvr>
                                        <p:cTn id="33"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uiExpand="1" build="p"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300984" y="985203"/>
            <a:ext cx="6784848" cy="2387600"/>
          </a:xfrm>
        </p:spPr>
        <p:txBody>
          <a:bodyPr>
            <a:normAutofit/>
          </a:bodyPr>
          <a:lstStyle/>
          <a:p>
            <a:pPr algn="l"/>
            <a:r>
              <a:rPr lang="en-US" altLang="ko-KR" sz="3600" dirty="0"/>
              <a:t>Second</a:t>
            </a:r>
            <a:r>
              <a:rPr lang="en-US" altLang="ko-KR" sz="3200" dirty="0"/>
              <a:t>…</a:t>
            </a:r>
            <a:endParaRPr lang="ko-KR" altLang="en-US" sz="3200" dirty="0"/>
          </a:p>
        </p:txBody>
      </p:sp>
    </p:spTree>
    <p:extLst>
      <p:ext uri="{BB962C8B-B14F-4D97-AF65-F5344CB8AC3E}">
        <p14:creationId xmlns:p14="http://schemas.microsoft.com/office/powerpoint/2010/main" val="1741739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8839200" cy="1143000"/>
          </a:xfrm>
        </p:spPr>
        <p:txBody>
          <a:bodyPr>
            <a:noAutofit/>
          </a:bodyPr>
          <a:lstStyle/>
          <a:p>
            <a:r>
              <a:rPr lang="en-US" altLang="ko-KR" sz="4000" dirty="0"/>
              <a:t>How will you react when you hear the following news?</a:t>
            </a:r>
            <a:endParaRPr lang="ko-KR" altLang="en-US" sz="4000" dirty="0"/>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2971800" y="1219200"/>
            <a:ext cx="7391400" cy="540561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spTree>
    <p:extLst>
      <p:ext uri="{BB962C8B-B14F-4D97-AF65-F5344CB8AC3E}">
        <p14:creationId xmlns:p14="http://schemas.microsoft.com/office/powerpoint/2010/main" val="1930145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Texturizer/>
                    </a14:imgEffect>
                  </a14:imgLayer>
                </a14:imgProps>
              </a:ext>
            </a:extLst>
          </a:blip>
          <a:stretch>
            <a:fillRect/>
          </a:stretch>
        </p:blipFill>
        <p:spPr>
          <a:xfrm>
            <a:off x="1600200" y="1"/>
            <a:ext cx="9067800" cy="6858000"/>
          </a:xfrm>
          <a:prstGeom prst="rect">
            <a:avLst/>
          </a:prstGeom>
        </p:spPr>
      </p:pic>
    </p:spTree>
    <p:extLst>
      <p:ext uri="{BB962C8B-B14F-4D97-AF65-F5344CB8AC3E}">
        <p14:creationId xmlns:p14="http://schemas.microsoft.com/office/powerpoint/2010/main" val="1282067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43300" y="1656272"/>
            <a:ext cx="5105400" cy="2002766"/>
          </a:xfrm>
          <a:solidFill>
            <a:schemeClr val="accent2"/>
          </a:solidFill>
        </p:spPr>
        <p:txBody>
          <a:bodyPr>
            <a:normAutofit fontScale="90000"/>
          </a:bodyPr>
          <a:lstStyle/>
          <a:p>
            <a:r>
              <a:rPr lang="en-US" altLang="ko-KR" dirty="0"/>
              <a:t>What  happened in India?</a:t>
            </a:r>
            <a:endParaRPr lang="ko-KR" altLang="en-US" dirty="0"/>
          </a:p>
        </p:txBody>
      </p:sp>
    </p:spTree>
    <p:extLst>
      <p:ext uri="{BB962C8B-B14F-4D97-AF65-F5344CB8AC3E}">
        <p14:creationId xmlns:p14="http://schemas.microsoft.com/office/powerpoint/2010/main" val="942983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66076"/>
            <a:ext cx="10496909" cy="1124369"/>
          </a:xfrm>
          <a:ln>
            <a:solidFill>
              <a:schemeClr val="accent1"/>
            </a:solidFill>
          </a:ln>
        </p:spPr>
        <p:txBody>
          <a:bodyPr>
            <a:normAutofit fontScale="90000"/>
          </a:bodyPr>
          <a:lstStyle/>
          <a:p>
            <a:r>
              <a:rPr lang="en-US" altLang="ko-KR" dirty="0"/>
              <a:t>Reaction of markets in India </a:t>
            </a:r>
            <a:endParaRPr lang="ko-KR" altLang="en-US" dirty="0"/>
          </a:p>
        </p:txBody>
      </p:sp>
      <p:pic>
        <p:nvPicPr>
          <p:cNvPr id="7" name="Content Placeholder 6"/>
          <p:cNvPicPr>
            <a:picLocks noGrp="1" noChangeAspect="1"/>
          </p:cNvPicPr>
          <p:nvPr>
            <p:ph sz="half" idx="1"/>
          </p:nvPr>
        </p:nvPicPr>
        <p:blipFill>
          <a:blip r:embed="rId2"/>
          <a:stretch>
            <a:fillRect/>
          </a:stretch>
        </p:blipFill>
        <p:spPr>
          <a:xfrm>
            <a:off x="1524000" y="1270958"/>
            <a:ext cx="4572000" cy="5587042"/>
          </a:xfrm>
          <a:prstGeom prst="rect">
            <a:avLst/>
          </a:prstGeom>
        </p:spPr>
      </p:pic>
      <p:pic>
        <p:nvPicPr>
          <p:cNvPr id="8" name="Content Placeholder 7"/>
          <p:cNvPicPr>
            <a:picLocks noGrp="1" noChangeAspect="1"/>
          </p:cNvPicPr>
          <p:nvPr>
            <p:ph sz="half" idx="2"/>
          </p:nvPr>
        </p:nvPicPr>
        <p:blipFill>
          <a:blip r:embed="rId3"/>
          <a:stretch>
            <a:fillRect/>
          </a:stretch>
        </p:blipFill>
        <p:spPr>
          <a:xfrm>
            <a:off x="6324601" y="1279921"/>
            <a:ext cx="4002741" cy="5587043"/>
          </a:xfrm>
          <a:prstGeom prst="rect">
            <a:avLst/>
          </a:prstGeom>
        </p:spPr>
      </p:pic>
    </p:spTree>
    <p:extLst>
      <p:ext uri="{BB962C8B-B14F-4D97-AF65-F5344CB8AC3E}">
        <p14:creationId xmlns:p14="http://schemas.microsoft.com/office/powerpoint/2010/main" val="19564169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0"/>
            <a:ext cx="9220200" cy="6858000"/>
          </a:xfrm>
          <a:prstGeom prst="rect">
            <a:avLst/>
          </a:prstGeom>
        </p:spPr>
      </p:pic>
      <p:sp>
        <p:nvSpPr>
          <p:cNvPr id="3" name="TextBox 2"/>
          <p:cNvSpPr txBox="1"/>
          <p:nvPr/>
        </p:nvSpPr>
        <p:spPr>
          <a:xfrm>
            <a:off x="3886200" y="5257800"/>
            <a:ext cx="5943600" cy="369332"/>
          </a:xfrm>
          <a:prstGeom prst="rect">
            <a:avLst/>
          </a:prstGeom>
          <a:solidFill>
            <a:srgbClr val="003300"/>
          </a:solidFill>
        </p:spPr>
        <p:txBody>
          <a:bodyPr wrap="square" rtlCol="0">
            <a:spAutoFit/>
          </a:bodyPr>
          <a:lstStyle/>
          <a:p>
            <a:r>
              <a:rPr lang="en-US" altLang="ko-KR" dirty="0">
                <a:solidFill>
                  <a:schemeClr val="bg1"/>
                </a:solidFill>
              </a:rPr>
              <a:t>Why there was a Increase in the Yields on August 19,2022?</a:t>
            </a:r>
            <a:endParaRPr lang="ko-KR" altLang="en-US" dirty="0">
              <a:solidFill>
                <a:schemeClr val="bg1"/>
              </a:solidFill>
            </a:endParaRPr>
          </a:p>
        </p:txBody>
      </p:sp>
    </p:spTree>
    <p:extLst>
      <p:ext uri="{BB962C8B-B14F-4D97-AF65-F5344CB8AC3E}">
        <p14:creationId xmlns:p14="http://schemas.microsoft.com/office/powerpoint/2010/main" val="50031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25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76200"/>
            <a:ext cx="9144000" cy="6934200"/>
          </a:xfrm>
          <a:prstGeom prst="rect">
            <a:avLst/>
          </a:prstGeom>
        </p:spPr>
      </p:pic>
      <p:sp>
        <p:nvSpPr>
          <p:cNvPr id="3" name="TextBox 2"/>
          <p:cNvSpPr txBox="1"/>
          <p:nvPr/>
        </p:nvSpPr>
        <p:spPr>
          <a:xfrm>
            <a:off x="3886200" y="5257800"/>
            <a:ext cx="5486400" cy="369332"/>
          </a:xfrm>
          <a:prstGeom prst="rect">
            <a:avLst/>
          </a:prstGeom>
          <a:solidFill>
            <a:srgbClr val="003300"/>
          </a:solidFill>
        </p:spPr>
        <p:txBody>
          <a:bodyPr wrap="square" rtlCol="0">
            <a:spAutoFit/>
          </a:bodyPr>
          <a:lstStyle/>
          <a:p>
            <a:r>
              <a:rPr lang="en-US" altLang="ko-KR" dirty="0">
                <a:solidFill>
                  <a:schemeClr val="bg1"/>
                </a:solidFill>
              </a:rPr>
              <a:t>Why there was a decline in the Yields on May 22, 2020?</a:t>
            </a:r>
            <a:endParaRPr lang="ko-KR" altLang="en-US" dirty="0">
              <a:solidFill>
                <a:schemeClr val="bg1"/>
              </a:solidFill>
            </a:endParaRPr>
          </a:p>
        </p:txBody>
      </p:sp>
    </p:spTree>
    <p:extLst>
      <p:ext uri="{BB962C8B-B14F-4D97-AF65-F5344CB8AC3E}">
        <p14:creationId xmlns:p14="http://schemas.microsoft.com/office/powerpoint/2010/main" val="173688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25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90733"/>
            <a:ext cx="8705126" cy="726279"/>
          </a:xfrm>
        </p:spPr>
        <p:txBody>
          <a:bodyPr>
            <a:noAutofit/>
          </a:bodyPr>
          <a:lstStyle/>
          <a:p>
            <a:pPr algn="ctr"/>
            <a:r>
              <a:rPr lang="en-US" altLang="ko-KR" sz="5400" dirty="0"/>
              <a:t>Same story in the markets on August 8, 2019?</a:t>
            </a:r>
            <a:endParaRPr lang="ko-KR" altLang="en-US" sz="5400" dirty="0"/>
          </a:p>
        </p:txBody>
      </p:sp>
      <p:grpSp>
        <p:nvGrpSpPr>
          <p:cNvPr id="3" name="Group 2"/>
          <p:cNvGrpSpPr/>
          <p:nvPr/>
        </p:nvGrpSpPr>
        <p:grpSpPr>
          <a:xfrm>
            <a:off x="1573220" y="2079170"/>
            <a:ext cx="9061858" cy="4734205"/>
            <a:chOff x="49219" y="1703070"/>
            <a:chExt cx="9126726" cy="5143500"/>
          </a:xfrm>
        </p:grpSpPr>
        <p:sp>
          <p:nvSpPr>
            <p:cNvPr id="4" name="Rectangle 3"/>
            <p:cNvSpPr/>
            <p:nvPr/>
          </p:nvSpPr>
          <p:spPr>
            <a:xfrm>
              <a:off x="49219" y="1703070"/>
              <a:ext cx="9126725" cy="5143500"/>
            </a:xfrm>
            <a:prstGeom prst="rect">
              <a:avLst/>
            </a:prstGeom>
            <a:solidFill>
              <a:srgbClr val="CDEFDE"/>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 name="Picture 5"/>
            <p:cNvPicPr>
              <a:picLocks noChangeAspect="1"/>
            </p:cNvPicPr>
            <p:nvPr/>
          </p:nvPicPr>
          <p:blipFill>
            <a:blip r:embed="rId2"/>
            <a:stretch>
              <a:fillRect/>
            </a:stretch>
          </p:blipFill>
          <p:spPr>
            <a:xfrm>
              <a:off x="82379" y="1743054"/>
              <a:ext cx="4841749" cy="2268252"/>
            </a:xfrm>
            <a:prstGeom prst="rect">
              <a:avLst/>
            </a:prstGeom>
          </p:spPr>
        </p:pic>
        <p:pic>
          <p:nvPicPr>
            <p:cNvPr id="8" name="Picture 7"/>
            <p:cNvPicPr>
              <a:picLocks noChangeAspect="1"/>
            </p:cNvPicPr>
            <p:nvPr/>
          </p:nvPicPr>
          <p:blipFill>
            <a:blip r:embed="rId3"/>
            <a:stretch>
              <a:fillRect/>
            </a:stretch>
          </p:blipFill>
          <p:spPr>
            <a:xfrm>
              <a:off x="82378" y="4211708"/>
              <a:ext cx="4841749" cy="2374314"/>
            </a:xfrm>
            <a:prstGeom prst="rect">
              <a:avLst/>
            </a:prstGeom>
          </p:spPr>
        </p:pic>
        <p:pic>
          <p:nvPicPr>
            <p:cNvPr id="10" name="Picture 9"/>
            <p:cNvPicPr>
              <a:picLocks noChangeAspect="1"/>
            </p:cNvPicPr>
            <p:nvPr/>
          </p:nvPicPr>
          <p:blipFill>
            <a:blip r:embed="rId4"/>
            <a:stretch>
              <a:fillRect/>
            </a:stretch>
          </p:blipFill>
          <p:spPr>
            <a:xfrm>
              <a:off x="4924127" y="2713752"/>
              <a:ext cx="4251818" cy="2744258"/>
            </a:xfrm>
            <a:prstGeom prst="rect">
              <a:avLst/>
            </a:prstGeom>
          </p:spPr>
        </p:pic>
      </p:grpSp>
    </p:spTree>
    <p:extLst>
      <p:ext uri="{BB962C8B-B14F-4D97-AF65-F5344CB8AC3E}">
        <p14:creationId xmlns:p14="http://schemas.microsoft.com/office/powerpoint/2010/main" val="85616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524000" y="0"/>
            <a:ext cx="9144000" cy="6858000"/>
            <a:chOff x="748080" y="333376"/>
            <a:chExt cx="10115550" cy="6463078"/>
          </a:xfrm>
        </p:grpSpPr>
        <p:pic>
          <p:nvPicPr>
            <p:cNvPr id="6" name="Picture 5"/>
            <p:cNvPicPr>
              <a:picLocks noChangeAspect="1"/>
            </p:cNvPicPr>
            <p:nvPr/>
          </p:nvPicPr>
          <p:blipFill>
            <a:blip r:embed="rId2">
              <a:duotone>
                <a:prstClr val="black"/>
                <a:srgbClr val="D9C3A5">
                  <a:tint val="50000"/>
                  <a:satMod val="180000"/>
                </a:srgbClr>
              </a:duotone>
            </a:blip>
            <a:stretch>
              <a:fillRect/>
            </a:stretch>
          </p:blipFill>
          <p:spPr>
            <a:xfrm>
              <a:off x="748080" y="842608"/>
              <a:ext cx="10115550" cy="595384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4" name="Picture 3"/>
            <p:cNvPicPr>
              <a:picLocks noChangeAspect="1"/>
            </p:cNvPicPr>
            <p:nvPr/>
          </p:nvPicPr>
          <p:blipFill>
            <a:blip r:embed="rId3">
              <a:duotone>
                <a:prstClr val="black"/>
                <a:srgbClr val="D9C3A5">
                  <a:tint val="50000"/>
                  <a:satMod val="180000"/>
                </a:srgbClr>
              </a:duotone>
            </a:blip>
            <a:stretch>
              <a:fillRect/>
            </a:stretch>
          </p:blipFill>
          <p:spPr>
            <a:xfrm>
              <a:off x="748080" y="333376"/>
              <a:ext cx="10115550" cy="495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grpSp>
      <p:sp>
        <p:nvSpPr>
          <p:cNvPr id="8" name="Freeform 7"/>
          <p:cNvSpPr/>
          <p:nvPr/>
        </p:nvSpPr>
        <p:spPr>
          <a:xfrm>
            <a:off x="2875817" y="1340769"/>
            <a:ext cx="619858" cy="383129"/>
          </a:xfrm>
          <a:custGeom>
            <a:avLst/>
            <a:gdLst>
              <a:gd name="connsiteX0" fmla="*/ 483577 w 826477"/>
              <a:gd name="connsiteY0" fmla="*/ 27261 h 510838"/>
              <a:gd name="connsiteX1" fmla="*/ 413239 w 826477"/>
              <a:gd name="connsiteY1" fmla="*/ 9676 h 510838"/>
              <a:gd name="connsiteX2" fmla="*/ 175847 w 826477"/>
              <a:gd name="connsiteY2" fmla="*/ 27261 h 510838"/>
              <a:gd name="connsiteX3" fmla="*/ 114300 w 826477"/>
              <a:gd name="connsiteY3" fmla="*/ 62430 h 510838"/>
              <a:gd name="connsiteX4" fmla="*/ 70339 w 826477"/>
              <a:gd name="connsiteY4" fmla="*/ 97599 h 510838"/>
              <a:gd name="connsiteX5" fmla="*/ 43962 w 826477"/>
              <a:gd name="connsiteY5" fmla="*/ 115184 h 510838"/>
              <a:gd name="connsiteX6" fmla="*/ 17585 w 826477"/>
              <a:gd name="connsiteY6" fmla="*/ 194315 h 510838"/>
              <a:gd name="connsiteX7" fmla="*/ 8793 w 826477"/>
              <a:gd name="connsiteY7" fmla="*/ 220692 h 510838"/>
              <a:gd name="connsiteX8" fmla="*/ 0 w 826477"/>
              <a:gd name="connsiteY8" fmla="*/ 247069 h 510838"/>
              <a:gd name="connsiteX9" fmla="*/ 8793 w 826477"/>
              <a:gd name="connsiteY9" fmla="*/ 422915 h 510838"/>
              <a:gd name="connsiteX10" fmla="*/ 35170 w 826477"/>
              <a:gd name="connsiteY10" fmla="*/ 449292 h 510838"/>
              <a:gd name="connsiteX11" fmla="*/ 87923 w 826477"/>
              <a:gd name="connsiteY11" fmla="*/ 466876 h 510838"/>
              <a:gd name="connsiteX12" fmla="*/ 114300 w 826477"/>
              <a:gd name="connsiteY12" fmla="*/ 484461 h 510838"/>
              <a:gd name="connsiteX13" fmla="*/ 290147 w 826477"/>
              <a:gd name="connsiteY13" fmla="*/ 510838 h 510838"/>
              <a:gd name="connsiteX14" fmla="*/ 641839 w 826477"/>
              <a:gd name="connsiteY14" fmla="*/ 502046 h 510838"/>
              <a:gd name="connsiteX15" fmla="*/ 668216 w 826477"/>
              <a:gd name="connsiteY15" fmla="*/ 493253 h 510838"/>
              <a:gd name="connsiteX16" fmla="*/ 729762 w 826477"/>
              <a:gd name="connsiteY16" fmla="*/ 458084 h 510838"/>
              <a:gd name="connsiteX17" fmla="*/ 782516 w 826477"/>
              <a:gd name="connsiteY17" fmla="*/ 405330 h 510838"/>
              <a:gd name="connsiteX18" fmla="*/ 808893 w 826477"/>
              <a:gd name="connsiteY18" fmla="*/ 378953 h 510838"/>
              <a:gd name="connsiteX19" fmla="*/ 826477 w 826477"/>
              <a:gd name="connsiteY19" fmla="*/ 308615 h 510838"/>
              <a:gd name="connsiteX20" fmla="*/ 817685 w 826477"/>
              <a:gd name="connsiteY20" fmla="*/ 115184 h 510838"/>
              <a:gd name="connsiteX21" fmla="*/ 800100 w 826477"/>
              <a:gd name="connsiteY21" fmla="*/ 88807 h 510838"/>
              <a:gd name="connsiteX22" fmla="*/ 747347 w 826477"/>
              <a:gd name="connsiteY22" fmla="*/ 44846 h 510838"/>
              <a:gd name="connsiteX23" fmla="*/ 606670 w 826477"/>
              <a:gd name="connsiteY23" fmla="*/ 18469 h 510838"/>
              <a:gd name="connsiteX24" fmla="*/ 492370 w 826477"/>
              <a:gd name="connsiteY24" fmla="*/ 884 h 510838"/>
              <a:gd name="connsiteX25" fmla="*/ 342900 w 826477"/>
              <a:gd name="connsiteY25" fmla="*/ 884 h 51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26477" h="510838">
                <a:moveTo>
                  <a:pt x="483577" y="27261"/>
                </a:moveTo>
                <a:cubicBezTo>
                  <a:pt x="460131" y="21399"/>
                  <a:pt x="437394" y="10455"/>
                  <a:pt x="413239" y="9676"/>
                </a:cubicBezTo>
                <a:cubicBezTo>
                  <a:pt x="256447" y="4618"/>
                  <a:pt x="266174" y="4680"/>
                  <a:pt x="175847" y="27261"/>
                </a:cubicBezTo>
                <a:cubicBezTo>
                  <a:pt x="162058" y="34155"/>
                  <a:pt x="126726" y="50004"/>
                  <a:pt x="114300" y="62430"/>
                </a:cubicBezTo>
                <a:cubicBezTo>
                  <a:pt x="74530" y="102200"/>
                  <a:pt x="121690" y="80482"/>
                  <a:pt x="70339" y="97599"/>
                </a:cubicBezTo>
                <a:cubicBezTo>
                  <a:pt x="61547" y="103461"/>
                  <a:pt x="49563" y="106223"/>
                  <a:pt x="43962" y="115184"/>
                </a:cubicBezTo>
                <a:cubicBezTo>
                  <a:pt x="43960" y="115188"/>
                  <a:pt x="21982" y="181124"/>
                  <a:pt x="17585" y="194315"/>
                </a:cubicBezTo>
                <a:lnTo>
                  <a:pt x="8793" y="220692"/>
                </a:lnTo>
                <a:lnTo>
                  <a:pt x="0" y="247069"/>
                </a:lnTo>
                <a:cubicBezTo>
                  <a:pt x="2931" y="305684"/>
                  <a:pt x="-1263" y="365094"/>
                  <a:pt x="8793" y="422915"/>
                </a:cubicBezTo>
                <a:cubicBezTo>
                  <a:pt x="10924" y="435165"/>
                  <a:pt x="24301" y="443253"/>
                  <a:pt x="35170" y="449292"/>
                </a:cubicBezTo>
                <a:cubicBezTo>
                  <a:pt x="51373" y="458294"/>
                  <a:pt x="87923" y="466876"/>
                  <a:pt x="87923" y="466876"/>
                </a:cubicBezTo>
                <a:cubicBezTo>
                  <a:pt x="96715" y="472738"/>
                  <a:pt x="104090" y="481738"/>
                  <a:pt x="114300" y="484461"/>
                </a:cubicBezTo>
                <a:cubicBezTo>
                  <a:pt x="152192" y="494566"/>
                  <a:pt x="244685" y="505156"/>
                  <a:pt x="290147" y="510838"/>
                </a:cubicBezTo>
                <a:cubicBezTo>
                  <a:pt x="407378" y="507907"/>
                  <a:pt x="524698" y="507495"/>
                  <a:pt x="641839" y="502046"/>
                </a:cubicBezTo>
                <a:cubicBezTo>
                  <a:pt x="651097" y="501615"/>
                  <a:pt x="659697" y="496904"/>
                  <a:pt x="668216" y="493253"/>
                </a:cubicBezTo>
                <a:cubicBezTo>
                  <a:pt x="683592" y="486663"/>
                  <a:pt x="716058" y="470265"/>
                  <a:pt x="729762" y="458084"/>
                </a:cubicBezTo>
                <a:cubicBezTo>
                  <a:pt x="748349" y="441562"/>
                  <a:pt x="764931" y="422915"/>
                  <a:pt x="782516" y="405330"/>
                </a:cubicBezTo>
                <a:lnTo>
                  <a:pt x="808893" y="378953"/>
                </a:lnTo>
                <a:cubicBezTo>
                  <a:pt x="815831" y="358139"/>
                  <a:pt x="826477" y="329834"/>
                  <a:pt x="826477" y="308615"/>
                </a:cubicBezTo>
                <a:cubicBezTo>
                  <a:pt x="826477" y="244071"/>
                  <a:pt x="825375" y="179268"/>
                  <a:pt x="817685" y="115184"/>
                </a:cubicBezTo>
                <a:cubicBezTo>
                  <a:pt x="816426" y="104692"/>
                  <a:pt x="806865" y="96925"/>
                  <a:pt x="800100" y="88807"/>
                </a:cubicBezTo>
                <a:cubicBezTo>
                  <a:pt x="790002" y="76690"/>
                  <a:pt x="763885" y="50860"/>
                  <a:pt x="747347" y="44846"/>
                </a:cubicBezTo>
                <a:cubicBezTo>
                  <a:pt x="691333" y="24477"/>
                  <a:pt x="664573" y="27377"/>
                  <a:pt x="606670" y="18469"/>
                </a:cubicBezTo>
                <a:cubicBezTo>
                  <a:pt x="552532" y="10140"/>
                  <a:pt x="556992" y="3469"/>
                  <a:pt x="492370" y="884"/>
                </a:cubicBezTo>
                <a:cubicBezTo>
                  <a:pt x="442586" y="-1107"/>
                  <a:pt x="392723" y="884"/>
                  <a:pt x="342900" y="884"/>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a:p>
        </p:txBody>
      </p:sp>
      <p:sp>
        <p:nvSpPr>
          <p:cNvPr id="9" name="Freeform 8"/>
          <p:cNvSpPr/>
          <p:nvPr/>
        </p:nvSpPr>
        <p:spPr>
          <a:xfrm>
            <a:off x="1631504" y="3507610"/>
            <a:ext cx="864096" cy="383129"/>
          </a:xfrm>
          <a:custGeom>
            <a:avLst/>
            <a:gdLst>
              <a:gd name="connsiteX0" fmla="*/ 483577 w 826477"/>
              <a:gd name="connsiteY0" fmla="*/ 27261 h 510838"/>
              <a:gd name="connsiteX1" fmla="*/ 413239 w 826477"/>
              <a:gd name="connsiteY1" fmla="*/ 9676 h 510838"/>
              <a:gd name="connsiteX2" fmla="*/ 175847 w 826477"/>
              <a:gd name="connsiteY2" fmla="*/ 27261 h 510838"/>
              <a:gd name="connsiteX3" fmla="*/ 114300 w 826477"/>
              <a:gd name="connsiteY3" fmla="*/ 62430 h 510838"/>
              <a:gd name="connsiteX4" fmla="*/ 70339 w 826477"/>
              <a:gd name="connsiteY4" fmla="*/ 97599 h 510838"/>
              <a:gd name="connsiteX5" fmla="*/ 43962 w 826477"/>
              <a:gd name="connsiteY5" fmla="*/ 115184 h 510838"/>
              <a:gd name="connsiteX6" fmla="*/ 17585 w 826477"/>
              <a:gd name="connsiteY6" fmla="*/ 194315 h 510838"/>
              <a:gd name="connsiteX7" fmla="*/ 8793 w 826477"/>
              <a:gd name="connsiteY7" fmla="*/ 220692 h 510838"/>
              <a:gd name="connsiteX8" fmla="*/ 0 w 826477"/>
              <a:gd name="connsiteY8" fmla="*/ 247069 h 510838"/>
              <a:gd name="connsiteX9" fmla="*/ 8793 w 826477"/>
              <a:gd name="connsiteY9" fmla="*/ 422915 h 510838"/>
              <a:gd name="connsiteX10" fmla="*/ 35170 w 826477"/>
              <a:gd name="connsiteY10" fmla="*/ 449292 h 510838"/>
              <a:gd name="connsiteX11" fmla="*/ 87923 w 826477"/>
              <a:gd name="connsiteY11" fmla="*/ 466876 h 510838"/>
              <a:gd name="connsiteX12" fmla="*/ 114300 w 826477"/>
              <a:gd name="connsiteY12" fmla="*/ 484461 h 510838"/>
              <a:gd name="connsiteX13" fmla="*/ 290147 w 826477"/>
              <a:gd name="connsiteY13" fmla="*/ 510838 h 510838"/>
              <a:gd name="connsiteX14" fmla="*/ 641839 w 826477"/>
              <a:gd name="connsiteY14" fmla="*/ 502046 h 510838"/>
              <a:gd name="connsiteX15" fmla="*/ 668216 w 826477"/>
              <a:gd name="connsiteY15" fmla="*/ 493253 h 510838"/>
              <a:gd name="connsiteX16" fmla="*/ 729762 w 826477"/>
              <a:gd name="connsiteY16" fmla="*/ 458084 h 510838"/>
              <a:gd name="connsiteX17" fmla="*/ 782516 w 826477"/>
              <a:gd name="connsiteY17" fmla="*/ 405330 h 510838"/>
              <a:gd name="connsiteX18" fmla="*/ 808893 w 826477"/>
              <a:gd name="connsiteY18" fmla="*/ 378953 h 510838"/>
              <a:gd name="connsiteX19" fmla="*/ 826477 w 826477"/>
              <a:gd name="connsiteY19" fmla="*/ 308615 h 510838"/>
              <a:gd name="connsiteX20" fmla="*/ 817685 w 826477"/>
              <a:gd name="connsiteY20" fmla="*/ 115184 h 510838"/>
              <a:gd name="connsiteX21" fmla="*/ 800100 w 826477"/>
              <a:gd name="connsiteY21" fmla="*/ 88807 h 510838"/>
              <a:gd name="connsiteX22" fmla="*/ 747347 w 826477"/>
              <a:gd name="connsiteY22" fmla="*/ 44846 h 510838"/>
              <a:gd name="connsiteX23" fmla="*/ 606670 w 826477"/>
              <a:gd name="connsiteY23" fmla="*/ 18469 h 510838"/>
              <a:gd name="connsiteX24" fmla="*/ 492370 w 826477"/>
              <a:gd name="connsiteY24" fmla="*/ 884 h 510838"/>
              <a:gd name="connsiteX25" fmla="*/ 342900 w 826477"/>
              <a:gd name="connsiteY25" fmla="*/ 884 h 51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26477" h="510838">
                <a:moveTo>
                  <a:pt x="483577" y="27261"/>
                </a:moveTo>
                <a:cubicBezTo>
                  <a:pt x="460131" y="21399"/>
                  <a:pt x="437394" y="10455"/>
                  <a:pt x="413239" y="9676"/>
                </a:cubicBezTo>
                <a:cubicBezTo>
                  <a:pt x="256447" y="4618"/>
                  <a:pt x="266174" y="4680"/>
                  <a:pt x="175847" y="27261"/>
                </a:cubicBezTo>
                <a:cubicBezTo>
                  <a:pt x="162058" y="34155"/>
                  <a:pt x="126726" y="50004"/>
                  <a:pt x="114300" y="62430"/>
                </a:cubicBezTo>
                <a:cubicBezTo>
                  <a:pt x="74530" y="102200"/>
                  <a:pt x="121690" y="80482"/>
                  <a:pt x="70339" y="97599"/>
                </a:cubicBezTo>
                <a:cubicBezTo>
                  <a:pt x="61547" y="103461"/>
                  <a:pt x="49563" y="106223"/>
                  <a:pt x="43962" y="115184"/>
                </a:cubicBezTo>
                <a:cubicBezTo>
                  <a:pt x="43960" y="115188"/>
                  <a:pt x="21982" y="181124"/>
                  <a:pt x="17585" y="194315"/>
                </a:cubicBezTo>
                <a:lnTo>
                  <a:pt x="8793" y="220692"/>
                </a:lnTo>
                <a:lnTo>
                  <a:pt x="0" y="247069"/>
                </a:lnTo>
                <a:cubicBezTo>
                  <a:pt x="2931" y="305684"/>
                  <a:pt x="-1263" y="365094"/>
                  <a:pt x="8793" y="422915"/>
                </a:cubicBezTo>
                <a:cubicBezTo>
                  <a:pt x="10924" y="435165"/>
                  <a:pt x="24301" y="443253"/>
                  <a:pt x="35170" y="449292"/>
                </a:cubicBezTo>
                <a:cubicBezTo>
                  <a:pt x="51373" y="458294"/>
                  <a:pt x="87923" y="466876"/>
                  <a:pt x="87923" y="466876"/>
                </a:cubicBezTo>
                <a:cubicBezTo>
                  <a:pt x="96715" y="472738"/>
                  <a:pt x="104090" y="481738"/>
                  <a:pt x="114300" y="484461"/>
                </a:cubicBezTo>
                <a:cubicBezTo>
                  <a:pt x="152192" y="494566"/>
                  <a:pt x="244685" y="505156"/>
                  <a:pt x="290147" y="510838"/>
                </a:cubicBezTo>
                <a:cubicBezTo>
                  <a:pt x="407378" y="507907"/>
                  <a:pt x="524698" y="507495"/>
                  <a:pt x="641839" y="502046"/>
                </a:cubicBezTo>
                <a:cubicBezTo>
                  <a:pt x="651097" y="501615"/>
                  <a:pt x="659697" y="496904"/>
                  <a:pt x="668216" y="493253"/>
                </a:cubicBezTo>
                <a:cubicBezTo>
                  <a:pt x="683592" y="486663"/>
                  <a:pt x="716058" y="470265"/>
                  <a:pt x="729762" y="458084"/>
                </a:cubicBezTo>
                <a:cubicBezTo>
                  <a:pt x="748349" y="441562"/>
                  <a:pt x="764931" y="422915"/>
                  <a:pt x="782516" y="405330"/>
                </a:cubicBezTo>
                <a:lnTo>
                  <a:pt x="808893" y="378953"/>
                </a:lnTo>
                <a:cubicBezTo>
                  <a:pt x="815831" y="358139"/>
                  <a:pt x="826477" y="329834"/>
                  <a:pt x="826477" y="308615"/>
                </a:cubicBezTo>
                <a:cubicBezTo>
                  <a:pt x="826477" y="244071"/>
                  <a:pt x="825375" y="179268"/>
                  <a:pt x="817685" y="115184"/>
                </a:cubicBezTo>
                <a:cubicBezTo>
                  <a:pt x="816426" y="104692"/>
                  <a:pt x="806865" y="96925"/>
                  <a:pt x="800100" y="88807"/>
                </a:cubicBezTo>
                <a:cubicBezTo>
                  <a:pt x="790002" y="76690"/>
                  <a:pt x="763885" y="50860"/>
                  <a:pt x="747347" y="44846"/>
                </a:cubicBezTo>
                <a:cubicBezTo>
                  <a:pt x="691333" y="24477"/>
                  <a:pt x="664573" y="27377"/>
                  <a:pt x="606670" y="18469"/>
                </a:cubicBezTo>
                <a:cubicBezTo>
                  <a:pt x="552532" y="10140"/>
                  <a:pt x="556992" y="3469"/>
                  <a:pt x="492370" y="884"/>
                </a:cubicBezTo>
                <a:cubicBezTo>
                  <a:pt x="442586" y="-1107"/>
                  <a:pt x="392723" y="884"/>
                  <a:pt x="342900" y="884"/>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a:p>
        </p:txBody>
      </p:sp>
      <p:sp>
        <p:nvSpPr>
          <p:cNvPr id="10" name="Freeform 9"/>
          <p:cNvSpPr/>
          <p:nvPr/>
        </p:nvSpPr>
        <p:spPr>
          <a:xfrm>
            <a:off x="7844718" y="657954"/>
            <a:ext cx="619858" cy="383129"/>
          </a:xfrm>
          <a:custGeom>
            <a:avLst/>
            <a:gdLst>
              <a:gd name="connsiteX0" fmla="*/ 483577 w 826477"/>
              <a:gd name="connsiteY0" fmla="*/ 27261 h 510838"/>
              <a:gd name="connsiteX1" fmla="*/ 413239 w 826477"/>
              <a:gd name="connsiteY1" fmla="*/ 9676 h 510838"/>
              <a:gd name="connsiteX2" fmla="*/ 175847 w 826477"/>
              <a:gd name="connsiteY2" fmla="*/ 27261 h 510838"/>
              <a:gd name="connsiteX3" fmla="*/ 114300 w 826477"/>
              <a:gd name="connsiteY3" fmla="*/ 62430 h 510838"/>
              <a:gd name="connsiteX4" fmla="*/ 70339 w 826477"/>
              <a:gd name="connsiteY4" fmla="*/ 97599 h 510838"/>
              <a:gd name="connsiteX5" fmla="*/ 43962 w 826477"/>
              <a:gd name="connsiteY5" fmla="*/ 115184 h 510838"/>
              <a:gd name="connsiteX6" fmla="*/ 17585 w 826477"/>
              <a:gd name="connsiteY6" fmla="*/ 194315 h 510838"/>
              <a:gd name="connsiteX7" fmla="*/ 8793 w 826477"/>
              <a:gd name="connsiteY7" fmla="*/ 220692 h 510838"/>
              <a:gd name="connsiteX8" fmla="*/ 0 w 826477"/>
              <a:gd name="connsiteY8" fmla="*/ 247069 h 510838"/>
              <a:gd name="connsiteX9" fmla="*/ 8793 w 826477"/>
              <a:gd name="connsiteY9" fmla="*/ 422915 h 510838"/>
              <a:gd name="connsiteX10" fmla="*/ 35170 w 826477"/>
              <a:gd name="connsiteY10" fmla="*/ 449292 h 510838"/>
              <a:gd name="connsiteX11" fmla="*/ 87923 w 826477"/>
              <a:gd name="connsiteY11" fmla="*/ 466876 h 510838"/>
              <a:gd name="connsiteX12" fmla="*/ 114300 w 826477"/>
              <a:gd name="connsiteY12" fmla="*/ 484461 h 510838"/>
              <a:gd name="connsiteX13" fmla="*/ 290147 w 826477"/>
              <a:gd name="connsiteY13" fmla="*/ 510838 h 510838"/>
              <a:gd name="connsiteX14" fmla="*/ 641839 w 826477"/>
              <a:gd name="connsiteY14" fmla="*/ 502046 h 510838"/>
              <a:gd name="connsiteX15" fmla="*/ 668216 w 826477"/>
              <a:gd name="connsiteY15" fmla="*/ 493253 h 510838"/>
              <a:gd name="connsiteX16" fmla="*/ 729762 w 826477"/>
              <a:gd name="connsiteY16" fmla="*/ 458084 h 510838"/>
              <a:gd name="connsiteX17" fmla="*/ 782516 w 826477"/>
              <a:gd name="connsiteY17" fmla="*/ 405330 h 510838"/>
              <a:gd name="connsiteX18" fmla="*/ 808893 w 826477"/>
              <a:gd name="connsiteY18" fmla="*/ 378953 h 510838"/>
              <a:gd name="connsiteX19" fmla="*/ 826477 w 826477"/>
              <a:gd name="connsiteY19" fmla="*/ 308615 h 510838"/>
              <a:gd name="connsiteX20" fmla="*/ 817685 w 826477"/>
              <a:gd name="connsiteY20" fmla="*/ 115184 h 510838"/>
              <a:gd name="connsiteX21" fmla="*/ 800100 w 826477"/>
              <a:gd name="connsiteY21" fmla="*/ 88807 h 510838"/>
              <a:gd name="connsiteX22" fmla="*/ 747347 w 826477"/>
              <a:gd name="connsiteY22" fmla="*/ 44846 h 510838"/>
              <a:gd name="connsiteX23" fmla="*/ 606670 w 826477"/>
              <a:gd name="connsiteY23" fmla="*/ 18469 h 510838"/>
              <a:gd name="connsiteX24" fmla="*/ 492370 w 826477"/>
              <a:gd name="connsiteY24" fmla="*/ 884 h 510838"/>
              <a:gd name="connsiteX25" fmla="*/ 342900 w 826477"/>
              <a:gd name="connsiteY25" fmla="*/ 884 h 51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26477" h="510838">
                <a:moveTo>
                  <a:pt x="483577" y="27261"/>
                </a:moveTo>
                <a:cubicBezTo>
                  <a:pt x="460131" y="21399"/>
                  <a:pt x="437394" y="10455"/>
                  <a:pt x="413239" y="9676"/>
                </a:cubicBezTo>
                <a:cubicBezTo>
                  <a:pt x="256447" y="4618"/>
                  <a:pt x="266174" y="4680"/>
                  <a:pt x="175847" y="27261"/>
                </a:cubicBezTo>
                <a:cubicBezTo>
                  <a:pt x="162058" y="34155"/>
                  <a:pt x="126726" y="50004"/>
                  <a:pt x="114300" y="62430"/>
                </a:cubicBezTo>
                <a:cubicBezTo>
                  <a:pt x="74530" y="102200"/>
                  <a:pt x="121690" y="80482"/>
                  <a:pt x="70339" y="97599"/>
                </a:cubicBezTo>
                <a:cubicBezTo>
                  <a:pt x="61547" y="103461"/>
                  <a:pt x="49563" y="106223"/>
                  <a:pt x="43962" y="115184"/>
                </a:cubicBezTo>
                <a:cubicBezTo>
                  <a:pt x="43960" y="115188"/>
                  <a:pt x="21982" y="181124"/>
                  <a:pt x="17585" y="194315"/>
                </a:cubicBezTo>
                <a:lnTo>
                  <a:pt x="8793" y="220692"/>
                </a:lnTo>
                <a:lnTo>
                  <a:pt x="0" y="247069"/>
                </a:lnTo>
                <a:cubicBezTo>
                  <a:pt x="2931" y="305684"/>
                  <a:pt x="-1263" y="365094"/>
                  <a:pt x="8793" y="422915"/>
                </a:cubicBezTo>
                <a:cubicBezTo>
                  <a:pt x="10924" y="435165"/>
                  <a:pt x="24301" y="443253"/>
                  <a:pt x="35170" y="449292"/>
                </a:cubicBezTo>
                <a:cubicBezTo>
                  <a:pt x="51373" y="458294"/>
                  <a:pt x="87923" y="466876"/>
                  <a:pt x="87923" y="466876"/>
                </a:cubicBezTo>
                <a:cubicBezTo>
                  <a:pt x="96715" y="472738"/>
                  <a:pt x="104090" y="481738"/>
                  <a:pt x="114300" y="484461"/>
                </a:cubicBezTo>
                <a:cubicBezTo>
                  <a:pt x="152192" y="494566"/>
                  <a:pt x="244685" y="505156"/>
                  <a:pt x="290147" y="510838"/>
                </a:cubicBezTo>
                <a:cubicBezTo>
                  <a:pt x="407378" y="507907"/>
                  <a:pt x="524698" y="507495"/>
                  <a:pt x="641839" y="502046"/>
                </a:cubicBezTo>
                <a:cubicBezTo>
                  <a:pt x="651097" y="501615"/>
                  <a:pt x="659697" y="496904"/>
                  <a:pt x="668216" y="493253"/>
                </a:cubicBezTo>
                <a:cubicBezTo>
                  <a:pt x="683592" y="486663"/>
                  <a:pt x="716058" y="470265"/>
                  <a:pt x="729762" y="458084"/>
                </a:cubicBezTo>
                <a:cubicBezTo>
                  <a:pt x="748349" y="441562"/>
                  <a:pt x="764931" y="422915"/>
                  <a:pt x="782516" y="405330"/>
                </a:cubicBezTo>
                <a:lnTo>
                  <a:pt x="808893" y="378953"/>
                </a:lnTo>
                <a:cubicBezTo>
                  <a:pt x="815831" y="358139"/>
                  <a:pt x="826477" y="329834"/>
                  <a:pt x="826477" y="308615"/>
                </a:cubicBezTo>
                <a:cubicBezTo>
                  <a:pt x="826477" y="244071"/>
                  <a:pt x="825375" y="179268"/>
                  <a:pt x="817685" y="115184"/>
                </a:cubicBezTo>
                <a:cubicBezTo>
                  <a:pt x="816426" y="104692"/>
                  <a:pt x="806865" y="96925"/>
                  <a:pt x="800100" y="88807"/>
                </a:cubicBezTo>
                <a:cubicBezTo>
                  <a:pt x="790002" y="76690"/>
                  <a:pt x="763885" y="50860"/>
                  <a:pt x="747347" y="44846"/>
                </a:cubicBezTo>
                <a:cubicBezTo>
                  <a:pt x="691333" y="24477"/>
                  <a:pt x="664573" y="27377"/>
                  <a:pt x="606670" y="18469"/>
                </a:cubicBezTo>
                <a:cubicBezTo>
                  <a:pt x="552532" y="10140"/>
                  <a:pt x="556992" y="3469"/>
                  <a:pt x="492370" y="884"/>
                </a:cubicBezTo>
                <a:cubicBezTo>
                  <a:pt x="442586" y="-1107"/>
                  <a:pt x="392723" y="884"/>
                  <a:pt x="342900" y="884"/>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a:p>
        </p:txBody>
      </p:sp>
      <p:sp>
        <p:nvSpPr>
          <p:cNvPr id="14" name="Freeform 13"/>
          <p:cNvSpPr/>
          <p:nvPr/>
        </p:nvSpPr>
        <p:spPr>
          <a:xfrm>
            <a:off x="7817286" y="2591192"/>
            <a:ext cx="699554" cy="323352"/>
          </a:xfrm>
          <a:custGeom>
            <a:avLst/>
            <a:gdLst>
              <a:gd name="connsiteX0" fmla="*/ 61614 w 738622"/>
              <a:gd name="connsiteY0" fmla="*/ 26690 h 431136"/>
              <a:gd name="connsiteX1" fmla="*/ 8860 w 738622"/>
              <a:gd name="connsiteY1" fmla="*/ 61859 h 431136"/>
              <a:gd name="connsiteX2" fmla="*/ 68 w 738622"/>
              <a:gd name="connsiteY2" fmla="*/ 114613 h 431136"/>
              <a:gd name="connsiteX3" fmla="*/ 8860 w 738622"/>
              <a:gd name="connsiteY3" fmla="*/ 290459 h 431136"/>
              <a:gd name="connsiteX4" fmla="*/ 17652 w 738622"/>
              <a:gd name="connsiteY4" fmla="*/ 316836 h 431136"/>
              <a:gd name="connsiteX5" fmla="*/ 44029 w 738622"/>
              <a:gd name="connsiteY5" fmla="*/ 325628 h 431136"/>
              <a:gd name="connsiteX6" fmla="*/ 96783 w 738622"/>
              <a:gd name="connsiteY6" fmla="*/ 360798 h 431136"/>
              <a:gd name="connsiteX7" fmla="*/ 123160 w 738622"/>
              <a:gd name="connsiteY7" fmla="*/ 378382 h 431136"/>
              <a:gd name="connsiteX8" fmla="*/ 184706 w 738622"/>
              <a:gd name="connsiteY8" fmla="*/ 404759 h 431136"/>
              <a:gd name="connsiteX9" fmla="*/ 219875 w 738622"/>
              <a:gd name="connsiteY9" fmla="*/ 422344 h 431136"/>
              <a:gd name="connsiteX10" fmla="*/ 290214 w 738622"/>
              <a:gd name="connsiteY10" fmla="*/ 431136 h 431136"/>
              <a:gd name="connsiteX11" fmla="*/ 624322 w 738622"/>
              <a:gd name="connsiteY11" fmla="*/ 422344 h 431136"/>
              <a:gd name="connsiteX12" fmla="*/ 677075 w 738622"/>
              <a:gd name="connsiteY12" fmla="*/ 395967 h 431136"/>
              <a:gd name="connsiteX13" fmla="*/ 703452 w 738622"/>
              <a:gd name="connsiteY13" fmla="*/ 387174 h 431136"/>
              <a:gd name="connsiteX14" fmla="*/ 721037 w 738622"/>
              <a:gd name="connsiteY14" fmla="*/ 360798 h 431136"/>
              <a:gd name="connsiteX15" fmla="*/ 738622 w 738622"/>
              <a:gd name="connsiteY15" fmla="*/ 290459 h 431136"/>
              <a:gd name="connsiteX16" fmla="*/ 729829 w 738622"/>
              <a:gd name="connsiteY16" fmla="*/ 184951 h 431136"/>
              <a:gd name="connsiteX17" fmla="*/ 650698 w 738622"/>
              <a:gd name="connsiteY17" fmla="*/ 97028 h 431136"/>
              <a:gd name="connsiteX18" fmla="*/ 624322 w 738622"/>
              <a:gd name="connsiteY18" fmla="*/ 88236 h 431136"/>
              <a:gd name="connsiteX19" fmla="*/ 589152 w 738622"/>
              <a:gd name="connsiteY19" fmla="*/ 70651 h 431136"/>
              <a:gd name="connsiteX20" fmla="*/ 536398 w 738622"/>
              <a:gd name="connsiteY20" fmla="*/ 53067 h 431136"/>
              <a:gd name="connsiteX21" fmla="*/ 510022 w 738622"/>
              <a:gd name="connsiteY21" fmla="*/ 44274 h 431136"/>
              <a:gd name="connsiteX22" fmla="*/ 483645 w 738622"/>
              <a:gd name="connsiteY22" fmla="*/ 35482 h 431136"/>
              <a:gd name="connsiteX23" fmla="*/ 448475 w 738622"/>
              <a:gd name="connsiteY23" fmla="*/ 17898 h 431136"/>
              <a:gd name="connsiteX24" fmla="*/ 334175 w 738622"/>
              <a:gd name="connsiteY24" fmla="*/ 9105 h 431136"/>
              <a:gd name="connsiteX25" fmla="*/ 263837 w 738622"/>
              <a:gd name="connsiteY25" fmla="*/ 313 h 431136"/>
              <a:gd name="connsiteX26" fmla="*/ 87991 w 738622"/>
              <a:gd name="connsiteY26" fmla="*/ 17898 h 431136"/>
              <a:gd name="connsiteX27" fmla="*/ 61614 w 738622"/>
              <a:gd name="connsiteY27" fmla="*/ 26690 h 43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8622" h="431136">
                <a:moveTo>
                  <a:pt x="61614" y="26690"/>
                </a:moveTo>
                <a:cubicBezTo>
                  <a:pt x="48426" y="34017"/>
                  <a:pt x="20980" y="44545"/>
                  <a:pt x="8860" y="61859"/>
                </a:cubicBezTo>
                <a:cubicBezTo>
                  <a:pt x="-1363" y="76464"/>
                  <a:pt x="68" y="96786"/>
                  <a:pt x="68" y="114613"/>
                </a:cubicBezTo>
                <a:cubicBezTo>
                  <a:pt x="68" y="173302"/>
                  <a:pt x="3776" y="231991"/>
                  <a:pt x="8860" y="290459"/>
                </a:cubicBezTo>
                <a:cubicBezTo>
                  <a:pt x="9663" y="299692"/>
                  <a:pt x="11099" y="310283"/>
                  <a:pt x="17652" y="316836"/>
                </a:cubicBezTo>
                <a:cubicBezTo>
                  <a:pt x="24205" y="323389"/>
                  <a:pt x="35237" y="322697"/>
                  <a:pt x="44029" y="325628"/>
                </a:cubicBezTo>
                <a:lnTo>
                  <a:pt x="96783" y="360798"/>
                </a:lnTo>
                <a:cubicBezTo>
                  <a:pt x="105575" y="366659"/>
                  <a:pt x="113709" y="373656"/>
                  <a:pt x="123160" y="378382"/>
                </a:cubicBezTo>
                <a:cubicBezTo>
                  <a:pt x="239801" y="436704"/>
                  <a:pt x="94147" y="365948"/>
                  <a:pt x="184706" y="404759"/>
                </a:cubicBezTo>
                <a:cubicBezTo>
                  <a:pt x="196753" y="409922"/>
                  <a:pt x="207160" y="419165"/>
                  <a:pt x="219875" y="422344"/>
                </a:cubicBezTo>
                <a:cubicBezTo>
                  <a:pt x="242798" y="428075"/>
                  <a:pt x="266768" y="428205"/>
                  <a:pt x="290214" y="431136"/>
                </a:cubicBezTo>
                <a:cubicBezTo>
                  <a:pt x="401583" y="428205"/>
                  <a:pt x="513046" y="427772"/>
                  <a:pt x="624322" y="422344"/>
                </a:cubicBezTo>
                <a:cubicBezTo>
                  <a:pt x="648806" y="421150"/>
                  <a:pt x="656574" y="406217"/>
                  <a:pt x="677075" y="395967"/>
                </a:cubicBezTo>
                <a:cubicBezTo>
                  <a:pt x="685365" y="391822"/>
                  <a:pt x="694660" y="390105"/>
                  <a:pt x="703452" y="387174"/>
                </a:cubicBezTo>
                <a:cubicBezTo>
                  <a:pt x="709314" y="378382"/>
                  <a:pt x="716311" y="370249"/>
                  <a:pt x="721037" y="360798"/>
                </a:cubicBezTo>
                <a:cubicBezTo>
                  <a:pt x="730048" y="342777"/>
                  <a:pt x="735279" y="307174"/>
                  <a:pt x="738622" y="290459"/>
                </a:cubicBezTo>
                <a:cubicBezTo>
                  <a:pt x="735691" y="255290"/>
                  <a:pt x="739275" y="218955"/>
                  <a:pt x="729829" y="184951"/>
                </a:cubicBezTo>
                <a:cubicBezTo>
                  <a:pt x="720429" y="151112"/>
                  <a:pt x="679037" y="114740"/>
                  <a:pt x="650698" y="97028"/>
                </a:cubicBezTo>
                <a:cubicBezTo>
                  <a:pt x="642839" y="92116"/>
                  <a:pt x="632840" y="91887"/>
                  <a:pt x="624322" y="88236"/>
                </a:cubicBezTo>
                <a:cubicBezTo>
                  <a:pt x="612275" y="83073"/>
                  <a:pt x="601322" y="75519"/>
                  <a:pt x="589152" y="70651"/>
                </a:cubicBezTo>
                <a:cubicBezTo>
                  <a:pt x="571942" y="63767"/>
                  <a:pt x="553983" y="58929"/>
                  <a:pt x="536398" y="53067"/>
                </a:cubicBezTo>
                <a:lnTo>
                  <a:pt x="510022" y="44274"/>
                </a:lnTo>
                <a:cubicBezTo>
                  <a:pt x="501230" y="41343"/>
                  <a:pt x="491935" y="39627"/>
                  <a:pt x="483645" y="35482"/>
                </a:cubicBezTo>
                <a:cubicBezTo>
                  <a:pt x="471922" y="29621"/>
                  <a:pt x="461382" y="20176"/>
                  <a:pt x="448475" y="17898"/>
                </a:cubicBezTo>
                <a:cubicBezTo>
                  <a:pt x="410844" y="11257"/>
                  <a:pt x="372215" y="12728"/>
                  <a:pt x="334175" y="9105"/>
                </a:cubicBezTo>
                <a:cubicBezTo>
                  <a:pt x="310653" y="6865"/>
                  <a:pt x="287283" y="3244"/>
                  <a:pt x="263837" y="313"/>
                </a:cubicBezTo>
                <a:cubicBezTo>
                  <a:pt x="255076" y="828"/>
                  <a:pt x="133868" y="-5041"/>
                  <a:pt x="87991" y="17898"/>
                </a:cubicBezTo>
                <a:cubicBezTo>
                  <a:pt x="84284" y="19752"/>
                  <a:pt x="74802" y="19363"/>
                  <a:pt x="61614" y="26690"/>
                </a:cubicBezTo>
                <a:close/>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a:p>
        </p:txBody>
      </p:sp>
      <p:sp>
        <p:nvSpPr>
          <p:cNvPr id="15" name="Freeform 14"/>
          <p:cNvSpPr/>
          <p:nvPr/>
        </p:nvSpPr>
        <p:spPr>
          <a:xfrm>
            <a:off x="7844719" y="6381328"/>
            <a:ext cx="553967" cy="323352"/>
          </a:xfrm>
          <a:custGeom>
            <a:avLst/>
            <a:gdLst>
              <a:gd name="connsiteX0" fmla="*/ 61614 w 738622"/>
              <a:gd name="connsiteY0" fmla="*/ 26690 h 431136"/>
              <a:gd name="connsiteX1" fmla="*/ 8860 w 738622"/>
              <a:gd name="connsiteY1" fmla="*/ 61859 h 431136"/>
              <a:gd name="connsiteX2" fmla="*/ 68 w 738622"/>
              <a:gd name="connsiteY2" fmla="*/ 114613 h 431136"/>
              <a:gd name="connsiteX3" fmla="*/ 8860 w 738622"/>
              <a:gd name="connsiteY3" fmla="*/ 290459 h 431136"/>
              <a:gd name="connsiteX4" fmla="*/ 17652 w 738622"/>
              <a:gd name="connsiteY4" fmla="*/ 316836 h 431136"/>
              <a:gd name="connsiteX5" fmla="*/ 44029 w 738622"/>
              <a:gd name="connsiteY5" fmla="*/ 325628 h 431136"/>
              <a:gd name="connsiteX6" fmla="*/ 96783 w 738622"/>
              <a:gd name="connsiteY6" fmla="*/ 360798 h 431136"/>
              <a:gd name="connsiteX7" fmla="*/ 123160 w 738622"/>
              <a:gd name="connsiteY7" fmla="*/ 378382 h 431136"/>
              <a:gd name="connsiteX8" fmla="*/ 184706 w 738622"/>
              <a:gd name="connsiteY8" fmla="*/ 404759 h 431136"/>
              <a:gd name="connsiteX9" fmla="*/ 219875 w 738622"/>
              <a:gd name="connsiteY9" fmla="*/ 422344 h 431136"/>
              <a:gd name="connsiteX10" fmla="*/ 290214 w 738622"/>
              <a:gd name="connsiteY10" fmla="*/ 431136 h 431136"/>
              <a:gd name="connsiteX11" fmla="*/ 624322 w 738622"/>
              <a:gd name="connsiteY11" fmla="*/ 422344 h 431136"/>
              <a:gd name="connsiteX12" fmla="*/ 677075 w 738622"/>
              <a:gd name="connsiteY12" fmla="*/ 395967 h 431136"/>
              <a:gd name="connsiteX13" fmla="*/ 703452 w 738622"/>
              <a:gd name="connsiteY13" fmla="*/ 387174 h 431136"/>
              <a:gd name="connsiteX14" fmla="*/ 721037 w 738622"/>
              <a:gd name="connsiteY14" fmla="*/ 360798 h 431136"/>
              <a:gd name="connsiteX15" fmla="*/ 738622 w 738622"/>
              <a:gd name="connsiteY15" fmla="*/ 290459 h 431136"/>
              <a:gd name="connsiteX16" fmla="*/ 729829 w 738622"/>
              <a:gd name="connsiteY16" fmla="*/ 184951 h 431136"/>
              <a:gd name="connsiteX17" fmla="*/ 650698 w 738622"/>
              <a:gd name="connsiteY17" fmla="*/ 97028 h 431136"/>
              <a:gd name="connsiteX18" fmla="*/ 624322 w 738622"/>
              <a:gd name="connsiteY18" fmla="*/ 88236 h 431136"/>
              <a:gd name="connsiteX19" fmla="*/ 589152 w 738622"/>
              <a:gd name="connsiteY19" fmla="*/ 70651 h 431136"/>
              <a:gd name="connsiteX20" fmla="*/ 536398 w 738622"/>
              <a:gd name="connsiteY20" fmla="*/ 53067 h 431136"/>
              <a:gd name="connsiteX21" fmla="*/ 510022 w 738622"/>
              <a:gd name="connsiteY21" fmla="*/ 44274 h 431136"/>
              <a:gd name="connsiteX22" fmla="*/ 483645 w 738622"/>
              <a:gd name="connsiteY22" fmla="*/ 35482 h 431136"/>
              <a:gd name="connsiteX23" fmla="*/ 448475 w 738622"/>
              <a:gd name="connsiteY23" fmla="*/ 17898 h 431136"/>
              <a:gd name="connsiteX24" fmla="*/ 334175 w 738622"/>
              <a:gd name="connsiteY24" fmla="*/ 9105 h 431136"/>
              <a:gd name="connsiteX25" fmla="*/ 263837 w 738622"/>
              <a:gd name="connsiteY25" fmla="*/ 313 h 431136"/>
              <a:gd name="connsiteX26" fmla="*/ 87991 w 738622"/>
              <a:gd name="connsiteY26" fmla="*/ 17898 h 431136"/>
              <a:gd name="connsiteX27" fmla="*/ 61614 w 738622"/>
              <a:gd name="connsiteY27" fmla="*/ 26690 h 43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38622" h="431136">
                <a:moveTo>
                  <a:pt x="61614" y="26690"/>
                </a:moveTo>
                <a:cubicBezTo>
                  <a:pt x="48426" y="34017"/>
                  <a:pt x="20980" y="44545"/>
                  <a:pt x="8860" y="61859"/>
                </a:cubicBezTo>
                <a:cubicBezTo>
                  <a:pt x="-1363" y="76464"/>
                  <a:pt x="68" y="96786"/>
                  <a:pt x="68" y="114613"/>
                </a:cubicBezTo>
                <a:cubicBezTo>
                  <a:pt x="68" y="173302"/>
                  <a:pt x="3776" y="231991"/>
                  <a:pt x="8860" y="290459"/>
                </a:cubicBezTo>
                <a:cubicBezTo>
                  <a:pt x="9663" y="299692"/>
                  <a:pt x="11099" y="310283"/>
                  <a:pt x="17652" y="316836"/>
                </a:cubicBezTo>
                <a:cubicBezTo>
                  <a:pt x="24205" y="323389"/>
                  <a:pt x="35237" y="322697"/>
                  <a:pt x="44029" y="325628"/>
                </a:cubicBezTo>
                <a:lnTo>
                  <a:pt x="96783" y="360798"/>
                </a:lnTo>
                <a:cubicBezTo>
                  <a:pt x="105575" y="366659"/>
                  <a:pt x="113709" y="373656"/>
                  <a:pt x="123160" y="378382"/>
                </a:cubicBezTo>
                <a:cubicBezTo>
                  <a:pt x="239801" y="436704"/>
                  <a:pt x="94147" y="365948"/>
                  <a:pt x="184706" y="404759"/>
                </a:cubicBezTo>
                <a:cubicBezTo>
                  <a:pt x="196753" y="409922"/>
                  <a:pt x="207160" y="419165"/>
                  <a:pt x="219875" y="422344"/>
                </a:cubicBezTo>
                <a:cubicBezTo>
                  <a:pt x="242798" y="428075"/>
                  <a:pt x="266768" y="428205"/>
                  <a:pt x="290214" y="431136"/>
                </a:cubicBezTo>
                <a:cubicBezTo>
                  <a:pt x="401583" y="428205"/>
                  <a:pt x="513046" y="427772"/>
                  <a:pt x="624322" y="422344"/>
                </a:cubicBezTo>
                <a:cubicBezTo>
                  <a:pt x="648806" y="421150"/>
                  <a:pt x="656574" y="406217"/>
                  <a:pt x="677075" y="395967"/>
                </a:cubicBezTo>
                <a:cubicBezTo>
                  <a:pt x="685365" y="391822"/>
                  <a:pt x="694660" y="390105"/>
                  <a:pt x="703452" y="387174"/>
                </a:cubicBezTo>
                <a:cubicBezTo>
                  <a:pt x="709314" y="378382"/>
                  <a:pt x="716311" y="370249"/>
                  <a:pt x="721037" y="360798"/>
                </a:cubicBezTo>
                <a:cubicBezTo>
                  <a:pt x="730048" y="342777"/>
                  <a:pt x="735279" y="307174"/>
                  <a:pt x="738622" y="290459"/>
                </a:cubicBezTo>
                <a:cubicBezTo>
                  <a:pt x="735691" y="255290"/>
                  <a:pt x="739275" y="218955"/>
                  <a:pt x="729829" y="184951"/>
                </a:cubicBezTo>
                <a:cubicBezTo>
                  <a:pt x="720429" y="151112"/>
                  <a:pt x="679037" y="114740"/>
                  <a:pt x="650698" y="97028"/>
                </a:cubicBezTo>
                <a:cubicBezTo>
                  <a:pt x="642839" y="92116"/>
                  <a:pt x="632840" y="91887"/>
                  <a:pt x="624322" y="88236"/>
                </a:cubicBezTo>
                <a:cubicBezTo>
                  <a:pt x="612275" y="83073"/>
                  <a:pt x="601322" y="75519"/>
                  <a:pt x="589152" y="70651"/>
                </a:cubicBezTo>
                <a:cubicBezTo>
                  <a:pt x="571942" y="63767"/>
                  <a:pt x="553983" y="58929"/>
                  <a:pt x="536398" y="53067"/>
                </a:cubicBezTo>
                <a:lnTo>
                  <a:pt x="510022" y="44274"/>
                </a:lnTo>
                <a:cubicBezTo>
                  <a:pt x="501230" y="41343"/>
                  <a:pt x="491935" y="39627"/>
                  <a:pt x="483645" y="35482"/>
                </a:cubicBezTo>
                <a:cubicBezTo>
                  <a:pt x="471922" y="29621"/>
                  <a:pt x="461382" y="20176"/>
                  <a:pt x="448475" y="17898"/>
                </a:cubicBezTo>
                <a:cubicBezTo>
                  <a:pt x="410844" y="11257"/>
                  <a:pt x="372215" y="12728"/>
                  <a:pt x="334175" y="9105"/>
                </a:cubicBezTo>
                <a:cubicBezTo>
                  <a:pt x="310653" y="6865"/>
                  <a:pt x="287283" y="3244"/>
                  <a:pt x="263837" y="313"/>
                </a:cubicBezTo>
                <a:cubicBezTo>
                  <a:pt x="255076" y="828"/>
                  <a:pt x="133868" y="-5041"/>
                  <a:pt x="87991" y="17898"/>
                </a:cubicBezTo>
                <a:cubicBezTo>
                  <a:pt x="84284" y="19752"/>
                  <a:pt x="74802" y="19363"/>
                  <a:pt x="61614" y="26690"/>
                </a:cubicBezTo>
                <a:close/>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35045878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2514600" y="1596800"/>
            <a:ext cx="5410200" cy="3692400"/>
          </a:xfrm>
        </p:spPr>
        <p:txBody>
          <a:bodyPr/>
          <a:lstStyle/>
          <a:p>
            <a:r>
              <a:rPr lang="en-US" altLang="ko-KR" sz="2800" dirty="0"/>
              <a:t>One of the most important challenge for a bank is –</a:t>
            </a:r>
          </a:p>
          <a:p>
            <a:endParaRPr lang="en-US" altLang="ko-KR" sz="2800" dirty="0"/>
          </a:p>
          <a:p>
            <a:pPr marL="495300" lvl="1" indent="0">
              <a:buNone/>
            </a:pPr>
            <a:r>
              <a:rPr lang="en-US" altLang="ko-KR" sz="2800" i="0" dirty="0"/>
              <a:t>“How to have a proper balance between the assets and liabilities?”</a:t>
            </a:r>
            <a:endParaRPr lang="ko-KR" altLang="en-US" sz="2800" i="0" dirty="0"/>
          </a:p>
        </p:txBody>
      </p:sp>
      <p:pic>
        <p:nvPicPr>
          <p:cNvPr id="5" name="Picture 4"/>
          <p:cNvPicPr>
            <a:picLocks noChangeAspect="1"/>
          </p:cNvPicPr>
          <p:nvPr/>
        </p:nvPicPr>
        <p:blipFill>
          <a:blip r:embed="rId2"/>
          <a:stretch>
            <a:fillRect/>
          </a:stretch>
        </p:blipFill>
        <p:spPr>
          <a:xfrm>
            <a:off x="3505201" y="4724400"/>
            <a:ext cx="3239063" cy="1835672"/>
          </a:xfrm>
          <a:prstGeom prst="rect">
            <a:avLst/>
          </a:prstGeom>
        </p:spPr>
      </p:pic>
    </p:spTree>
    <p:extLst>
      <p:ext uri="{BB962C8B-B14F-4D97-AF65-F5344CB8AC3E}">
        <p14:creationId xmlns:p14="http://schemas.microsoft.com/office/powerpoint/2010/main" val="3034348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altLang="ko-KR" dirty="0"/>
              <a:t>One of the tool is Duration Gap Analysis. </a:t>
            </a:r>
            <a:endParaRPr lang="ko-KR" altLang="en-US" dirty="0"/>
          </a:p>
        </p:txBody>
      </p:sp>
    </p:spTree>
    <p:extLst>
      <p:ext uri="{BB962C8B-B14F-4D97-AF65-F5344CB8AC3E}">
        <p14:creationId xmlns:p14="http://schemas.microsoft.com/office/powerpoint/2010/main" val="505154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2" y="857250"/>
            <a:ext cx="7508029" cy="742950"/>
          </a:xfrm>
        </p:spPr>
        <p:txBody>
          <a:bodyPr>
            <a:normAutofit fontScale="90000"/>
          </a:bodyPr>
          <a:lstStyle/>
          <a:p>
            <a:r>
              <a:rPr lang="en-US" altLang="ko-KR" dirty="0"/>
              <a:t>Duration Analysis …</a:t>
            </a:r>
            <a:endParaRPr lang="ko-KR" altLang="en-US" dirty="0"/>
          </a:p>
        </p:txBody>
      </p:sp>
      <p:sp>
        <p:nvSpPr>
          <p:cNvPr id="3" name="Content Placeholder 2"/>
          <p:cNvSpPr>
            <a:spLocks noGrp="1"/>
          </p:cNvSpPr>
          <p:nvPr>
            <p:ph sz="quarter" idx="4294967295"/>
          </p:nvPr>
        </p:nvSpPr>
        <p:spPr>
          <a:xfrm>
            <a:off x="1524000" y="1600200"/>
            <a:ext cx="7724633" cy="4343400"/>
          </a:xfrm>
        </p:spPr>
        <p:txBody>
          <a:bodyPr>
            <a:noAutofit/>
          </a:bodyPr>
          <a:lstStyle/>
          <a:p>
            <a:pPr algn="just"/>
            <a:r>
              <a:rPr lang="en-US" altLang="ko-KR" sz="2200" dirty="0"/>
              <a:t>Before the use of Duration Analysis, banks used to calculate </a:t>
            </a:r>
            <a:r>
              <a:rPr lang="en-US" altLang="ko-KR" sz="2200" dirty="0">
                <a:solidFill>
                  <a:srgbClr val="C00000"/>
                </a:solidFill>
                <a:effectLst>
                  <a:outerShdw blurRad="38100" dist="38100" dir="2700000" algn="tl">
                    <a:srgbClr val="000000">
                      <a:alpha val="43137"/>
                    </a:srgbClr>
                  </a:outerShdw>
                </a:effectLst>
              </a:rPr>
              <a:t>MATURITY GAP </a:t>
            </a:r>
            <a:r>
              <a:rPr lang="en-US" altLang="ko-KR" sz="2200" dirty="0"/>
              <a:t>.</a:t>
            </a:r>
          </a:p>
          <a:p>
            <a:pPr algn="just"/>
            <a:endParaRPr lang="en-US" altLang="ko-KR" sz="2200" dirty="0"/>
          </a:p>
          <a:p>
            <a:pPr algn="just"/>
            <a:endParaRPr lang="en-US" altLang="ko-KR" sz="2200" dirty="0"/>
          </a:p>
          <a:p>
            <a:pPr algn="just"/>
            <a:r>
              <a:rPr lang="en-US" altLang="ko-KR" sz="2200" dirty="0"/>
              <a:t>Since Duration is a better measurement of interest rate sensitivity as compared to maturity and hence, the Gap between </a:t>
            </a:r>
            <a:r>
              <a:rPr lang="en-US" altLang="ko-KR" sz="2200" b="1" u="sng" dirty="0">
                <a:solidFill>
                  <a:srgbClr val="C00000"/>
                </a:solidFill>
              </a:rPr>
              <a:t>R</a:t>
            </a:r>
            <a:r>
              <a:rPr lang="en-US" altLang="ko-KR" sz="2200" dirty="0"/>
              <a:t>ate </a:t>
            </a:r>
            <a:r>
              <a:rPr lang="en-US" altLang="ko-KR" sz="2200" b="1" u="sng" dirty="0">
                <a:solidFill>
                  <a:srgbClr val="C00000"/>
                </a:solidFill>
              </a:rPr>
              <a:t>S</a:t>
            </a:r>
            <a:r>
              <a:rPr lang="en-US" altLang="ko-KR" sz="2200" dirty="0"/>
              <a:t>ensitive </a:t>
            </a:r>
            <a:r>
              <a:rPr lang="en-US" altLang="ko-KR" sz="2200" b="1" u="sng" dirty="0">
                <a:solidFill>
                  <a:srgbClr val="C00000"/>
                </a:solidFill>
              </a:rPr>
              <a:t>A</a:t>
            </a:r>
            <a:r>
              <a:rPr lang="en-US" altLang="ko-KR" sz="2200" dirty="0"/>
              <a:t>ssets (</a:t>
            </a:r>
            <a:r>
              <a:rPr lang="en-US" altLang="ko-KR" sz="2200" dirty="0" err="1">
                <a:solidFill>
                  <a:srgbClr val="C00000"/>
                </a:solidFill>
              </a:rPr>
              <a:t>RSA</a:t>
            </a:r>
            <a:r>
              <a:rPr lang="en-US" altLang="ko-KR" sz="2200" dirty="0"/>
              <a:t>) and </a:t>
            </a:r>
            <a:r>
              <a:rPr lang="en-US" altLang="ko-KR" sz="2200" b="1" u="sng" dirty="0">
                <a:solidFill>
                  <a:srgbClr val="C00000"/>
                </a:solidFill>
              </a:rPr>
              <a:t>R</a:t>
            </a:r>
            <a:r>
              <a:rPr lang="en-US" altLang="ko-KR" sz="2200" dirty="0"/>
              <a:t>ate </a:t>
            </a:r>
            <a:r>
              <a:rPr lang="en-US" altLang="ko-KR" sz="2200" b="1" u="sng" dirty="0">
                <a:solidFill>
                  <a:srgbClr val="C00000"/>
                </a:solidFill>
              </a:rPr>
              <a:t>S</a:t>
            </a:r>
            <a:r>
              <a:rPr lang="en-US" altLang="ko-KR" sz="2200" dirty="0"/>
              <a:t>ensitive </a:t>
            </a:r>
            <a:r>
              <a:rPr lang="en-US" altLang="ko-KR" sz="2200" b="1" u="sng" dirty="0">
                <a:solidFill>
                  <a:srgbClr val="C00000"/>
                </a:solidFill>
              </a:rPr>
              <a:t>L</a:t>
            </a:r>
            <a:r>
              <a:rPr lang="en-US" altLang="ko-KR" sz="2200" dirty="0"/>
              <a:t>iabilities (</a:t>
            </a:r>
            <a:r>
              <a:rPr lang="en-US" altLang="ko-KR" sz="2200" dirty="0" err="1">
                <a:solidFill>
                  <a:srgbClr val="C00000"/>
                </a:solidFill>
              </a:rPr>
              <a:t>RSL</a:t>
            </a:r>
            <a:r>
              <a:rPr lang="en-US" altLang="ko-KR" sz="2200" dirty="0"/>
              <a:t>) should be calculated using their durations.</a:t>
            </a:r>
          </a:p>
          <a:p>
            <a:pPr algn="just"/>
            <a:endParaRPr lang="en-US" altLang="ko-KR" sz="2200" dirty="0"/>
          </a:p>
        </p:txBody>
      </p:sp>
    </p:spTree>
    <p:extLst>
      <p:ext uri="{BB962C8B-B14F-4D97-AF65-F5344CB8AC3E}">
        <p14:creationId xmlns:p14="http://schemas.microsoft.com/office/powerpoint/2010/main" val="3368718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Duration Analysis … </a:t>
            </a:r>
            <a:r>
              <a:rPr lang="en-US" altLang="ko-KR" sz="1800" dirty="0"/>
              <a:t>(continued)</a:t>
            </a:r>
            <a:endParaRPr lang="ko-KR" altLang="en-US" dirty="0"/>
          </a:p>
        </p:txBody>
      </p:sp>
      <p:sp>
        <p:nvSpPr>
          <p:cNvPr id="3" name="Content Placeholder 2"/>
          <p:cNvSpPr>
            <a:spLocks noGrp="1"/>
          </p:cNvSpPr>
          <p:nvPr>
            <p:ph sz="quarter" idx="4294967295"/>
          </p:nvPr>
        </p:nvSpPr>
        <p:spPr>
          <a:xfrm>
            <a:off x="1676400" y="2344420"/>
            <a:ext cx="7683690" cy="4229100"/>
          </a:xfrm>
        </p:spPr>
        <p:txBody>
          <a:bodyPr>
            <a:noAutofit/>
          </a:bodyPr>
          <a:lstStyle/>
          <a:p>
            <a:pPr algn="just"/>
            <a:r>
              <a:rPr lang="en-US" altLang="ko-KR" sz="1650" dirty="0">
                <a:highlight>
                  <a:srgbClr val="FFFF00"/>
                </a:highlight>
              </a:rPr>
              <a:t>When the average duration of assets exceeds the average duration of liabilities, t</a:t>
            </a:r>
            <a:r>
              <a:rPr lang="en-US" altLang="ko-KR" sz="1650" dirty="0"/>
              <a:t>he </a:t>
            </a:r>
            <a:r>
              <a:rPr lang="en-US" altLang="ko-KR" sz="1650" b="1" dirty="0">
                <a:solidFill>
                  <a:srgbClr val="C00000"/>
                </a:solidFill>
              </a:rPr>
              <a:t>Duration Gap is positive</a:t>
            </a:r>
            <a:r>
              <a:rPr lang="en-US" altLang="ko-KR" sz="1650" dirty="0"/>
              <a:t>. This implies that the market value of The bank’s assets is more sensitive to interest rate movements than the value of its liabilities. So if interest rates rise, banks with positive duration gaps will be adversely affected. Conversely, if interest rates decline, then banks with positive duration gaps will benefit. </a:t>
            </a:r>
          </a:p>
          <a:p>
            <a:pPr algn="just"/>
            <a:endParaRPr lang="en-US" altLang="ko-KR" sz="1650" dirty="0"/>
          </a:p>
          <a:p>
            <a:pPr algn="just"/>
            <a:r>
              <a:rPr lang="en-US" altLang="ko-KR" sz="1650" dirty="0"/>
              <a:t>Similarly, if the </a:t>
            </a:r>
            <a:r>
              <a:rPr lang="en-US" altLang="ko-KR" sz="1650" b="1" dirty="0">
                <a:solidFill>
                  <a:srgbClr val="C00000"/>
                </a:solidFill>
              </a:rPr>
              <a:t>Duration Gap is negative</a:t>
            </a:r>
            <a:r>
              <a:rPr lang="en-US" altLang="ko-KR" sz="1650" dirty="0"/>
              <a:t>, and interest rates increase it will benefit the bank, and if the interest rates decrease, the bank will be adversely affected.</a:t>
            </a:r>
          </a:p>
          <a:p>
            <a:pPr algn="just"/>
            <a:endParaRPr lang="en-US" altLang="ko-KR" sz="1650" dirty="0"/>
          </a:p>
          <a:p>
            <a:pPr algn="just"/>
            <a:r>
              <a:rPr lang="en-US" altLang="ko-KR" sz="1650" dirty="0"/>
              <a:t>Please note that the larger the Duration Gap, the more sensitive the bank should be to interest rate movements.</a:t>
            </a:r>
          </a:p>
          <a:p>
            <a:pPr algn="just"/>
            <a:endParaRPr lang="en-US" altLang="ko-KR" sz="1650" dirty="0"/>
          </a:p>
          <a:p>
            <a:pPr algn="just"/>
            <a:endParaRPr lang="ko-KR" altLang="en-US" sz="1650" dirty="0"/>
          </a:p>
        </p:txBody>
      </p:sp>
    </p:spTree>
    <p:extLst>
      <p:ext uri="{BB962C8B-B14F-4D97-AF65-F5344CB8AC3E}">
        <p14:creationId xmlns:p14="http://schemas.microsoft.com/office/powerpoint/2010/main" val="3604171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0A8CA-7594-F4A2-6025-D0645EC6C26B}"/>
              </a:ext>
            </a:extLst>
          </p:cNvPr>
          <p:cNvSpPr>
            <a:spLocks noGrp="1"/>
          </p:cNvSpPr>
          <p:nvPr>
            <p:ph type="title"/>
          </p:nvPr>
        </p:nvSpPr>
        <p:spPr/>
        <p:txBody>
          <a:bodyPr/>
          <a:lstStyle/>
          <a:p>
            <a:r>
              <a:rPr lang="en-IN" u="sng" dirty="0"/>
              <a:t>Duration Gap Analysis </a:t>
            </a:r>
          </a:p>
        </p:txBody>
      </p:sp>
      <p:sp>
        <p:nvSpPr>
          <p:cNvPr id="3" name="Content Placeholder 2">
            <a:extLst>
              <a:ext uri="{FF2B5EF4-FFF2-40B4-BE49-F238E27FC236}">
                <a16:creationId xmlns:a16="http://schemas.microsoft.com/office/drawing/2014/main" id="{74669550-D084-D2BC-C10D-6D335D5DB351}"/>
              </a:ext>
            </a:extLst>
          </p:cNvPr>
          <p:cNvSpPr>
            <a:spLocks noGrp="1"/>
          </p:cNvSpPr>
          <p:nvPr>
            <p:ph sz="quarter" idx="10"/>
          </p:nvPr>
        </p:nvSpPr>
        <p:spPr/>
        <p:txBody>
          <a:bodyPr/>
          <a:lstStyle/>
          <a:p>
            <a:pPr algn="just"/>
            <a:endParaRPr lang="en-US" dirty="0"/>
          </a:p>
          <a:p>
            <a:pPr algn="just"/>
            <a:endParaRPr lang="en-US" dirty="0"/>
          </a:p>
          <a:p>
            <a:pPr algn="just"/>
            <a:r>
              <a:rPr lang="en-US" dirty="0"/>
              <a:t>We illustrate duration gap using a simple example involving ‘‘one’’ discount rate for all assets and a financial institution with a single asset, which is financed partly by equity and partly by liabilities. The balance sheet identity requires.</a:t>
            </a:r>
          </a:p>
          <a:p>
            <a:pPr algn="just"/>
            <a:endParaRPr lang="en-US" dirty="0"/>
          </a:p>
          <a:p>
            <a:pPr algn="just"/>
            <a:r>
              <a:rPr lang="en-IN" dirty="0"/>
              <a:t>A = E + L</a:t>
            </a:r>
          </a:p>
          <a:p>
            <a:pPr algn="just"/>
            <a:r>
              <a:rPr lang="en-US" dirty="0"/>
              <a:t>where A denotes assets, E denotes equity, and L denotes liabilities</a:t>
            </a:r>
            <a:r>
              <a:rPr lang="en-IN" dirty="0"/>
              <a:t>.</a:t>
            </a:r>
          </a:p>
        </p:txBody>
      </p:sp>
    </p:spTree>
    <p:extLst>
      <p:ext uri="{BB962C8B-B14F-4D97-AF65-F5344CB8AC3E}">
        <p14:creationId xmlns:p14="http://schemas.microsoft.com/office/powerpoint/2010/main" val="1818211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2CEF-090B-607A-08AE-081BB043892A}"/>
              </a:ext>
            </a:extLst>
          </p:cNvPr>
          <p:cNvSpPr>
            <a:spLocks noGrp="1"/>
          </p:cNvSpPr>
          <p:nvPr>
            <p:ph type="title"/>
          </p:nvPr>
        </p:nvSpPr>
        <p:spPr/>
        <p:txBody>
          <a:bodyPr/>
          <a:lstStyle/>
          <a:p>
            <a:r>
              <a:rPr lang="en-IN" u="sng" dirty="0"/>
              <a:t>Duration </a:t>
            </a:r>
            <a:r>
              <a:rPr lang="en-IN" u="sng" dirty="0" err="1"/>
              <a:t>GaP</a:t>
            </a:r>
            <a:r>
              <a:rPr lang="en-IN" u="sng" dirty="0"/>
              <a:t> analysis…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C0DD5B-BF05-CCAF-ACC1-60D0A519BEBB}"/>
                  </a:ext>
                </a:extLst>
              </p:cNvPr>
              <p:cNvSpPr>
                <a:spLocks noGrp="1"/>
              </p:cNvSpPr>
              <p:nvPr>
                <p:ph sz="quarter" idx="10"/>
              </p:nvPr>
            </p:nvSpPr>
            <p:spPr/>
            <p:txBody>
              <a:bodyPr>
                <a:normAutofit lnSpcReduction="10000"/>
              </a:bodyPr>
              <a:lstStyle/>
              <a:p>
                <a:endParaRPr lang="en-IN" dirty="0"/>
              </a:p>
              <a:p>
                <a:endParaRPr lang="en-IN" dirty="0"/>
              </a:p>
              <a:p>
                <a:r>
                  <a:rPr lang="en-US" dirty="0"/>
                  <a:t>Taking the derivative of </a:t>
                </a:r>
                <a:r>
                  <a:rPr lang="en-US" dirty="0" err="1"/>
                  <a:t>Equa</a:t>
                </a:r>
                <a:r>
                  <a:rPr lang="en-IN" dirty="0" err="1"/>
                  <a:t>tion</a:t>
                </a:r>
                <a:r>
                  <a:rPr lang="en-IN" dirty="0"/>
                  <a:t> </a:t>
                </a:r>
                <a:r>
                  <a:rPr lang="en-US" dirty="0"/>
                  <a:t>with respect to the interest rate</a:t>
                </a:r>
                <a:r>
                  <a:rPr lang="en-IN" dirty="0"/>
                  <a:t>:</a:t>
                </a:r>
              </a:p>
              <a:p>
                <a14:m>
                  <m:oMath xmlns:m="http://schemas.openxmlformats.org/officeDocument/2006/math">
                    <m:f>
                      <m:fPr>
                        <m:ctrlPr>
                          <a:rPr lang="en-IN" i="1">
                            <a:latin typeface="Cambria Math" panose="02040503050406030204" pitchFamily="18" charset="0"/>
                          </a:rPr>
                        </m:ctrlPr>
                      </m:fPr>
                      <m:num>
                        <m:r>
                          <a:rPr lang="en-IN" b="0" i="1" smtClean="0">
                            <a:latin typeface="Cambria Math" panose="02040503050406030204" pitchFamily="18" charset="0"/>
                          </a:rPr>
                          <m:t>  </m:t>
                        </m:r>
                        <m:r>
                          <a:rPr lang="en-IN" i="1">
                            <a:latin typeface="Cambria Math" panose="02040503050406030204" pitchFamily="18" charset="0"/>
                          </a:rPr>
                          <m:t>𝑑</m:t>
                        </m:r>
                        <m:r>
                          <a:rPr lang="en-IN" b="0" i="1" smtClean="0">
                            <a:latin typeface="Cambria Math" panose="02040503050406030204" pitchFamily="18" charset="0"/>
                          </a:rPr>
                          <m:t>𝐸</m:t>
                        </m:r>
                        <m:r>
                          <a:rPr lang="en-IN" i="1">
                            <a:latin typeface="Cambria Math" panose="02040503050406030204" pitchFamily="18" charset="0"/>
                          </a:rPr>
                          <m:t>    </m:t>
                        </m:r>
                      </m:num>
                      <m:den>
                        <m:r>
                          <a:rPr lang="en-IN" i="1">
                            <a:latin typeface="Cambria Math" panose="02040503050406030204" pitchFamily="18" charset="0"/>
                          </a:rPr>
                          <m:t>𝑑𝑟</m:t>
                        </m:r>
                      </m:den>
                    </m:f>
                  </m:oMath>
                </a14:m>
                <a:r>
                  <a:rPr lang="en-IN" dirty="0"/>
                  <a:t> </a:t>
                </a:r>
                <a14:m>
                  <m:oMath xmlns:m="http://schemas.openxmlformats.org/officeDocument/2006/math">
                    <m:r>
                      <a:rPr lang="en-IN"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𝑑𝐴</m:t>
                        </m:r>
                        <m:r>
                          <a:rPr lang="en-IN" b="0" i="1" smtClean="0">
                            <a:latin typeface="Cambria Math" panose="02040503050406030204" pitchFamily="18" charset="0"/>
                          </a:rPr>
                          <m:t>     </m:t>
                        </m:r>
                      </m:num>
                      <m:den>
                        <m:r>
                          <a:rPr lang="en-IN" b="0" i="1" smtClean="0">
                            <a:latin typeface="Cambria Math" panose="02040503050406030204" pitchFamily="18" charset="0"/>
                          </a:rPr>
                          <m:t>𝑑𝑟</m:t>
                        </m:r>
                      </m:den>
                    </m:f>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𝐷𝐿</m:t>
                        </m:r>
                      </m:num>
                      <m:den>
                        <m:r>
                          <a:rPr lang="en-IN" b="0" i="1" smtClean="0">
                            <a:latin typeface="Cambria Math" panose="02040503050406030204" pitchFamily="18" charset="0"/>
                          </a:rPr>
                          <m:t>𝑑𝑟</m:t>
                        </m:r>
                      </m:den>
                    </m:f>
                  </m:oMath>
                </a14:m>
                <a:endParaRPr lang="en-IN" b="0" dirty="0"/>
              </a:p>
              <a:p>
                <a:r>
                  <a:rPr lang="en-US" dirty="0"/>
                  <a:t>For the equity to be unaffected by changes in interest rates, the right hand side of Equation </a:t>
                </a:r>
                <a:r>
                  <a:rPr lang="en-IN" dirty="0"/>
                  <a:t>must be zero. </a:t>
                </a:r>
              </a:p>
              <a:p>
                <a:endParaRPr lang="en-IN" dirty="0"/>
              </a:p>
              <a:p>
                <a:r>
                  <a:rPr lang="en-IN" dirty="0"/>
                  <a:t>(E/A)*DE   </a:t>
                </a:r>
                <a14:m>
                  <m:oMath xmlns:m="http://schemas.openxmlformats.org/officeDocument/2006/math">
                    <m:r>
                      <a:rPr lang="en-IN" i="1" smtClean="0">
                        <a:latin typeface="Cambria Math" panose="02040503050406030204" pitchFamily="18" charset="0"/>
                      </a:rPr>
                      <m:t>=</m:t>
                    </m:r>
                    <m:r>
                      <a:rPr lang="en-IN" b="0" i="1" smtClean="0">
                        <a:latin typeface="Cambria Math" panose="02040503050406030204" pitchFamily="18" charset="0"/>
                      </a:rPr>
                      <m:t>𝐷𝐴</m:t>
                    </m:r>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𝐿</m:t>
                        </m:r>
                      </m:num>
                      <m:den>
                        <m:r>
                          <a:rPr lang="en-IN" b="0" i="1" smtClean="0">
                            <a:latin typeface="Cambria Math" panose="02040503050406030204" pitchFamily="18" charset="0"/>
                          </a:rPr>
                          <m:t>𝐴</m:t>
                        </m:r>
                      </m:den>
                    </m:f>
                    <m:r>
                      <a:rPr lang="en-IN" b="0" i="1" smtClean="0">
                        <a:latin typeface="Cambria Math" panose="02040503050406030204" pitchFamily="18" charset="0"/>
                      </a:rPr>
                      <m:t>𝐷𝐿</m:t>
                    </m:r>
                    <m:r>
                      <a:rPr lang="en-IN" b="0" i="1" smtClean="0">
                        <a:latin typeface="Cambria Math" panose="02040503050406030204" pitchFamily="18" charset="0"/>
                      </a:rPr>
                      <m:t>=</m:t>
                    </m:r>
                    <m:r>
                      <a:rPr lang="en-IN" b="0" i="1" smtClean="0">
                        <a:latin typeface="Cambria Math" panose="02040503050406030204" pitchFamily="18" charset="0"/>
                      </a:rPr>
                      <m:t>𝐷𝑢𝑟𝑎𝑡𝑖𝑜𝑛</m:t>
                    </m:r>
                    <m:r>
                      <a:rPr lang="en-IN" b="0" i="1" smtClean="0">
                        <a:latin typeface="Cambria Math" panose="02040503050406030204" pitchFamily="18" charset="0"/>
                      </a:rPr>
                      <m:t> </m:t>
                    </m:r>
                    <m:r>
                      <a:rPr lang="en-IN" b="0" i="1" smtClean="0">
                        <a:latin typeface="Cambria Math" panose="02040503050406030204" pitchFamily="18" charset="0"/>
                      </a:rPr>
                      <m:t>𝑔𝑎𝑝</m:t>
                    </m:r>
                  </m:oMath>
                </a14:m>
                <a:endParaRPr lang="en-IN" b="0" dirty="0"/>
              </a:p>
              <a:p>
                <a:r>
                  <a:rPr lang="en-US" dirty="0"/>
                  <a:t>where DA, DL, and DE denote the durations of assets, liabilities, and equity, respectively. </a:t>
                </a:r>
                <a:endParaRPr lang="en-IN" b="0" dirty="0"/>
              </a:p>
              <a:p>
                <a:endParaRPr lang="en-IN" dirty="0"/>
              </a:p>
              <a:p>
                <a:endParaRPr lang="en-IN" dirty="0"/>
              </a:p>
              <a:p>
                <a:endParaRPr lang="en-IN" dirty="0"/>
              </a:p>
            </p:txBody>
          </p:sp>
        </mc:Choice>
        <mc:Fallback xmlns="">
          <p:sp>
            <p:nvSpPr>
              <p:cNvPr id="3" name="Content Placeholder 2">
                <a:extLst>
                  <a:ext uri="{FF2B5EF4-FFF2-40B4-BE49-F238E27FC236}">
                    <a16:creationId xmlns:a16="http://schemas.microsoft.com/office/drawing/2014/main" id="{5DC0DD5B-BF05-CCAF-ACC1-60D0A519BEBB}"/>
                  </a:ext>
                </a:extLst>
              </p:cNvPr>
              <p:cNvSpPr>
                <a:spLocks noGrp="1" noRot="1" noChangeAspect="1" noMove="1" noResize="1" noEditPoints="1" noAdjustHandles="1" noChangeArrowheads="1" noChangeShapeType="1" noTextEdit="1"/>
              </p:cNvSpPr>
              <p:nvPr>
                <p:ph sz="quarter" idx="10"/>
              </p:nvPr>
            </p:nvSpPr>
            <p:spPr>
              <a:blipFill>
                <a:blip r:embed="rId2"/>
                <a:stretch>
                  <a:fillRect l="-1218" r="-365"/>
                </a:stretch>
              </a:blipFill>
            </p:spPr>
            <p:txBody>
              <a:bodyPr/>
              <a:lstStyle/>
              <a:p>
                <a:r>
                  <a:rPr lang="en-IN">
                    <a:noFill/>
                  </a:rPr>
                  <a:t> </a:t>
                </a:r>
              </a:p>
            </p:txBody>
          </p:sp>
        </mc:Fallback>
      </mc:AlternateContent>
    </p:spTree>
    <p:extLst>
      <p:ext uri="{BB962C8B-B14F-4D97-AF65-F5344CB8AC3E}">
        <p14:creationId xmlns:p14="http://schemas.microsoft.com/office/powerpoint/2010/main" val="2630625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9440-2B6F-FFED-9E95-20160F2E197F}"/>
              </a:ext>
            </a:extLst>
          </p:cNvPr>
          <p:cNvSpPr>
            <a:spLocks noGrp="1"/>
          </p:cNvSpPr>
          <p:nvPr>
            <p:ph type="title"/>
          </p:nvPr>
        </p:nvSpPr>
        <p:spPr/>
        <p:txBody>
          <a:bodyPr/>
          <a:lstStyle/>
          <a:p>
            <a:r>
              <a:rPr lang="en-IN" dirty="0"/>
              <a:t>Duration GAP</a:t>
            </a:r>
          </a:p>
        </p:txBody>
      </p:sp>
      <p:sp>
        <p:nvSpPr>
          <p:cNvPr id="3" name="Content Placeholder 2">
            <a:extLst>
              <a:ext uri="{FF2B5EF4-FFF2-40B4-BE49-F238E27FC236}">
                <a16:creationId xmlns:a16="http://schemas.microsoft.com/office/drawing/2014/main" id="{CA213419-2801-F904-6FCD-B350CEDAA504}"/>
              </a:ext>
            </a:extLst>
          </p:cNvPr>
          <p:cNvSpPr>
            <a:spLocks noGrp="1"/>
          </p:cNvSpPr>
          <p:nvPr>
            <p:ph sz="quarter" idx="10"/>
          </p:nvPr>
        </p:nvSpPr>
        <p:spPr/>
        <p:txBody>
          <a:bodyPr>
            <a:normAutofit lnSpcReduction="10000"/>
          </a:bodyPr>
          <a:lstStyle/>
          <a:p>
            <a:endParaRPr lang="en-US" dirty="0"/>
          </a:p>
          <a:p>
            <a:endParaRPr lang="en-US" dirty="0"/>
          </a:p>
          <a:p>
            <a:r>
              <a:rPr lang="en-US" dirty="0"/>
              <a:t>When duration gap is zero, the shares of the FI will not be affected by interest rate shocks; the FI’s shares will behave like floating rate bonds with zero duration.</a:t>
            </a:r>
          </a:p>
          <a:p>
            <a:r>
              <a:rPr lang="en-US" dirty="0"/>
              <a:t>The shares of an FI with a positive duration gap will rise when rates fall analogously to a long position in a bond.</a:t>
            </a:r>
          </a:p>
          <a:p>
            <a:endParaRPr lang="en-US" dirty="0"/>
          </a:p>
          <a:p>
            <a:r>
              <a:rPr lang="en-US" dirty="0"/>
              <a:t>If an FI has a negative duration gap, its shares will increase in value when rates rise. Holding the shares of such an FI is like taking a short position in a bond.</a:t>
            </a:r>
          </a:p>
          <a:p>
            <a:endParaRPr lang="en-IN" dirty="0"/>
          </a:p>
        </p:txBody>
      </p:sp>
    </p:spTree>
    <p:extLst>
      <p:ext uri="{BB962C8B-B14F-4D97-AF65-F5344CB8AC3E}">
        <p14:creationId xmlns:p14="http://schemas.microsoft.com/office/powerpoint/2010/main" val="968781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B3E8-AD44-648A-D72F-20ACEF7B5DC0}"/>
              </a:ext>
            </a:extLst>
          </p:cNvPr>
          <p:cNvSpPr>
            <a:spLocks noGrp="1"/>
          </p:cNvSpPr>
          <p:nvPr>
            <p:ph type="title"/>
          </p:nvPr>
        </p:nvSpPr>
        <p:spPr/>
        <p:txBody>
          <a:bodyPr>
            <a:normAutofit fontScale="90000"/>
          </a:bodyPr>
          <a:lstStyle/>
          <a:p>
            <a:r>
              <a:rPr lang="en-IN" u="sng" dirty="0"/>
              <a:t>Scenarios in DURATION GAP</a:t>
            </a:r>
          </a:p>
        </p:txBody>
      </p:sp>
      <p:sp>
        <p:nvSpPr>
          <p:cNvPr id="3" name="Content Placeholder 2">
            <a:extLst>
              <a:ext uri="{FF2B5EF4-FFF2-40B4-BE49-F238E27FC236}">
                <a16:creationId xmlns:a16="http://schemas.microsoft.com/office/drawing/2014/main" id="{98760A1A-06DC-D97C-BCE2-96702B6DE29A}"/>
              </a:ext>
            </a:extLst>
          </p:cNvPr>
          <p:cNvSpPr>
            <a:spLocks noGrp="1"/>
          </p:cNvSpPr>
          <p:nvPr>
            <p:ph sz="quarter" idx="10"/>
          </p:nvPr>
        </p:nvSpPr>
        <p:spPr/>
        <p:txBody>
          <a:bodyPr/>
          <a:lstStyle/>
          <a:p>
            <a:endParaRPr lang="en-IN" dirty="0"/>
          </a:p>
          <a:p>
            <a:endParaRPr lang="en-IN" dirty="0"/>
          </a:p>
          <a:p>
            <a:pPr marL="457200" indent="-457200" algn="just">
              <a:buFont typeface="Arial" panose="020B0604020202020204" pitchFamily="34" charset="0"/>
              <a:buChar char="•"/>
            </a:pPr>
            <a:r>
              <a:rPr lang="en-US" dirty="0"/>
              <a:t>Suppose that the management of an FI regards future interest rate movements as highly uncertain. In this case, the FI should immunize by setting the duration gap to zero</a:t>
            </a:r>
            <a:r>
              <a:rPr lang="en-IN" dirty="0"/>
              <a:t>.</a:t>
            </a:r>
          </a:p>
          <a:p>
            <a:pPr marL="457200" indent="-457200" algn="just">
              <a:buFont typeface="Arial" panose="020B0604020202020204" pitchFamily="34" charset="0"/>
              <a:buChar char="•"/>
            </a:pPr>
            <a:r>
              <a:rPr lang="en-US" dirty="0"/>
              <a:t> If senior executives predict that rates will fall, the FI Should expand its portfolio of longer term loans financed by short term deposits increasing </a:t>
            </a:r>
            <a:r>
              <a:rPr lang="en-US" dirty="0" err="1"/>
              <a:t>Dgap</a:t>
            </a:r>
            <a:r>
              <a:rPr lang="en-US" dirty="0"/>
              <a:t>.</a:t>
            </a:r>
          </a:p>
          <a:p>
            <a:pPr marL="457200" indent="-457200" algn="just">
              <a:buFont typeface="Arial" panose="020B0604020202020204" pitchFamily="34" charset="0"/>
              <a:buChar char="•"/>
            </a:pPr>
            <a:endParaRPr lang="en-IN" dirty="0"/>
          </a:p>
          <a:p>
            <a:endParaRPr lang="en-IN" dirty="0"/>
          </a:p>
          <a:p>
            <a:endParaRPr lang="en-IN" dirty="0"/>
          </a:p>
          <a:p>
            <a:endParaRPr lang="en-IN" dirty="0"/>
          </a:p>
        </p:txBody>
      </p:sp>
    </p:spTree>
    <p:extLst>
      <p:ext uri="{BB962C8B-B14F-4D97-AF65-F5344CB8AC3E}">
        <p14:creationId xmlns:p14="http://schemas.microsoft.com/office/powerpoint/2010/main" val="1242062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610D4-2A2A-C6B7-4D66-C46F9B70C2E9}"/>
              </a:ext>
            </a:extLst>
          </p:cNvPr>
          <p:cNvSpPr>
            <a:spLocks noGrp="1"/>
          </p:cNvSpPr>
          <p:nvPr>
            <p:ph type="title"/>
          </p:nvPr>
        </p:nvSpPr>
        <p:spPr/>
        <p:txBody>
          <a:bodyPr/>
          <a:lstStyle/>
          <a:p>
            <a:r>
              <a:rPr lang="en-IN" u="sng" dirty="0"/>
              <a:t>Basic Theory</a:t>
            </a:r>
          </a:p>
        </p:txBody>
      </p:sp>
      <p:sp>
        <p:nvSpPr>
          <p:cNvPr id="3" name="Content Placeholder 2">
            <a:extLst>
              <a:ext uri="{FF2B5EF4-FFF2-40B4-BE49-F238E27FC236}">
                <a16:creationId xmlns:a16="http://schemas.microsoft.com/office/drawing/2014/main" id="{6923FF8C-A9DB-A571-DFC9-BFF2CB941AFF}"/>
              </a:ext>
            </a:extLst>
          </p:cNvPr>
          <p:cNvSpPr>
            <a:spLocks noGrp="1"/>
          </p:cNvSpPr>
          <p:nvPr>
            <p:ph sz="quarter" idx="10"/>
          </p:nvPr>
        </p:nvSpPr>
        <p:spPr/>
        <p:txBody>
          <a:bodyPr/>
          <a:lstStyle/>
          <a:p>
            <a:endParaRPr lang="en-IN" dirty="0"/>
          </a:p>
          <a:p>
            <a:endParaRPr lang="en-IN" dirty="0"/>
          </a:p>
          <a:p>
            <a:pPr marL="457200" indent="-457200" algn="just">
              <a:buFont typeface="Arial" panose="020B0604020202020204" pitchFamily="34" charset="0"/>
              <a:buChar char="•"/>
            </a:pPr>
            <a:r>
              <a:rPr lang="en-US" dirty="0"/>
              <a:t>Central to this strategy is the implied assumption that the difference between convexity of assets and convexity of liabilities (adjusted for capital structure and the ratio of return on assets over return on liabilities) is non-negative.</a:t>
            </a:r>
            <a:endParaRPr lang="en-IN" dirty="0"/>
          </a:p>
          <a:p>
            <a:pPr marL="457200" indent="-457200" algn="just">
              <a:buFont typeface="Arial" panose="020B0604020202020204" pitchFamily="34" charset="0"/>
              <a:buChar char="•"/>
            </a:pPr>
            <a:endParaRPr lang="en-IN" dirty="0"/>
          </a:p>
          <a:p>
            <a:pPr marL="457200" indent="-457200" algn="just">
              <a:buFont typeface="Arial" panose="020B0604020202020204" pitchFamily="34" charset="0"/>
              <a:buChar char="•"/>
            </a:pPr>
            <a:r>
              <a:rPr lang="en-US" dirty="0" err="1"/>
              <a:t>Fooladi</a:t>
            </a:r>
            <a:r>
              <a:rPr lang="en-US" dirty="0"/>
              <a:t> and Roberts (2004) show that if this difference which they call ‘‘convexity gap’’ is not nonnegative, satisfying duration condition is not sufficient for hedging against interest rate risk.</a:t>
            </a:r>
            <a:endParaRPr lang="en-IN" dirty="0"/>
          </a:p>
        </p:txBody>
      </p:sp>
    </p:spTree>
    <p:extLst>
      <p:ext uri="{BB962C8B-B14F-4D97-AF65-F5344CB8AC3E}">
        <p14:creationId xmlns:p14="http://schemas.microsoft.com/office/powerpoint/2010/main" val="3093369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BEAAD-183F-2560-9F42-DE3AFDAA1C6F}"/>
              </a:ext>
            </a:extLst>
          </p:cNvPr>
          <p:cNvSpPr>
            <a:spLocks noGrp="1"/>
          </p:cNvSpPr>
          <p:nvPr>
            <p:ph type="title"/>
          </p:nvPr>
        </p:nvSpPr>
        <p:spPr/>
        <p:txBody>
          <a:bodyPr/>
          <a:lstStyle/>
          <a:p>
            <a:r>
              <a:rPr lang="en-IN" u="sng" dirty="0"/>
              <a:t>Hedging </a:t>
            </a:r>
          </a:p>
        </p:txBody>
      </p:sp>
      <p:sp>
        <p:nvSpPr>
          <p:cNvPr id="3" name="Content Placeholder 2">
            <a:extLst>
              <a:ext uri="{FF2B5EF4-FFF2-40B4-BE49-F238E27FC236}">
                <a16:creationId xmlns:a16="http://schemas.microsoft.com/office/drawing/2014/main" id="{5558B2A2-7812-C7E9-880F-BAD523751F64}"/>
              </a:ext>
            </a:extLst>
          </p:cNvPr>
          <p:cNvSpPr>
            <a:spLocks noGrp="1"/>
          </p:cNvSpPr>
          <p:nvPr>
            <p:ph sz="quarter" idx="10"/>
          </p:nvPr>
        </p:nvSpPr>
        <p:spPr/>
        <p:txBody>
          <a:bodyPr/>
          <a:lstStyle/>
          <a:p>
            <a:endParaRPr lang="en-IN" dirty="0"/>
          </a:p>
          <a:p>
            <a:endParaRPr lang="en-IN" dirty="0"/>
          </a:p>
          <a:p>
            <a:r>
              <a:rPr lang="en-US" dirty="0"/>
              <a:t>To reduce adjustment time, and to save on transactions costs, FIs adjust duration gaps using off-balance-sheet positions in derivative securities such as interest rate futures, interest rate options and swaps</a:t>
            </a:r>
            <a:r>
              <a:rPr lang="en-IN" dirty="0"/>
              <a:t>.</a:t>
            </a:r>
          </a:p>
          <a:p>
            <a:endParaRPr lang="en-IN" dirty="0"/>
          </a:p>
        </p:txBody>
      </p:sp>
    </p:spTree>
    <p:extLst>
      <p:ext uri="{BB962C8B-B14F-4D97-AF65-F5344CB8AC3E}">
        <p14:creationId xmlns:p14="http://schemas.microsoft.com/office/powerpoint/2010/main" val="3453671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9F8BA-8B1E-B2AC-4E93-9A38E28B2834}"/>
              </a:ext>
            </a:extLst>
          </p:cNvPr>
          <p:cNvSpPr>
            <a:spLocks noGrp="1"/>
          </p:cNvSpPr>
          <p:nvPr>
            <p:ph type="title"/>
          </p:nvPr>
        </p:nvSpPr>
        <p:spPr/>
        <p:txBody>
          <a:bodyPr>
            <a:normAutofit/>
          </a:bodyPr>
          <a:lstStyle/>
          <a:p>
            <a:r>
              <a:rPr lang="en-US" sz="3000" dirty="0"/>
              <a:t>Other Applications of Duration Gaps</a:t>
            </a:r>
            <a:endParaRPr lang="en-IN" sz="3000" dirty="0"/>
          </a:p>
        </p:txBody>
      </p:sp>
      <p:sp>
        <p:nvSpPr>
          <p:cNvPr id="3" name="Content Placeholder 2">
            <a:extLst>
              <a:ext uri="{FF2B5EF4-FFF2-40B4-BE49-F238E27FC236}">
                <a16:creationId xmlns:a16="http://schemas.microsoft.com/office/drawing/2014/main" id="{B26F4414-A285-0A7F-296B-00688823E654}"/>
              </a:ext>
            </a:extLst>
          </p:cNvPr>
          <p:cNvSpPr>
            <a:spLocks noGrp="1"/>
          </p:cNvSpPr>
          <p:nvPr>
            <p:ph sz="quarter" idx="10"/>
          </p:nvPr>
        </p:nvSpPr>
        <p:spPr/>
        <p:txBody>
          <a:bodyPr/>
          <a:lstStyle/>
          <a:p>
            <a:pPr algn="just"/>
            <a:endParaRPr lang="en-IN" dirty="0"/>
          </a:p>
          <a:p>
            <a:pPr algn="just"/>
            <a:endParaRPr lang="en-IN" dirty="0"/>
          </a:p>
          <a:p>
            <a:pPr algn="just"/>
            <a:r>
              <a:rPr lang="en-US" b="1" u="sng" dirty="0"/>
              <a:t>Life insurance companies </a:t>
            </a:r>
            <a:r>
              <a:rPr lang="en-US" dirty="0"/>
              <a:t>were the first class of financial institutions to implement duration matching</a:t>
            </a:r>
            <a:r>
              <a:rPr lang="en-IN" dirty="0"/>
              <a:t>.</a:t>
            </a:r>
          </a:p>
          <a:p>
            <a:pPr algn="just"/>
            <a:endParaRPr lang="en-IN" dirty="0"/>
          </a:p>
          <a:p>
            <a:pPr algn="just"/>
            <a:r>
              <a:rPr lang="en-US" dirty="0"/>
              <a:t>The typical life insurance company invests the bulk of its assets in bonds and mortgages. This leads to a constitutionally negative duration gap as future policy liabilities generally have a longer duration than bonds and mortgages.</a:t>
            </a:r>
            <a:endParaRPr lang="en-IN" dirty="0"/>
          </a:p>
        </p:txBody>
      </p:sp>
    </p:spTree>
    <p:extLst>
      <p:ext uri="{BB962C8B-B14F-4D97-AF65-F5344CB8AC3E}">
        <p14:creationId xmlns:p14="http://schemas.microsoft.com/office/powerpoint/2010/main" val="3332167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74441-A4A1-C062-2612-1DC00EA166F3}"/>
              </a:ext>
            </a:extLst>
          </p:cNvPr>
          <p:cNvSpPr>
            <a:spLocks noGrp="1"/>
          </p:cNvSpPr>
          <p:nvPr>
            <p:ph type="title"/>
          </p:nvPr>
        </p:nvSpPr>
        <p:spPr/>
        <p:txBody>
          <a:bodyPr>
            <a:normAutofit/>
          </a:bodyPr>
          <a:lstStyle/>
          <a:p>
            <a:r>
              <a:rPr lang="en-IN" sz="3500" dirty="0"/>
              <a:t>Application of Duration Gap </a:t>
            </a:r>
            <a:br>
              <a:rPr lang="en-IN" sz="3500" dirty="0"/>
            </a:br>
            <a:r>
              <a:rPr lang="en-IN" sz="3500" dirty="0"/>
              <a:t>Analysis </a:t>
            </a:r>
          </a:p>
        </p:txBody>
      </p:sp>
      <p:sp>
        <p:nvSpPr>
          <p:cNvPr id="3" name="Content Placeholder 2">
            <a:extLst>
              <a:ext uri="{FF2B5EF4-FFF2-40B4-BE49-F238E27FC236}">
                <a16:creationId xmlns:a16="http://schemas.microsoft.com/office/drawing/2014/main" id="{18EB2582-F165-1E69-532D-43BA1F52F7D6}"/>
              </a:ext>
            </a:extLst>
          </p:cNvPr>
          <p:cNvSpPr>
            <a:spLocks noGrp="1"/>
          </p:cNvSpPr>
          <p:nvPr>
            <p:ph sz="quarter" idx="10"/>
          </p:nvPr>
        </p:nvSpPr>
        <p:spPr/>
        <p:txBody>
          <a:bodyPr/>
          <a:lstStyle/>
          <a:p>
            <a:endParaRPr lang="en-IN" dirty="0"/>
          </a:p>
          <a:p>
            <a:endParaRPr lang="en-IN" dirty="0"/>
          </a:p>
          <a:p>
            <a:r>
              <a:rPr lang="en-US" dirty="0"/>
              <a:t>Pension plans come in two types: defined benefit and defined contribution.</a:t>
            </a:r>
          </a:p>
          <a:p>
            <a:r>
              <a:rPr lang="en-US" dirty="0"/>
              <a:t>Given that an average employee may retire 20 years from today, and then live for another 20 years, the duration of the pension liability is generally longer than the duration of the asset portfolio invested in equities and bonds.</a:t>
            </a:r>
          </a:p>
          <a:p>
            <a:endParaRPr lang="en-IN" dirty="0"/>
          </a:p>
        </p:txBody>
      </p:sp>
    </p:spTree>
    <p:extLst>
      <p:ext uri="{BB962C8B-B14F-4D97-AF65-F5344CB8AC3E}">
        <p14:creationId xmlns:p14="http://schemas.microsoft.com/office/powerpoint/2010/main" val="2513564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E4CA-54EE-812F-BA83-1851FB2AFD1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CC5A8CB-793E-0414-1DED-232CC8E968FC}"/>
              </a:ext>
            </a:extLst>
          </p:cNvPr>
          <p:cNvSpPr>
            <a:spLocks noGrp="1"/>
          </p:cNvSpPr>
          <p:nvPr>
            <p:ph sz="quarter" idx="10"/>
          </p:nvPr>
        </p:nvSpPr>
        <p:spPr/>
        <p:txBody>
          <a:bodyPr/>
          <a:lstStyle/>
          <a:p>
            <a:endParaRPr lang="en-IN" dirty="0"/>
          </a:p>
          <a:p>
            <a:endParaRPr lang="en-IN" dirty="0"/>
          </a:p>
          <a:p>
            <a:r>
              <a:rPr lang="en-US" dirty="0"/>
              <a:t>Duration gaps can also be used to hedge the equity of nonfinancial corporations and governments against interest rate fluctuations</a:t>
            </a:r>
            <a:r>
              <a:rPr lang="en-IN" dirty="0"/>
              <a:t>.</a:t>
            </a:r>
          </a:p>
        </p:txBody>
      </p:sp>
    </p:spTree>
    <p:extLst>
      <p:ext uri="{BB962C8B-B14F-4D97-AF65-F5344CB8AC3E}">
        <p14:creationId xmlns:p14="http://schemas.microsoft.com/office/powerpoint/2010/main" val="2595119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2BDA-FF21-5E02-DC5D-13DAD34E60F4}"/>
              </a:ext>
            </a:extLst>
          </p:cNvPr>
          <p:cNvSpPr>
            <a:spLocks noGrp="1"/>
          </p:cNvSpPr>
          <p:nvPr>
            <p:ph type="title"/>
          </p:nvPr>
        </p:nvSpPr>
        <p:spPr/>
        <p:txBody>
          <a:bodyPr/>
          <a:lstStyle/>
          <a:p>
            <a:r>
              <a:rPr lang="en-US" altLang="ko-KR" sz="4400" noProof="0" dirty="0"/>
              <a:t>One of the basic issue behind Investment Strategy in bonds is</a:t>
            </a:r>
            <a:endParaRPr lang="en-IN" dirty="0"/>
          </a:p>
        </p:txBody>
      </p:sp>
      <p:sp>
        <p:nvSpPr>
          <p:cNvPr id="3" name="Content Placeholder 2">
            <a:extLst>
              <a:ext uri="{FF2B5EF4-FFF2-40B4-BE49-F238E27FC236}">
                <a16:creationId xmlns:a16="http://schemas.microsoft.com/office/drawing/2014/main" id="{46FDC816-AC61-8EF5-44DC-BE72B10FAE9A}"/>
              </a:ext>
            </a:extLst>
          </p:cNvPr>
          <p:cNvSpPr>
            <a:spLocks noGrp="1"/>
          </p:cNvSpPr>
          <p:nvPr>
            <p:ph idx="1"/>
          </p:nvPr>
        </p:nvSpPr>
        <p:spPr/>
        <p:txBody>
          <a:bodyPr/>
          <a:lstStyle/>
          <a:p>
            <a:r>
              <a:rPr lang="en-US" altLang="ko-KR" sz="2800" b="0" i="1" noProof="0" dirty="0">
                <a:ln w="0"/>
                <a:solidFill>
                  <a:schemeClr val="tx1"/>
                </a:solidFill>
                <a:effectLst/>
              </a:rPr>
              <a:t>How to ensure a </a:t>
            </a:r>
            <a:r>
              <a:rPr lang="en-US" altLang="ko-KR" sz="2800" b="0" i="1" u="sng" noProof="0" dirty="0">
                <a:ln w="0"/>
                <a:solidFill>
                  <a:schemeClr val="tx1"/>
                </a:solidFill>
                <a:effectLst/>
              </a:rPr>
              <a:t>balance between risk and return </a:t>
            </a:r>
            <a:r>
              <a:rPr lang="en-US" altLang="ko-KR" sz="2800" b="0" i="1" noProof="0" dirty="0">
                <a:ln w="0"/>
                <a:solidFill>
                  <a:schemeClr val="tx1"/>
                </a:solidFill>
                <a:effectLst/>
              </a:rPr>
              <a:t>while making a suitable portfolio of bonds so as to satisfy the risk-return appetite of an investor?”</a:t>
            </a:r>
          </a:p>
          <a:p>
            <a:endParaRPr lang="en-US" i="1" dirty="0">
              <a:ln w="0"/>
            </a:endParaRPr>
          </a:p>
          <a:p>
            <a:endParaRPr lang="en-IN" dirty="0"/>
          </a:p>
        </p:txBody>
      </p:sp>
      <p:pic>
        <p:nvPicPr>
          <p:cNvPr id="4" name="Picture 2" descr="Risk Is Not as Simple as It Appears">
            <a:extLst>
              <a:ext uri="{FF2B5EF4-FFF2-40B4-BE49-F238E27FC236}">
                <a16:creationId xmlns:a16="http://schemas.microsoft.com/office/drawing/2014/main" id="{07483A0D-B017-FA7E-88C1-164A4510E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854" y="4308566"/>
            <a:ext cx="4645025" cy="1122434"/>
          </a:xfrm>
          <a:prstGeom prst="roundRect">
            <a:avLst>
              <a:gd name="adj" fmla="val 8594"/>
            </a:avLst>
          </a:prstGeom>
          <a:solidFill>
            <a:srgbClr val="FFFFFF">
              <a:shade val="85000"/>
            </a:srgbClr>
          </a:solidFill>
          <a:ln>
            <a:solidFill>
              <a:schemeClr val="accent2">
                <a:lumMod val="75000"/>
              </a:schemeClr>
            </a:solidFill>
          </a:ln>
          <a:effectLst>
            <a:reflection blurRad="12700" stA="38000" endPos="28000" dist="5000" dir="5400000" sy="-100000" algn="bl" rotWithShape="0"/>
          </a:effectLst>
          <a:scene3d>
            <a:camera prst="orthographicFront"/>
            <a:lightRig rig="threePt" dir="t"/>
          </a:scene3d>
          <a:sp3d>
            <a:bevelT w="101600" prst="riblet"/>
          </a:sp3d>
        </p:spPr>
      </p:pic>
    </p:spTree>
    <p:extLst>
      <p:ext uri="{BB962C8B-B14F-4D97-AF65-F5344CB8AC3E}">
        <p14:creationId xmlns:p14="http://schemas.microsoft.com/office/powerpoint/2010/main" val="40589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5C1EA-D77F-2542-215A-70DA70940F27}"/>
              </a:ext>
            </a:extLst>
          </p:cNvPr>
          <p:cNvSpPr>
            <a:spLocks noGrp="1"/>
          </p:cNvSpPr>
          <p:nvPr>
            <p:ph type="title"/>
          </p:nvPr>
        </p:nvSpPr>
        <p:spPr/>
        <p:txBody>
          <a:bodyPr/>
          <a:lstStyle/>
          <a:p>
            <a:r>
              <a:rPr lang="en-US" b="1" u="sng" dirty="0"/>
              <a:t>PASSIVE STRATEGY </a:t>
            </a:r>
            <a:endParaRPr lang="en-IN" b="1" u="sng" dirty="0"/>
          </a:p>
        </p:txBody>
      </p:sp>
      <p:sp>
        <p:nvSpPr>
          <p:cNvPr id="3" name="Content Placeholder 2">
            <a:extLst>
              <a:ext uri="{FF2B5EF4-FFF2-40B4-BE49-F238E27FC236}">
                <a16:creationId xmlns:a16="http://schemas.microsoft.com/office/drawing/2014/main" id="{6EE4FA57-D998-9786-93C8-029C89273FF5}"/>
              </a:ext>
            </a:extLst>
          </p:cNvPr>
          <p:cNvSpPr>
            <a:spLocks noGrp="1"/>
          </p:cNvSpPr>
          <p:nvPr>
            <p:ph idx="1"/>
          </p:nvPr>
        </p:nvSpPr>
        <p:spPr>
          <a:xfrm>
            <a:off x="960120" y="2244852"/>
            <a:ext cx="10268712" cy="3593592"/>
          </a:xfrm>
        </p:spPr>
        <p:txBody>
          <a:bodyPr>
            <a:noAutofit/>
          </a:bodyPr>
          <a:lstStyle/>
          <a:p>
            <a:pPr algn="just" eaLnBrk="1" hangingPunct="1">
              <a:lnSpc>
                <a:spcPct val="120000"/>
              </a:lnSpc>
              <a:defRPr/>
            </a:pPr>
            <a:r>
              <a:rPr lang="en-US" sz="1800" b="0" dirty="0">
                <a:latin typeface="Franklin Gothic Book" panose="020B0503020102020204" pitchFamily="34" charset="0"/>
              </a:rPr>
              <a:t>A buy-and-hold strategy is one whereby an investor buys and holds bonds till the maturity or redemption.</a:t>
            </a:r>
          </a:p>
          <a:p>
            <a:pPr algn="just" eaLnBrk="1" hangingPunct="1">
              <a:lnSpc>
                <a:spcPct val="120000"/>
              </a:lnSpc>
              <a:defRPr/>
            </a:pPr>
            <a:r>
              <a:rPr lang="en-US" sz="1800" b="0" dirty="0">
                <a:latin typeface="Franklin Gothic Book" panose="020B0503020102020204" pitchFamily="34" charset="0"/>
              </a:rPr>
              <a:t>In it, the objective of the investor is to </a:t>
            </a:r>
            <a:r>
              <a:rPr lang="en-US" sz="1800" b="0" dirty="0" err="1">
                <a:solidFill>
                  <a:srgbClr val="CC0000"/>
                </a:solidFill>
                <a:latin typeface="Franklin Gothic Book" panose="020B0503020102020204" pitchFamily="34" charset="0"/>
              </a:rPr>
              <a:t>maximise</a:t>
            </a:r>
            <a:r>
              <a:rPr lang="en-US" sz="1800" b="0" dirty="0">
                <a:solidFill>
                  <a:srgbClr val="CC0000"/>
                </a:solidFill>
                <a:latin typeface="Franklin Gothic Book" panose="020B0503020102020204" pitchFamily="34" charset="0"/>
              </a:rPr>
              <a:t> the income over a period through coupon and its reinvestment</a:t>
            </a:r>
            <a:r>
              <a:rPr lang="en-US" sz="1800" b="0" dirty="0">
                <a:latin typeface="Franklin Gothic Book" panose="020B0503020102020204" pitchFamily="34" charset="0"/>
              </a:rPr>
              <a:t>.</a:t>
            </a:r>
          </a:p>
          <a:p>
            <a:pPr algn="just" eaLnBrk="1" hangingPunct="1">
              <a:lnSpc>
                <a:spcPct val="120000"/>
              </a:lnSpc>
              <a:defRPr/>
            </a:pPr>
            <a:r>
              <a:rPr lang="en-US" sz="1800" b="0" dirty="0">
                <a:latin typeface="Franklin Gothic Book" panose="020B0503020102020204" pitchFamily="34" charset="0"/>
              </a:rPr>
              <a:t>This strategy </a:t>
            </a:r>
            <a:r>
              <a:rPr lang="en-US" sz="1800" b="0" u="sng" dirty="0">
                <a:solidFill>
                  <a:srgbClr val="CC6600"/>
                </a:solidFill>
                <a:effectLst>
                  <a:outerShdw blurRad="38100" dist="38100" dir="2700000" algn="tl">
                    <a:srgbClr val="C0C0C0"/>
                  </a:outerShdw>
                </a:effectLst>
                <a:latin typeface="Franklin Gothic Book" panose="020B0503020102020204" pitchFamily="34" charset="0"/>
              </a:rPr>
              <a:t>ignores the risk of</a:t>
            </a:r>
            <a:r>
              <a:rPr lang="en-US" sz="1800" b="0" dirty="0">
                <a:latin typeface="Franklin Gothic Book" panose="020B0503020102020204" pitchFamily="34" charset="0"/>
              </a:rPr>
              <a:t> capital gains/losses arising due to changes in interest rate.</a:t>
            </a:r>
          </a:p>
          <a:p>
            <a:pPr algn="just" eaLnBrk="1" hangingPunct="1">
              <a:lnSpc>
                <a:spcPct val="120000"/>
              </a:lnSpc>
              <a:defRPr/>
            </a:pPr>
            <a:r>
              <a:rPr lang="en-US" sz="1800" b="0" dirty="0">
                <a:solidFill>
                  <a:srgbClr val="993300"/>
                </a:solidFill>
                <a:latin typeface="Franklin Gothic Book" panose="020B0503020102020204" pitchFamily="34" charset="0"/>
              </a:rPr>
              <a:t>A passive strategy requires no economic forecasting or on going asset allocation decisions. In it, once a portfolio is established, one simply waits until the term of bond expires.</a:t>
            </a:r>
          </a:p>
          <a:p>
            <a:pPr algn="just" eaLnBrk="1" hangingPunct="1">
              <a:lnSpc>
                <a:spcPct val="120000"/>
              </a:lnSpc>
              <a:defRPr/>
            </a:pPr>
            <a:r>
              <a:rPr lang="en-US" sz="1800" b="0" i="1" dirty="0">
                <a:solidFill>
                  <a:srgbClr val="006600"/>
                </a:solidFill>
                <a:latin typeface="Franklin Gothic Book" panose="020B0503020102020204" pitchFamily="34" charset="0"/>
              </a:rPr>
              <a:t>If bonds’ market is efficient, then such a strategy would be very useful strategy.  </a:t>
            </a:r>
          </a:p>
          <a:p>
            <a:pPr algn="just" eaLnBrk="1" hangingPunct="1">
              <a:lnSpc>
                <a:spcPct val="90000"/>
              </a:lnSpc>
              <a:defRPr/>
            </a:pPr>
            <a:r>
              <a:rPr lang="en-US" sz="1800" b="0" dirty="0">
                <a:solidFill>
                  <a:schemeClr val="accent4">
                    <a:lumMod val="95000"/>
                    <a:lumOff val="5000"/>
                  </a:schemeClr>
                </a:solidFill>
                <a:latin typeface="Franklin Gothic Book" panose="020B0503020102020204" pitchFamily="34" charset="0"/>
              </a:rPr>
              <a:t>The investor does not actively seek out trading possibilities in an attempt to outperform the market</a:t>
            </a:r>
            <a:endParaRPr lang="en-IN" sz="1800" dirty="0">
              <a:latin typeface="Franklin Gothic Book" panose="020B0503020102020204" pitchFamily="34" charset="0"/>
            </a:endParaRPr>
          </a:p>
        </p:txBody>
      </p:sp>
    </p:spTree>
    <p:extLst>
      <p:ext uri="{BB962C8B-B14F-4D97-AF65-F5344CB8AC3E}">
        <p14:creationId xmlns:p14="http://schemas.microsoft.com/office/powerpoint/2010/main" val="16002869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D7132D-9C00-F149-1E62-1CA47D817E02}"/>
              </a:ext>
            </a:extLst>
          </p:cNvPr>
          <p:cNvSpPr>
            <a:spLocks noGrp="1"/>
          </p:cNvSpPr>
          <p:nvPr>
            <p:ph idx="1"/>
          </p:nvPr>
        </p:nvSpPr>
        <p:spPr/>
        <p:txBody>
          <a:bodyPr>
            <a:normAutofit fontScale="62500" lnSpcReduction="20000"/>
          </a:bodyPr>
          <a:lstStyle/>
          <a:p>
            <a:pPr eaLnBrk="1" hangingPunct="1">
              <a:lnSpc>
                <a:spcPct val="180000"/>
              </a:lnSpc>
            </a:pPr>
            <a:r>
              <a:rPr lang="en-US" sz="3200" dirty="0"/>
              <a:t>Some of the passive strategies may be </a:t>
            </a:r>
          </a:p>
          <a:p>
            <a:pPr lvl="1" eaLnBrk="1" hangingPunct="1">
              <a:lnSpc>
                <a:spcPct val="180000"/>
              </a:lnSpc>
            </a:pPr>
            <a:r>
              <a:rPr lang="en-US" sz="2800" dirty="0">
                <a:ln w="0"/>
                <a:solidFill>
                  <a:schemeClr val="tx1"/>
                </a:solidFill>
                <a:effectLst>
                  <a:outerShdw blurRad="38100" dist="19050" dir="2700000" algn="tl" rotWithShape="0">
                    <a:schemeClr val="dk1">
                      <a:alpha val="40000"/>
                    </a:schemeClr>
                  </a:outerShdw>
                </a:effectLst>
              </a:rPr>
              <a:t>Bond Ladder Strategy</a:t>
            </a:r>
          </a:p>
          <a:p>
            <a:pPr lvl="1" eaLnBrk="1" hangingPunct="1">
              <a:lnSpc>
                <a:spcPct val="180000"/>
              </a:lnSpc>
            </a:pPr>
            <a:r>
              <a:rPr lang="en-US" sz="2800" dirty="0">
                <a:ln w="0"/>
                <a:effectLst>
                  <a:outerShdw blurRad="38100" dist="19050" dir="2700000" algn="tl" rotWithShape="0">
                    <a:schemeClr val="dk1">
                      <a:alpha val="40000"/>
                    </a:schemeClr>
                  </a:outerShdw>
                </a:effectLst>
              </a:rPr>
              <a:t>Bond Barbell Strategy </a:t>
            </a:r>
          </a:p>
          <a:p>
            <a:pPr lvl="1" eaLnBrk="1" hangingPunct="1">
              <a:lnSpc>
                <a:spcPct val="180000"/>
              </a:lnSpc>
            </a:pPr>
            <a:r>
              <a:rPr lang="en-US" sz="2800" dirty="0">
                <a:ln w="0"/>
                <a:solidFill>
                  <a:schemeClr val="tx1"/>
                </a:solidFill>
                <a:effectLst>
                  <a:outerShdw blurRad="38100" dist="19050" dir="2700000" algn="tl" rotWithShape="0">
                    <a:schemeClr val="dk1">
                      <a:alpha val="40000"/>
                    </a:schemeClr>
                  </a:outerShdw>
                </a:effectLst>
              </a:rPr>
              <a:t>Bond Bullet Strategy </a:t>
            </a:r>
          </a:p>
          <a:p>
            <a:pPr lvl="1" eaLnBrk="1" hangingPunct="1">
              <a:lnSpc>
                <a:spcPct val="180000"/>
              </a:lnSpc>
            </a:pPr>
            <a:r>
              <a:rPr lang="en-US" sz="2800" dirty="0">
                <a:ln w="0"/>
                <a:effectLst>
                  <a:outerShdw blurRad="38100" dist="19050" dir="2700000" algn="tl" rotWithShape="0">
                    <a:schemeClr val="dk1">
                      <a:alpha val="40000"/>
                    </a:schemeClr>
                  </a:outerShdw>
                </a:effectLst>
              </a:rPr>
              <a:t>Investment in Index Fund</a:t>
            </a:r>
          </a:p>
          <a:p>
            <a:pPr lvl="1" eaLnBrk="1" hangingPunct="1">
              <a:lnSpc>
                <a:spcPct val="180000"/>
              </a:lnSpc>
            </a:pPr>
            <a:r>
              <a:rPr lang="en-US" sz="2800" dirty="0">
                <a:ln w="0"/>
                <a:solidFill>
                  <a:schemeClr val="tx1"/>
                </a:solidFill>
                <a:effectLst>
                  <a:outerShdw blurRad="38100" dist="19050" dir="2700000" algn="tl" rotWithShape="0">
                    <a:schemeClr val="dk1">
                      <a:alpha val="40000"/>
                    </a:schemeClr>
                  </a:outerShdw>
                </a:effectLst>
              </a:rPr>
              <a:t>Riding the Yield Curve</a:t>
            </a:r>
          </a:p>
          <a:p>
            <a:endParaRPr lang="en-IN" dirty="0"/>
          </a:p>
        </p:txBody>
      </p:sp>
      <p:sp>
        <p:nvSpPr>
          <p:cNvPr id="4" name="Rectangle 2">
            <a:extLst>
              <a:ext uri="{FF2B5EF4-FFF2-40B4-BE49-F238E27FC236}">
                <a16:creationId xmlns:a16="http://schemas.microsoft.com/office/drawing/2014/main" id="{9E646C4C-246A-394E-7268-549004295D62}"/>
              </a:ext>
            </a:extLst>
          </p:cNvPr>
          <p:cNvSpPr>
            <a:spLocks noGrp="1" noChangeArrowheads="1"/>
          </p:cNvSpPr>
          <p:nvPr>
            <p:ph type="title"/>
          </p:nvPr>
        </p:nvSpPr>
        <p:spPr>
          <a:xfrm>
            <a:off x="838200" y="365125"/>
            <a:ext cx="10515600" cy="1325563"/>
          </a:xfrm>
        </p:spPr>
        <p:txBody>
          <a:bodyPr/>
          <a:lstStyle/>
          <a:p>
            <a:pPr>
              <a:defRPr/>
            </a:pPr>
            <a:r>
              <a:rPr lang="en-US" dirty="0"/>
              <a:t>PASSIVE STRATEGY…??? </a:t>
            </a:r>
          </a:p>
        </p:txBody>
      </p:sp>
    </p:spTree>
    <p:extLst>
      <p:ext uri="{BB962C8B-B14F-4D97-AF65-F5344CB8AC3E}">
        <p14:creationId xmlns:p14="http://schemas.microsoft.com/office/powerpoint/2010/main" val="391512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AA900-E6E6-3B8A-BF72-C46E7A208084}"/>
              </a:ext>
            </a:extLst>
          </p:cNvPr>
          <p:cNvSpPr>
            <a:spLocks noGrp="1"/>
          </p:cNvSpPr>
          <p:nvPr>
            <p:ph type="title"/>
          </p:nvPr>
        </p:nvSpPr>
        <p:spPr/>
        <p:txBody>
          <a:bodyPr/>
          <a:lstStyle/>
          <a:p>
            <a:r>
              <a:rPr lang="en-US" dirty="0">
                <a:solidFill>
                  <a:srgbClr val="CC0000"/>
                </a:solidFill>
              </a:rPr>
              <a:t>BOND LADDER STRATEGY</a:t>
            </a:r>
            <a:endParaRPr lang="en-IN" dirty="0"/>
          </a:p>
        </p:txBody>
      </p:sp>
      <p:sp>
        <p:nvSpPr>
          <p:cNvPr id="3" name="Content Placeholder 2">
            <a:extLst>
              <a:ext uri="{FF2B5EF4-FFF2-40B4-BE49-F238E27FC236}">
                <a16:creationId xmlns:a16="http://schemas.microsoft.com/office/drawing/2014/main" id="{46D4A381-1702-FD5B-9961-9EC6AEFBC0F0}"/>
              </a:ext>
            </a:extLst>
          </p:cNvPr>
          <p:cNvSpPr>
            <a:spLocks noGrp="1"/>
          </p:cNvSpPr>
          <p:nvPr>
            <p:ph idx="1"/>
          </p:nvPr>
        </p:nvSpPr>
        <p:spPr/>
        <p:txBody>
          <a:bodyPr>
            <a:normAutofit fontScale="62500" lnSpcReduction="20000"/>
          </a:bodyPr>
          <a:lstStyle/>
          <a:p>
            <a:pPr algn="just" eaLnBrk="1" hangingPunct="1">
              <a:lnSpc>
                <a:spcPct val="110000"/>
              </a:lnSpc>
              <a:spcBef>
                <a:spcPct val="30000"/>
              </a:spcBef>
              <a:spcAft>
                <a:spcPct val="30000"/>
              </a:spcAft>
              <a:buClr>
                <a:srgbClr val="0000CC"/>
              </a:buClr>
              <a:buFont typeface="Wingdings" pitchFamily="2" charset="2"/>
              <a:buChar char="w"/>
            </a:pPr>
            <a:r>
              <a:rPr lang="en-US" sz="2800" b="0" dirty="0">
                <a:latin typeface="Arial" charset="0"/>
              </a:rPr>
              <a:t>Bond value changes daily and an investor can avoid losses arising due to these fluctuations by acquiring short-term bonds. They usually have higher transaction cost and lower yields.</a:t>
            </a:r>
          </a:p>
          <a:p>
            <a:pPr algn="just" eaLnBrk="1" hangingPunct="1">
              <a:lnSpc>
                <a:spcPct val="110000"/>
              </a:lnSpc>
              <a:spcBef>
                <a:spcPct val="30000"/>
              </a:spcBef>
              <a:spcAft>
                <a:spcPct val="30000"/>
              </a:spcAft>
              <a:buClr>
                <a:srgbClr val="0000CC"/>
              </a:buClr>
              <a:buFont typeface="Wingdings" pitchFamily="2" charset="2"/>
              <a:buChar char="w"/>
            </a:pPr>
            <a:r>
              <a:rPr lang="en-US" sz="2800" dirty="0">
                <a:solidFill>
                  <a:srgbClr val="663300"/>
                </a:solidFill>
              </a:rPr>
              <a:t>On the other side, the opposite strategy is to buy long term bond but they are having high interest rate risk.</a:t>
            </a:r>
          </a:p>
          <a:p>
            <a:pPr algn="just" eaLnBrk="1" hangingPunct="1">
              <a:lnSpc>
                <a:spcPct val="110000"/>
              </a:lnSpc>
              <a:spcBef>
                <a:spcPct val="30000"/>
              </a:spcBef>
              <a:spcAft>
                <a:spcPct val="30000"/>
              </a:spcAft>
              <a:buClr>
                <a:srgbClr val="0000CC"/>
              </a:buClr>
              <a:buFont typeface="Wingdings" pitchFamily="2" charset="2"/>
              <a:buChar char="w"/>
            </a:pPr>
            <a:r>
              <a:rPr lang="en-US" sz="2800" b="0" dirty="0">
                <a:solidFill>
                  <a:srgbClr val="006600"/>
                </a:solidFill>
                <a:latin typeface="Verdana" pitchFamily="34" charset="0"/>
              </a:rPr>
              <a:t>But, if a portfolio of bonds is constructed with maturities distributed over a period of time, then it can have the advantages of short-term bonds as well as long term bonds.</a:t>
            </a:r>
          </a:p>
          <a:p>
            <a:pPr algn="just" eaLnBrk="1" hangingPunct="1">
              <a:lnSpc>
                <a:spcPct val="90000"/>
              </a:lnSpc>
              <a:spcBef>
                <a:spcPct val="30000"/>
              </a:spcBef>
              <a:spcAft>
                <a:spcPct val="30000"/>
              </a:spcAft>
            </a:pPr>
            <a:r>
              <a:rPr lang="en-US" sz="2800" dirty="0">
                <a:solidFill>
                  <a:schemeClr val="tx1"/>
                </a:solidFill>
                <a:latin typeface="Verdana" pitchFamily="34" charset="0"/>
              </a:rPr>
              <a:t>A bond portfolio construction strategy that invests approximately equal amounts in every maturity within a given range. </a:t>
            </a:r>
            <a:endParaRPr lang="en-US" sz="2800" b="0" dirty="0">
              <a:solidFill>
                <a:srgbClr val="CC0000"/>
              </a:solidFill>
              <a:latin typeface="Verdana" pitchFamily="34" charset="0"/>
            </a:endParaRPr>
          </a:p>
          <a:p>
            <a:pPr algn="just" eaLnBrk="1" hangingPunct="1">
              <a:lnSpc>
                <a:spcPct val="110000"/>
              </a:lnSpc>
              <a:spcBef>
                <a:spcPct val="30000"/>
              </a:spcBef>
              <a:spcAft>
                <a:spcPct val="30000"/>
              </a:spcAft>
              <a:buClr>
                <a:srgbClr val="0000CC"/>
              </a:buClr>
              <a:buFont typeface="Wingdings" pitchFamily="2" charset="2"/>
              <a:buChar char="w"/>
            </a:pPr>
            <a:r>
              <a:rPr lang="en-US" sz="2800" b="0" dirty="0">
                <a:solidFill>
                  <a:srgbClr val="CC0000"/>
                </a:solidFill>
                <a:latin typeface="Verdana" pitchFamily="34" charset="0"/>
              </a:rPr>
              <a:t>Such a strategy is inflexible and if an investor seeks to take advantage of anticipated changes in interest rates then the whole portfolio is to be revised.</a:t>
            </a:r>
            <a:endParaRPr lang="en-IN" dirty="0"/>
          </a:p>
        </p:txBody>
      </p:sp>
    </p:spTree>
    <p:extLst>
      <p:ext uri="{BB962C8B-B14F-4D97-AF65-F5344CB8AC3E}">
        <p14:creationId xmlns:p14="http://schemas.microsoft.com/office/powerpoint/2010/main" val="40827766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CDE1DA31-78F0-7B92-724C-784108B7A7BB}"/>
              </a:ext>
            </a:extLst>
          </p:cNvPr>
          <p:cNvGrpSpPr>
            <a:grpSpLocks/>
          </p:cNvGrpSpPr>
          <p:nvPr/>
        </p:nvGrpSpPr>
        <p:grpSpPr bwMode="auto">
          <a:xfrm>
            <a:off x="1542098" y="600166"/>
            <a:ext cx="7764463" cy="5853113"/>
            <a:chOff x="197" y="144"/>
            <a:chExt cx="4891" cy="3687"/>
          </a:xfrm>
        </p:grpSpPr>
        <p:sp>
          <p:nvSpPr>
            <p:cNvPr id="5" name="Line 3">
              <a:extLst>
                <a:ext uri="{FF2B5EF4-FFF2-40B4-BE49-F238E27FC236}">
                  <a16:creationId xmlns:a16="http://schemas.microsoft.com/office/drawing/2014/main" id="{FA5AE1E9-079E-4A6C-BA75-7BDF8D36E45A}"/>
                </a:ext>
              </a:extLst>
            </p:cNvPr>
            <p:cNvSpPr>
              <a:spLocks noChangeShapeType="1"/>
            </p:cNvSpPr>
            <p:nvPr/>
          </p:nvSpPr>
          <p:spPr bwMode="auto">
            <a:xfrm>
              <a:off x="768" y="576"/>
              <a:ext cx="0" cy="2688"/>
            </a:xfrm>
            <a:prstGeom prst="line">
              <a:avLst/>
            </a:prstGeom>
            <a:noFill/>
            <a:ln w="9525">
              <a:solidFill>
                <a:schemeClr val="tx1"/>
              </a:solidFill>
              <a:round/>
              <a:headEnd type="triangle" w="med" len="me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6" name="Line 4">
              <a:extLst>
                <a:ext uri="{FF2B5EF4-FFF2-40B4-BE49-F238E27FC236}">
                  <a16:creationId xmlns:a16="http://schemas.microsoft.com/office/drawing/2014/main" id="{90259251-33B0-83CA-0ECB-6CDA2D8DCA63}"/>
                </a:ext>
              </a:extLst>
            </p:cNvPr>
            <p:cNvSpPr>
              <a:spLocks noChangeShapeType="1"/>
            </p:cNvSpPr>
            <p:nvPr/>
          </p:nvSpPr>
          <p:spPr bwMode="auto">
            <a:xfrm>
              <a:off x="768" y="3264"/>
              <a:ext cx="4320"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 name="Line 5">
              <a:extLst>
                <a:ext uri="{FF2B5EF4-FFF2-40B4-BE49-F238E27FC236}">
                  <a16:creationId xmlns:a16="http://schemas.microsoft.com/office/drawing/2014/main" id="{B0F2814B-FF49-6F23-B297-C42B3CFFFEF2}"/>
                </a:ext>
              </a:extLst>
            </p:cNvPr>
            <p:cNvSpPr>
              <a:spLocks noChangeShapeType="1"/>
            </p:cNvSpPr>
            <p:nvPr/>
          </p:nvSpPr>
          <p:spPr bwMode="auto">
            <a:xfrm>
              <a:off x="768" y="1584"/>
              <a:ext cx="4224"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8" name="Line 6">
              <a:extLst>
                <a:ext uri="{FF2B5EF4-FFF2-40B4-BE49-F238E27FC236}">
                  <a16:creationId xmlns:a16="http://schemas.microsoft.com/office/drawing/2014/main" id="{00C3C063-2C09-73CC-8DEE-22BE6D9C11D2}"/>
                </a:ext>
              </a:extLst>
            </p:cNvPr>
            <p:cNvSpPr>
              <a:spLocks noChangeShapeType="1"/>
            </p:cNvSpPr>
            <p:nvPr/>
          </p:nvSpPr>
          <p:spPr bwMode="auto">
            <a:xfrm>
              <a:off x="134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9" name="Line 7">
              <a:extLst>
                <a:ext uri="{FF2B5EF4-FFF2-40B4-BE49-F238E27FC236}">
                  <a16:creationId xmlns:a16="http://schemas.microsoft.com/office/drawing/2014/main" id="{D257E457-C49C-D33B-A323-162F0F96B807}"/>
                </a:ext>
              </a:extLst>
            </p:cNvPr>
            <p:cNvSpPr>
              <a:spLocks noChangeShapeType="1"/>
            </p:cNvSpPr>
            <p:nvPr/>
          </p:nvSpPr>
          <p:spPr bwMode="auto">
            <a:xfrm>
              <a:off x="1824" y="1596"/>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0" name="Line 8">
              <a:extLst>
                <a:ext uri="{FF2B5EF4-FFF2-40B4-BE49-F238E27FC236}">
                  <a16:creationId xmlns:a16="http://schemas.microsoft.com/office/drawing/2014/main" id="{4D9EB3AF-93FD-B67A-DCB4-DC30DF678535}"/>
                </a:ext>
              </a:extLst>
            </p:cNvPr>
            <p:cNvSpPr>
              <a:spLocks noChangeShapeType="1"/>
            </p:cNvSpPr>
            <p:nvPr/>
          </p:nvSpPr>
          <p:spPr bwMode="auto">
            <a:xfrm>
              <a:off x="2304" y="1596"/>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1" name="Line 9">
              <a:extLst>
                <a:ext uri="{FF2B5EF4-FFF2-40B4-BE49-F238E27FC236}">
                  <a16:creationId xmlns:a16="http://schemas.microsoft.com/office/drawing/2014/main" id="{DE988216-DDB5-E1EB-DD58-85A95677C59A}"/>
                </a:ext>
              </a:extLst>
            </p:cNvPr>
            <p:cNvSpPr>
              <a:spLocks noChangeShapeType="1"/>
            </p:cNvSpPr>
            <p:nvPr/>
          </p:nvSpPr>
          <p:spPr bwMode="auto">
            <a:xfrm>
              <a:off x="2784" y="1596"/>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2" name="Line 10">
              <a:extLst>
                <a:ext uri="{FF2B5EF4-FFF2-40B4-BE49-F238E27FC236}">
                  <a16:creationId xmlns:a16="http://schemas.microsoft.com/office/drawing/2014/main" id="{C0396C15-A26B-A701-EDB5-35AC8B8BCDD1}"/>
                </a:ext>
              </a:extLst>
            </p:cNvPr>
            <p:cNvSpPr>
              <a:spLocks noChangeShapeType="1"/>
            </p:cNvSpPr>
            <p:nvPr/>
          </p:nvSpPr>
          <p:spPr bwMode="auto">
            <a:xfrm>
              <a:off x="3360"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3" name="Line 11">
              <a:extLst>
                <a:ext uri="{FF2B5EF4-FFF2-40B4-BE49-F238E27FC236}">
                  <a16:creationId xmlns:a16="http://schemas.microsoft.com/office/drawing/2014/main" id="{E45210B8-62F3-6912-7B92-ADA792705D37}"/>
                </a:ext>
              </a:extLst>
            </p:cNvPr>
            <p:cNvSpPr>
              <a:spLocks noChangeShapeType="1"/>
            </p:cNvSpPr>
            <p:nvPr/>
          </p:nvSpPr>
          <p:spPr bwMode="auto">
            <a:xfrm>
              <a:off x="398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4" name="Text Box 12">
              <a:extLst>
                <a:ext uri="{FF2B5EF4-FFF2-40B4-BE49-F238E27FC236}">
                  <a16:creationId xmlns:a16="http://schemas.microsoft.com/office/drawing/2014/main" id="{F4B208FD-D996-2BB0-DC50-E2FFEA4988A6}"/>
                </a:ext>
              </a:extLst>
            </p:cNvPr>
            <p:cNvSpPr txBox="1">
              <a:spLocks noChangeArrowheads="1"/>
            </p:cNvSpPr>
            <p:nvPr/>
          </p:nvSpPr>
          <p:spPr bwMode="auto">
            <a:xfrm>
              <a:off x="2112" y="3504"/>
              <a:ext cx="1872" cy="32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i="0" u="none" strike="noStrike" kern="1200" normalizeH="0" baseline="0" noProof="0" dirty="0">
                  <a:ln w="0"/>
                  <a:effectLst>
                    <a:outerShdw blurRad="38100" dist="19050" dir="2700000" algn="tl" rotWithShape="0">
                      <a:schemeClr val="dk1">
                        <a:alpha val="40000"/>
                      </a:schemeClr>
                    </a:outerShdw>
                  </a:effectLst>
                  <a:uLnTx/>
                  <a:uFillTx/>
                  <a:latin typeface="Arial" charset="0"/>
                  <a:ea typeface="+mn-ea"/>
                  <a:cs typeface="Arial" charset="0"/>
                </a:rPr>
                <a:t>Time</a:t>
              </a:r>
            </a:p>
          </p:txBody>
        </p:sp>
        <p:sp>
          <p:nvSpPr>
            <p:cNvPr id="15" name="Text Box 13">
              <a:extLst>
                <a:ext uri="{FF2B5EF4-FFF2-40B4-BE49-F238E27FC236}">
                  <a16:creationId xmlns:a16="http://schemas.microsoft.com/office/drawing/2014/main" id="{A3E508DA-326E-9890-B7D5-51F1C028228A}"/>
                </a:ext>
              </a:extLst>
            </p:cNvPr>
            <p:cNvSpPr txBox="1">
              <a:spLocks noChangeArrowheads="1"/>
            </p:cNvSpPr>
            <p:nvPr/>
          </p:nvSpPr>
          <p:spPr bwMode="auto">
            <a:xfrm rot="16224131">
              <a:off x="-549" y="1796"/>
              <a:ext cx="1822" cy="330"/>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i="0" u="none" strike="noStrike" kern="1200" normalizeH="0" baseline="0" noProof="0" dirty="0">
                  <a:ln w="0"/>
                  <a:effectLst>
                    <a:outerShdw blurRad="38100" dist="19050" dir="2700000" algn="tl" rotWithShape="0">
                      <a:schemeClr val="dk1">
                        <a:alpha val="40000"/>
                      </a:schemeClr>
                    </a:outerShdw>
                  </a:effectLst>
                  <a:uLnTx/>
                  <a:uFillTx/>
                  <a:latin typeface="Arial" charset="0"/>
                  <a:ea typeface="+mn-ea"/>
                  <a:cs typeface="Arial" charset="0"/>
                </a:rPr>
                <a:t>Amount</a:t>
              </a:r>
              <a:r>
                <a:rPr kumimoji="0" lang="en-US" sz="2800" b="1" i="0" u="none" strike="noStrike" kern="1200" cap="none" spc="0" normalizeH="0" baseline="0" noProof="0" dirty="0">
                  <a:ln>
                    <a:noFill/>
                  </a:ln>
                  <a:solidFill>
                    <a:srgbClr val="CC0000"/>
                  </a:solidFill>
                  <a:effectLst/>
                  <a:uLnTx/>
                  <a:uFillTx/>
                  <a:latin typeface="Arial" charset="0"/>
                  <a:ea typeface="+mn-ea"/>
                  <a:cs typeface="Arial" charset="0"/>
                </a:rPr>
                <a:t> </a:t>
              </a:r>
              <a:r>
                <a:rPr kumimoji="0" lang="en-US" sz="2800" i="0" u="none" strike="noStrike" kern="1200" normalizeH="0" baseline="0" noProof="0" dirty="0">
                  <a:ln w="0"/>
                  <a:effectLst>
                    <a:outerShdw blurRad="38100" dist="19050" dir="2700000" algn="tl" rotWithShape="0">
                      <a:schemeClr val="dk1">
                        <a:alpha val="40000"/>
                      </a:schemeClr>
                    </a:outerShdw>
                  </a:effectLst>
                  <a:uLnTx/>
                  <a:uFillTx/>
                  <a:latin typeface="Arial" charset="0"/>
                  <a:ea typeface="+mn-ea"/>
                  <a:cs typeface="Arial" charset="0"/>
                </a:rPr>
                <a:t>Invested</a:t>
              </a:r>
              <a:endParaRPr kumimoji="0" lang="en-US" sz="2800" b="1" i="0" u="none" strike="noStrike" kern="1200" cap="none" spc="0" normalizeH="0" baseline="0" noProof="0" dirty="0">
                <a:ln>
                  <a:noFill/>
                </a:ln>
                <a:solidFill>
                  <a:srgbClr val="CC0000"/>
                </a:solidFill>
                <a:effectLst/>
                <a:uLnTx/>
                <a:uFillTx/>
                <a:latin typeface="Arial" charset="0"/>
                <a:ea typeface="+mn-ea"/>
                <a:cs typeface="Arial" charset="0"/>
              </a:endParaRPr>
            </a:p>
          </p:txBody>
        </p:sp>
        <p:sp>
          <p:nvSpPr>
            <p:cNvPr id="16" name="Oval 14">
              <a:extLst>
                <a:ext uri="{FF2B5EF4-FFF2-40B4-BE49-F238E27FC236}">
                  <a16:creationId xmlns:a16="http://schemas.microsoft.com/office/drawing/2014/main" id="{9466F3C5-AB2C-1838-DBEA-0E0BDE3F1C3C}"/>
                </a:ext>
              </a:extLst>
            </p:cNvPr>
            <p:cNvSpPr>
              <a:spLocks noChangeArrowheads="1"/>
            </p:cNvSpPr>
            <p:nvPr/>
          </p:nvSpPr>
          <p:spPr bwMode="auto">
            <a:xfrm>
              <a:off x="1008" y="144"/>
              <a:ext cx="3744" cy="1104"/>
            </a:xfrm>
            <a:prstGeom prst="ellipse">
              <a:avLst/>
            </a:prstGeom>
            <a:solidFill>
              <a:schemeClr val="bg1"/>
            </a:solidFill>
            <a:ln w="9525">
              <a:solidFill>
                <a:schemeClr val="tx1"/>
              </a:solid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i="0" u="none" strike="noStrike" kern="1200" normalizeH="0" baseline="0" noProof="0">
                  <a:ln w="0"/>
                  <a:effectLst>
                    <a:outerShdw blurRad="38100" dist="19050" dir="2700000" algn="tl" rotWithShape="0">
                      <a:schemeClr val="dk1">
                        <a:alpha val="40000"/>
                      </a:schemeClr>
                    </a:outerShdw>
                  </a:effectLst>
                  <a:uLnTx/>
                  <a:uFillTx/>
                  <a:latin typeface="Arial" charset="0"/>
                  <a:ea typeface="+mn-ea"/>
                  <a:cs typeface="Arial" charset="0"/>
                </a:rPr>
                <a:t>LADDER STRATEGY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i="0" u="none" strike="noStrike" kern="1200" normalizeH="0" baseline="0" noProof="0">
                  <a:ln w="0"/>
                  <a:effectLst>
                    <a:outerShdw blurRad="38100" dist="19050" dir="2700000" algn="tl" rotWithShape="0">
                      <a:schemeClr val="dk1">
                        <a:alpha val="40000"/>
                      </a:schemeClr>
                    </a:outerShdw>
                  </a:effectLst>
                  <a:uLnTx/>
                  <a:uFillTx/>
                  <a:latin typeface="Arial" charset="0"/>
                  <a:ea typeface="+mn-ea"/>
                  <a:cs typeface="Arial" charset="0"/>
                </a:rPr>
                <a:t>“INVEST EQUALLY IN ALL MATURITY”</a:t>
              </a:r>
            </a:p>
          </p:txBody>
        </p:sp>
      </p:grpSp>
    </p:spTree>
    <p:extLst>
      <p:ext uri="{BB962C8B-B14F-4D97-AF65-F5344CB8AC3E}">
        <p14:creationId xmlns:p14="http://schemas.microsoft.com/office/powerpoint/2010/main" val="345081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par>
                          <p:cTn id="8" fill="hold">
                            <p:stCondLst>
                              <p:cond delay="2000"/>
                            </p:stCondLst>
                            <p:childTnLst>
                              <p:par>
                                <p:cTn id="9" presetID="26" presetClass="emph" presetSubtype="0" repeatCount="3000" fill="hold" nodeType="afterEffect">
                                  <p:stCondLst>
                                    <p:cond delay="0"/>
                                  </p:stCondLst>
                                  <p:childTnLst>
                                    <p:animEffect transition="out" filter="fade">
                                      <p:cBhvr>
                                        <p:cTn id="10" dur="3000" tmFilter="0, 0; .2, .5; .8, .5; 1, 0"/>
                                        <p:tgtEl>
                                          <p:spTgt spid="4"/>
                                        </p:tgtEl>
                                      </p:cBhvr>
                                    </p:animEffect>
                                    <p:animScale>
                                      <p:cBhvr>
                                        <p:cTn id="11" dur="1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1981-780F-E15D-CFA9-684CEC3A2695}"/>
              </a:ext>
            </a:extLst>
          </p:cNvPr>
          <p:cNvSpPr>
            <a:spLocks noGrp="1"/>
          </p:cNvSpPr>
          <p:nvPr>
            <p:ph type="title"/>
          </p:nvPr>
        </p:nvSpPr>
        <p:spPr/>
        <p:txBody>
          <a:bodyPr/>
          <a:lstStyle/>
          <a:p>
            <a:r>
              <a:rPr lang="en-US" dirty="0">
                <a:solidFill>
                  <a:srgbClr val="CC0000"/>
                </a:solidFill>
              </a:rPr>
              <a:t>BOND BARBELL STRATEGY </a:t>
            </a:r>
            <a:endParaRPr lang="en-IN" dirty="0"/>
          </a:p>
        </p:txBody>
      </p:sp>
      <p:sp>
        <p:nvSpPr>
          <p:cNvPr id="3" name="Content Placeholder 2">
            <a:extLst>
              <a:ext uri="{FF2B5EF4-FFF2-40B4-BE49-F238E27FC236}">
                <a16:creationId xmlns:a16="http://schemas.microsoft.com/office/drawing/2014/main" id="{FD5323A9-2B44-F4C0-023C-F9DC79602FD3}"/>
              </a:ext>
            </a:extLst>
          </p:cNvPr>
          <p:cNvSpPr>
            <a:spLocks noGrp="1"/>
          </p:cNvSpPr>
          <p:nvPr>
            <p:ph idx="1"/>
          </p:nvPr>
        </p:nvSpPr>
        <p:spPr/>
        <p:txBody>
          <a:bodyPr>
            <a:normAutofit fontScale="70000" lnSpcReduction="20000"/>
          </a:bodyPr>
          <a:lstStyle/>
          <a:p>
            <a:pPr algn="just" eaLnBrk="1" hangingPunct="1">
              <a:spcBef>
                <a:spcPct val="50000"/>
              </a:spcBef>
              <a:spcAft>
                <a:spcPct val="50000"/>
              </a:spcAft>
              <a:defRPr/>
            </a:pPr>
            <a:r>
              <a:rPr lang="en-US" sz="2800" b="0" dirty="0">
                <a:latin typeface="Franklin Gothic Book" panose="020B0503020102020204" pitchFamily="34" charset="0"/>
              </a:rPr>
              <a:t>In this strategy, an investor acquires portfolio consisting of very long and very short term maturity bonds. </a:t>
            </a:r>
          </a:p>
          <a:p>
            <a:pPr algn="just" eaLnBrk="1" hangingPunct="1">
              <a:spcBef>
                <a:spcPct val="50000"/>
              </a:spcBef>
              <a:spcAft>
                <a:spcPct val="50000"/>
              </a:spcAft>
              <a:defRPr/>
            </a:pPr>
            <a:r>
              <a:rPr lang="en-US" sz="2800" b="0" dirty="0">
                <a:solidFill>
                  <a:srgbClr val="CC0000"/>
                </a:solidFill>
                <a:latin typeface="Franklin Gothic Book" panose="020B0503020102020204" pitchFamily="34" charset="0"/>
              </a:rPr>
              <a:t>A fixed income </a:t>
            </a:r>
            <a:r>
              <a:rPr lang="en-US" sz="2800" b="0" dirty="0">
                <a:solidFill>
                  <a:srgbClr val="CC0000"/>
                </a:solidFill>
                <a:effectLst>
                  <a:outerShdw blurRad="38100" dist="38100" dir="2700000" algn="tl">
                    <a:srgbClr val="C0C0C0"/>
                  </a:outerShdw>
                </a:effectLst>
                <a:latin typeface="Franklin Gothic Book" panose="020B0503020102020204" pitchFamily="34" charset="0"/>
              </a:rPr>
              <a:t>strategy </a:t>
            </a:r>
            <a:r>
              <a:rPr lang="en-US" sz="2800" b="0" dirty="0">
                <a:solidFill>
                  <a:srgbClr val="CC0000"/>
                </a:solidFill>
                <a:latin typeface="Franklin Gothic Book" panose="020B0503020102020204" pitchFamily="34" charset="0"/>
              </a:rPr>
              <a:t>in which the maturity`s of the securities included in the </a:t>
            </a:r>
            <a:r>
              <a:rPr lang="en-US" sz="2800" b="0" dirty="0">
                <a:solidFill>
                  <a:srgbClr val="CC0000"/>
                </a:solidFill>
                <a:effectLst>
                  <a:outerShdw blurRad="38100" dist="38100" dir="2700000" algn="tl">
                    <a:srgbClr val="C0C0C0"/>
                  </a:outerShdw>
                </a:effectLst>
                <a:latin typeface="Franklin Gothic Book" panose="020B0503020102020204" pitchFamily="34" charset="0"/>
              </a:rPr>
              <a:t>Portfolio</a:t>
            </a:r>
            <a:r>
              <a:rPr lang="en-US" sz="2800" b="0" dirty="0">
                <a:solidFill>
                  <a:srgbClr val="CC0000"/>
                </a:solidFill>
                <a:latin typeface="Franklin Gothic Book" panose="020B0503020102020204" pitchFamily="34" charset="0"/>
              </a:rPr>
              <a:t> are concentrated at two extremes. </a:t>
            </a:r>
            <a:endParaRPr lang="en-US" sz="2800" b="0" dirty="0">
              <a:solidFill>
                <a:srgbClr val="660066"/>
              </a:solidFill>
              <a:latin typeface="Franklin Gothic Book" panose="020B0503020102020204" pitchFamily="34" charset="0"/>
            </a:endParaRPr>
          </a:p>
          <a:p>
            <a:pPr algn="just" eaLnBrk="1" hangingPunct="1">
              <a:spcBef>
                <a:spcPct val="50000"/>
              </a:spcBef>
              <a:spcAft>
                <a:spcPct val="50000"/>
              </a:spcAft>
              <a:defRPr/>
            </a:pPr>
            <a:r>
              <a:rPr lang="en-US" sz="2800" b="0" dirty="0">
                <a:solidFill>
                  <a:srgbClr val="660066"/>
                </a:solidFill>
                <a:latin typeface="Franklin Gothic Book" panose="020B0503020102020204" pitchFamily="34" charset="0"/>
              </a:rPr>
              <a:t>The advantage of this is - an investor needs to revise only half of his/her portfolio depending upon the expectation of changes in interest rates.</a:t>
            </a:r>
            <a:r>
              <a:rPr lang="en-US" sz="2800" b="0" dirty="0">
                <a:latin typeface="Franklin Gothic Book" panose="020B0503020102020204" pitchFamily="34" charset="0"/>
              </a:rPr>
              <a:t> </a:t>
            </a:r>
            <a:r>
              <a:rPr lang="en-US" sz="2800" b="0" i="1" dirty="0">
                <a:solidFill>
                  <a:srgbClr val="CC0000"/>
                </a:solidFill>
                <a:latin typeface="Franklin Gothic Book" panose="020B0503020102020204" pitchFamily="34" charset="0"/>
              </a:rPr>
              <a:t>If interest rates are expected to rise, then he/she should sell the long-term bonds and invest in short term and do the opposite if the interest rates are expected to fall.</a:t>
            </a:r>
            <a:endParaRPr lang="en-US" sz="2800" b="0" dirty="0">
              <a:latin typeface="Franklin Gothic Book" panose="020B0503020102020204" pitchFamily="34" charset="0"/>
            </a:endParaRPr>
          </a:p>
          <a:p>
            <a:pPr algn="just" eaLnBrk="1" hangingPunct="1">
              <a:spcBef>
                <a:spcPct val="50000"/>
              </a:spcBef>
              <a:spcAft>
                <a:spcPct val="50000"/>
              </a:spcAft>
              <a:defRPr/>
            </a:pPr>
            <a:r>
              <a:rPr lang="en-US" sz="2800" b="0" dirty="0">
                <a:solidFill>
                  <a:srgbClr val="006600"/>
                </a:solidFill>
                <a:latin typeface="Franklin Gothic Book" panose="020B0503020102020204" pitchFamily="34" charset="0"/>
              </a:rPr>
              <a:t>This strategy as compared to LADDERED ONE is more risky if the anticipation about future interest rates go wrong</a:t>
            </a:r>
            <a:endParaRPr lang="en-IN" dirty="0">
              <a:latin typeface="Franklin Gothic Book" panose="020B0503020102020204" pitchFamily="34" charset="0"/>
            </a:endParaRPr>
          </a:p>
        </p:txBody>
      </p:sp>
    </p:spTree>
    <p:extLst>
      <p:ext uri="{BB962C8B-B14F-4D97-AF65-F5344CB8AC3E}">
        <p14:creationId xmlns:p14="http://schemas.microsoft.com/office/powerpoint/2010/main" val="4342967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2F42F5F6-F04B-A56C-6D83-F3EF10CEF1AE}"/>
              </a:ext>
            </a:extLst>
          </p:cNvPr>
          <p:cNvGrpSpPr>
            <a:grpSpLocks/>
          </p:cNvGrpSpPr>
          <p:nvPr/>
        </p:nvGrpSpPr>
        <p:grpSpPr bwMode="auto">
          <a:xfrm>
            <a:off x="1554480" y="863123"/>
            <a:ext cx="7539038" cy="5700713"/>
            <a:chOff x="339" y="240"/>
            <a:chExt cx="4749" cy="3591"/>
          </a:xfrm>
        </p:grpSpPr>
        <p:sp>
          <p:nvSpPr>
            <p:cNvPr id="9" name="Line 3">
              <a:extLst>
                <a:ext uri="{FF2B5EF4-FFF2-40B4-BE49-F238E27FC236}">
                  <a16:creationId xmlns:a16="http://schemas.microsoft.com/office/drawing/2014/main" id="{BC1166BE-8DEA-D94B-3C08-BA27CDF8132D}"/>
                </a:ext>
              </a:extLst>
            </p:cNvPr>
            <p:cNvSpPr>
              <a:spLocks noChangeShapeType="1"/>
            </p:cNvSpPr>
            <p:nvPr/>
          </p:nvSpPr>
          <p:spPr bwMode="auto">
            <a:xfrm>
              <a:off x="768" y="576"/>
              <a:ext cx="0" cy="2688"/>
            </a:xfrm>
            <a:prstGeom prst="line">
              <a:avLst/>
            </a:prstGeom>
            <a:noFill/>
            <a:ln w="9525">
              <a:solidFill>
                <a:schemeClr val="tx1"/>
              </a:solidFill>
              <a:round/>
              <a:headEnd type="triangle" w="med" len="me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0" name="Line 4">
              <a:extLst>
                <a:ext uri="{FF2B5EF4-FFF2-40B4-BE49-F238E27FC236}">
                  <a16:creationId xmlns:a16="http://schemas.microsoft.com/office/drawing/2014/main" id="{523C9D0F-C70F-0EF3-AE65-4ED4E38FE980}"/>
                </a:ext>
              </a:extLst>
            </p:cNvPr>
            <p:cNvSpPr>
              <a:spLocks noChangeShapeType="1"/>
            </p:cNvSpPr>
            <p:nvPr/>
          </p:nvSpPr>
          <p:spPr bwMode="auto">
            <a:xfrm>
              <a:off x="768" y="3264"/>
              <a:ext cx="4320"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1" name="Line 5">
              <a:extLst>
                <a:ext uri="{FF2B5EF4-FFF2-40B4-BE49-F238E27FC236}">
                  <a16:creationId xmlns:a16="http://schemas.microsoft.com/office/drawing/2014/main" id="{0EF08106-DE22-E051-E1FC-50F6A27A5061}"/>
                </a:ext>
              </a:extLst>
            </p:cNvPr>
            <p:cNvSpPr>
              <a:spLocks noChangeShapeType="1"/>
            </p:cNvSpPr>
            <p:nvPr/>
          </p:nvSpPr>
          <p:spPr bwMode="auto">
            <a:xfrm>
              <a:off x="768" y="1584"/>
              <a:ext cx="4224"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2" name="Line 6">
              <a:extLst>
                <a:ext uri="{FF2B5EF4-FFF2-40B4-BE49-F238E27FC236}">
                  <a16:creationId xmlns:a16="http://schemas.microsoft.com/office/drawing/2014/main" id="{B2846413-AAE5-75BA-BBB4-DFE652FB5FF3}"/>
                </a:ext>
              </a:extLst>
            </p:cNvPr>
            <p:cNvSpPr>
              <a:spLocks noChangeShapeType="1"/>
            </p:cNvSpPr>
            <p:nvPr/>
          </p:nvSpPr>
          <p:spPr bwMode="auto">
            <a:xfrm>
              <a:off x="134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3" name="Line 7">
              <a:extLst>
                <a:ext uri="{FF2B5EF4-FFF2-40B4-BE49-F238E27FC236}">
                  <a16:creationId xmlns:a16="http://schemas.microsoft.com/office/drawing/2014/main" id="{1F860F22-E6E3-D47D-C0FA-EBDF1AEE9AB2}"/>
                </a:ext>
              </a:extLst>
            </p:cNvPr>
            <p:cNvSpPr>
              <a:spLocks noChangeShapeType="1"/>
            </p:cNvSpPr>
            <p:nvPr/>
          </p:nvSpPr>
          <p:spPr bwMode="auto">
            <a:xfrm>
              <a:off x="158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4" name="Line 8">
              <a:extLst>
                <a:ext uri="{FF2B5EF4-FFF2-40B4-BE49-F238E27FC236}">
                  <a16:creationId xmlns:a16="http://schemas.microsoft.com/office/drawing/2014/main" id="{F4CD46F7-2141-994B-03F3-831E245B5947}"/>
                </a:ext>
              </a:extLst>
            </p:cNvPr>
            <p:cNvSpPr>
              <a:spLocks noChangeShapeType="1"/>
            </p:cNvSpPr>
            <p:nvPr/>
          </p:nvSpPr>
          <p:spPr bwMode="auto">
            <a:xfrm>
              <a:off x="182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5" name="Line 9">
              <a:extLst>
                <a:ext uri="{FF2B5EF4-FFF2-40B4-BE49-F238E27FC236}">
                  <a16:creationId xmlns:a16="http://schemas.microsoft.com/office/drawing/2014/main" id="{09C01BC5-A127-4F68-E8BB-F56FE640E347}"/>
                </a:ext>
              </a:extLst>
            </p:cNvPr>
            <p:cNvSpPr>
              <a:spLocks noChangeShapeType="1"/>
            </p:cNvSpPr>
            <p:nvPr/>
          </p:nvSpPr>
          <p:spPr bwMode="auto">
            <a:xfrm>
              <a:off x="3984"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6" name="Text Box 10">
              <a:extLst>
                <a:ext uri="{FF2B5EF4-FFF2-40B4-BE49-F238E27FC236}">
                  <a16:creationId xmlns:a16="http://schemas.microsoft.com/office/drawing/2014/main" id="{13621BF7-A770-51AC-4510-AB7B975BBE01}"/>
                </a:ext>
              </a:extLst>
            </p:cNvPr>
            <p:cNvSpPr txBox="1">
              <a:spLocks noChangeArrowheads="1"/>
            </p:cNvSpPr>
            <p:nvPr/>
          </p:nvSpPr>
          <p:spPr bwMode="auto">
            <a:xfrm>
              <a:off x="2112" y="3504"/>
              <a:ext cx="1872" cy="32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i="0" u="none" strike="noStrike" kern="1200" normalizeH="0" baseline="0" noProof="0" dirty="0">
                  <a:ln w="0"/>
                  <a:effectLst>
                    <a:outerShdw blurRad="38100" dist="19050" dir="2700000" algn="tl" rotWithShape="0">
                      <a:schemeClr val="dk1">
                        <a:alpha val="40000"/>
                      </a:schemeClr>
                    </a:outerShdw>
                  </a:effectLst>
                  <a:uLnTx/>
                  <a:uFillTx/>
                  <a:latin typeface="Arial" charset="0"/>
                  <a:ea typeface="+mn-ea"/>
                  <a:cs typeface="Arial" charset="0"/>
                </a:rPr>
                <a:t>Time</a:t>
              </a:r>
            </a:p>
          </p:txBody>
        </p:sp>
        <p:sp>
          <p:nvSpPr>
            <p:cNvPr id="17" name="Text Box 11">
              <a:extLst>
                <a:ext uri="{FF2B5EF4-FFF2-40B4-BE49-F238E27FC236}">
                  <a16:creationId xmlns:a16="http://schemas.microsoft.com/office/drawing/2014/main" id="{94C29688-D622-28B3-F717-386D0F707E35}"/>
                </a:ext>
              </a:extLst>
            </p:cNvPr>
            <p:cNvSpPr txBox="1">
              <a:spLocks noChangeArrowheads="1"/>
            </p:cNvSpPr>
            <p:nvPr/>
          </p:nvSpPr>
          <p:spPr bwMode="auto">
            <a:xfrm rot="16224131">
              <a:off x="-403" y="1792"/>
              <a:ext cx="1814" cy="330"/>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i="0" u="none" strike="noStrike" kern="1200" normalizeH="0" baseline="0" noProof="0" dirty="0">
                  <a:ln w="0"/>
                  <a:effectLst>
                    <a:outerShdw blurRad="38100" dist="19050" dir="2700000" algn="tl" rotWithShape="0">
                      <a:schemeClr val="dk1">
                        <a:alpha val="40000"/>
                      </a:schemeClr>
                    </a:outerShdw>
                  </a:effectLst>
                  <a:uLnTx/>
                  <a:uFillTx/>
                  <a:latin typeface="Arial" charset="0"/>
                  <a:ea typeface="+mn-ea"/>
                  <a:cs typeface="Arial" charset="0"/>
                </a:rPr>
                <a:t>Amount Invested</a:t>
              </a:r>
            </a:p>
          </p:txBody>
        </p:sp>
        <p:sp>
          <p:nvSpPr>
            <p:cNvPr id="18" name="Oval 12">
              <a:extLst>
                <a:ext uri="{FF2B5EF4-FFF2-40B4-BE49-F238E27FC236}">
                  <a16:creationId xmlns:a16="http://schemas.microsoft.com/office/drawing/2014/main" id="{BF7C2672-A67C-CED0-4FFD-7D04EF3D1949}"/>
                </a:ext>
              </a:extLst>
            </p:cNvPr>
            <p:cNvSpPr>
              <a:spLocks noChangeArrowheads="1"/>
            </p:cNvSpPr>
            <p:nvPr/>
          </p:nvSpPr>
          <p:spPr bwMode="auto">
            <a:xfrm>
              <a:off x="912" y="240"/>
              <a:ext cx="4032" cy="1104"/>
            </a:xfrm>
            <a:prstGeom prst="ellipse">
              <a:avLst/>
            </a:prstGeom>
            <a:solidFill>
              <a:srgbClr val="800080"/>
            </a:solidFill>
            <a:ln w="9525">
              <a:solidFill>
                <a:schemeClr val="tx1"/>
              </a:solid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Arial" charset="0"/>
                  <a:ea typeface="+mn-ea"/>
                  <a:cs typeface="Arial" charset="0"/>
                </a:rPr>
                <a:t>BARBELL STRATEGY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Arial" charset="0"/>
                  <a:ea typeface="+mn-ea"/>
                  <a:cs typeface="Arial" charset="0"/>
                </a:rPr>
                <a:t>“INVESTMENT CONCENTRATED AT TWO EXTREMES OF MATURITY”</a:t>
              </a:r>
            </a:p>
          </p:txBody>
        </p:sp>
        <p:sp>
          <p:nvSpPr>
            <p:cNvPr id="19" name="Line 13">
              <a:extLst>
                <a:ext uri="{FF2B5EF4-FFF2-40B4-BE49-F238E27FC236}">
                  <a16:creationId xmlns:a16="http://schemas.microsoft.com/office/drawing/2014/main" id="{ECC727BE-09AF-0B43-451A-4E079DE55225}"/>
                </a:ext>
              </a:extLst>
            </p:cNvPr>
            <p:cNvSpPr>
              <a:spLocks noChangeShapeType="1"/>
            </p:cNvSpPr>
            <p:nvPr/>
          </p:nvSpPr>
          <p:spPr bwMode="auto">
            <a:xfrm>
              <a:off x="4176"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0" name="Line 14">
              <a:extLst>
                <a:ext uri="{FF2B5EF4-FFF2-40B4-BE49-F238E27FC236}">
                  <a16:creationId xmlns:a16="http://schemas.microsoft.com/office/drawing/2014/main" id="{866B380F-E1B8-6392-4493-47062C760F81}"/>
                </a:ext>
              </a:extLst>
            </p:cNvPr>
            <p:cNvSpPr>
              <a:spLocks noChangeShapeType="1"/>
            </p:cNvSpPr>
            <p:nvPr/>
          </p:nvSpPr>
          <p:spPr bwMode="auto">
            <a:xfrm>
              <a:off x="4368" y="1584"/>
              <a:ext cx="0" cy="16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1" name="Line 15">
              <a:extLst>
                <a:ext uri="{FF2B5EF4-FFF2-40B4-BE49-F238E27FC236}">
                  <a16:creationId xmlns:a16="http://schemas.microsoft.com/office/drawing/2014/main" id="{C546980E-EAE2-9F2C-8167-208611B0CAC6}"/>
                </a:ext>
              </a:extLst>
            </p:cNvPr>
            <p:cNvSpPr>
              <a:spLocks noChangeShapeType="1"/>
            </p:cNvSpPr>
            <p:nvPr/>
          </p:nvSpPr>
          <p:spPr bwMode="auto">
            <a:xfrm>
              <a:off x="2064"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2" name="Line 16">
              <a:extLst>
                <a:ext uri="{FF2B5EF4-FFF2-40B4-BE49-F238E27FC236}">
                  <a16:creationId xmlns:a16="http://schemas.microsoft.com/office/drawing/2014/main" id="{3435A9D3-E425-37C3-BDE7-47B11F44F5F4}"/>
                </a:ext>
              </a:extLst>
            </p:cNvPr>
            <p:cNvSpPr>
              <a:spLocks noChangeShapeType="1"/>
            </p:cNvSpPr>
            <p:nvPr/>
          </p:nvSpPr>
          <p:spPr bwMode="auto">
            <a:xfrm>
              <a:off x="2304"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3" name="Line 17">
              <a:extLst>
                <a:ext uri="{FF2B5EF4-FFF2-40B4-BE49-F238E27FC236}">
                  <a16:creationId xmlns:a16="http://schemas.microsoft.com/office/drawing/2014/main" id="{5720C0B6-434F-EEED-5FAA-1F3C65A2C332}"/>
                </a:ext>
              </a:extLst>
            </p:cNvPr>
            <p:cNvSpPr>
              <a:spLocks noChangeShapeType="1"/>
            </p:cNvSpPr>
            <p:nvPr/>
          </p:nvSpPr>
          <p:spPr bwMode="auto">
            <a:xfrm>
              <a:off x="2496"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4" name="Line 18">
              <a:extLst>
                <a:ext uri="{FF2B5EF4-FFF2-40B4-BE49-F238E27FC236}">
                  <a16:creationId xmlns:a16="http://schemas.microsoft.com/office/drawing/2014/main" id="{521C6B73-5311-C432-A652-F82F0ADD1928}"/>
                </a:ext>
              </a:extLst>
            </p:cNvPr>
            <p:cNvSpPr>
              <a:spLocks noChangeShapeType="1"/>
            </p:cNvSpPr>
            <p:nvPr/>
          </p:nvSpPr>
          <p:spPr bwMode="auto">
            <a:xfrm>
              <a:off x="2688"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5" name="Line 19">
              <a:extLst>
                <a:ext uri="{FF2B5EF4-FFF2-40B4-BE49-F238E27FC236}">
                  <a16:creationId xmlns:a16="http://schemas.microsoft.com/office/drawing/2014/main" id="{6369999F-797E-9755-5F37-A90CD184ABE0}"/>
                </a:ext>
              </a:extLst>
            </p:cNvPr>
            <p:cNvSpPr>
              <a:spLocks noChangeShapeType="1"/>
            </p:cNvSpPr>
            <p:nvPr/>
          </p:nvSpPr>
          <p:spPr bwMode="auto">
            <a:xfrm>
              <a:off x="2880"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6" name="Line 20">
              <a:extLst>
                <a:ext uri="{FF2B5EF4-FFF2-40B4-BE49-F238E27FC236}">
                  <a16:creationId xmlns:a16="http://schemas.microsoft.com/office/drawing/2014/main" id="{3DDF709C-E62D-0AA5-72B0-2A2AE56BBEF7}"/>
                </a:ext>
              </a:extLst>
            </p:cNvPr>
            <p:cNvSpPr>
              <a:spLocks noChangeShapeType="1"/>
            </p:cNvSpPr>
            <p:nvPr/>
          </p:nvSpPr>
          <p:spPr bwMode="auto">
            <a:xfrm>
              <a:off x="3072"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7" name="Line 21">
              <a:extLst>
                <a:ext uri="{FF2B5EF4-FFF2-40B4-BE49-F238E27FC236}">
                  <a16:creationId xmlns:a16="http://schemas.microsoft.com/office/drawing/2014/main" id="{F38220AD-851C-6409-37E2-CB06FEA46D98}"/>
                </a:ext>
              </a:extLst>
            </p:cNvPr>
            <p:cNvSpPr>
              <a:spLocks noChangeShapeType="1"/>
            </p:cNvSpPr>
            <p:nvPr/>
          </p:nvSpPr>
          <p:spPr bwMode="auto">
            <a:xfrm>
              <a:off x="3264"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8" name="Line 22">
              <a:extLst>
                <a:ext uri="{FF2B5EF4-FFF2-40B4-BE49-F238E27FC236}">
                  <a16:creationId xmlns:a16="http://schemas.microsoft.com/office/drawing/2014/main" id="{7AB45B8E-6871-924E-DBA3-D86B3E4FC349}"/>
                </a:ext>
              </a:extLst>
            </p:cNvPr>
            <p:cNvSpPr>
              <a:spLocks noChangeShapeType="1"/>
            </p:cNvSpPr>
            <p:nvPr/>
          </p:nvSpPr>
          <p:spPr bwMode="auto">
            <a:xfrm>
              <a:off x="3456"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29" name="Line 23">
              <a:extLst>
                <a:ext uri="{FF2B5EF4-FFF2-40B4-BE49-F238E27FC236}">
                  <a16:creationId xmlns:a16="http://schemas.microsoft.com/office/drawing/2014/main" id="{45653986-7C29-1DA2-9450-CB0B3DE0F2C2}"/>
                </a:ext>
              </a:extLst>
            </p:cNvPr>
            <p:cNvSpPr>
              <a:spLocks noChangeShapeType="1"/>
            </p:cNvSpPr>
            <p:nvPr/>
          </p:nvSpPr>
          <p:spPr bwMode="auto">
            <a:xfrm>
              <a:off x="3600" y="2784"/>
              <a:ext cx="0" cy="492"/>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30" name="Line 24">
              <a:extLst>
                <a:ext uri="{FF2B5EF4-FFF2-40B4-BE49-F238E27FC236}">
                  <a16:creationId xmlns:a16="http://schemas.microsoft.com/office/drawing/2014/main" id="{CDB45DE1-BAA1-38F3-9E5D-7ADC85A54705}"/>
                </a:ext>
              </a:extLst>
            </p:cNvPr>
            <p:cNvSpPr>
              <a:spLocks noChangeShapeType="1"/>
            </p:cNvSpPr>
            <p:nvPr/>
          </p:nvSpPr>
          <p:spPr bwMode="auto">
            <a:xfrm>
              <a:off x="3792" y="2784"/>
              <a:ext cx="0" cy="480"/>
            </a:xfrm>
            <a:prstGeom prst="line">
              <a:avLst/>
            </a:prstGeom>
            <a:noFill/>
            <a:ln w="127000">
              <a:solidFill>
                <a:srgbClr val="CC00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grpSp>
    </p:spTree>
    <p:extLst>
      <p:ext uri="{BB962C8B-B14F-4D97-AF65-F5344CB8AC3E}">
        <p14:creationId xmlns:p14="http://schemas.microsoft.com/office/powerpoint/2010/main" val="114822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3C6D4-DD7D-618E-C048-190E92B98178}"/>
              </a:ext>
            </a:extLst>
          </p:cNvPr>
          <p:cNvSpPr>
            <a:spLocks noGrp="1"/>
          </p:cNvSpPr>
          <p:nvPr>
            <p:ph type="title"/>
          </p:nvPr>
        </p:nvSpPr>
        <p:spPr/>
        <p:txBody>
          <a:bodyPr/>
          <a:lstStyle/>
          <a:p>
            <a:r>
              <a:rPr lang="en-US" dirty="0"/>
              <a:t>BOND BULLET STRATEGY </a:t>
            </a:r>
            <a:endParaRPr lang="en-IN" dirty="0"/>
          </a:p>
        </p:txBody>
      </p:sp>
      <p:sp>
        <p:nvSpPr>
          <p:cNvPr id="3" name="Content Placeholder 2">
            <a:extLst>
              <a:ext uri="{FF2B5EF4-FFF2-40B4-BE49-F238E27FC236}">
                <a16:creationId xmlns:a16="http://schemas.microsoft.com/office/drawing/2014/main" id="{D8BB477A-96FA-841A-D7A7-7FACC9BF9641}"/>
              </a:ext>
            </a:extLst>
          </p:cNvPr>
          <p:cNvSpPr>
            <a:spLocks noGrp="1"/>
          </p:cNvSpPr>
          <p:nvPr>
            <p:ph idx="1"/>
          </p:nvPr>
        </p:nvSpPr>
        <p:spPr/>
        <p:txBody>
          <a:bodyPr>
            <a:normAutofit fontScale="77500" lnSpcReduction="20000"/>
          </a:bodyPr>
          <a:lstStyle/>
          <a:p>
            <a:pPr algn="just" eaLnBrk="1" hangingPunct="1">
              <a:spcBef>
                <a:spcPts val="2500"/>
              </a:spcBef>
              <a:spcAft>
                <a:spcPts val="1000"/>
              </a:spcAft>
              <a:defRPr/>
            </a:pPr>
            <a:r>
              <a:rPr lang="en-US" sz="2800" dirty="0">
                <a:solidFill>
                  <a:schemeClr val="tx1"/>
                </a:solidFill>
                <a:latin typeface="Franklin Gothic Book" panose="020B0503020102020204" pitchFamily="34" charset="0"/>
              </a:rPr>
              <a:t>A single maturity is at the heart of the bullet strategy. However, the essence is that the maturities of the bonds in the portfolio are concentrating towards one maturity time.</a:t>
            </a:r>
          </a:p>
          <a:p>
            <a:pPr algn="just" eaLnBrk="1" hangingPunct="1">
              <a:spcBef>
                <a:spcPts val="2500"/>
              </a:spcBef>
              <a:spcAft>
                <a:spcPts val="1000"/>
              </a:spcAft>
              <a:defRPr/>
            </a:pPr>
            <a:r>
              <a:rPr lang="en-US" sz="2800" dirty="0">
                <a:solidFill>
                  <a:srgbClr val="CC0000"/>
                </a:solidFill>
                <a:effectLst>
                  <a:outerShdw blurRad="38100" dist="38100" dir="2700000" algn="tl">
                    <a:srgbClr val="C0C0C0"/>
                  </a:outerShdw>
                </a:effectLst>
                <a:latin typeface="Franklin Gothic Book" panose="020B0503020102020204" pitchFamily="34" charset="0"/>
              </a:rPr>
              <a:t>One of the advantages of the Bullet Strategy is to focus cash flows to meet expected future expenditures such as buying a business in future. Zero-coupon bonds could be appropriate in these situations because they eliminate reinvestment risk and provide a known amount of cash at maturity.</a:t>
            </a:r>
          </a:p>
          <a:p>
            <a:pPr algn="just" eaLnBrk="1" hangingPunct="1">
              <a:spcBef>
                <a:spcPts val="2500"/>
              </a:spcBef>
              <a:spcAft>
                <a:spcPts val="1000"/>
              </a:spcAft>
              <a:defRPr/>
            </a:pPr>
            <a:r>
              <a:rPr lang="en-US" sz="2800" dirty="0">
                <a:solidFill>
                  <a:srgbClr val="000099"/>
                </a:solidFill>
                <a:latin typeface="Franklin Gothic Book" panose="020B0503020102020204" pitchFamily="34" charset="0"/>
              </a:rPr>
              <a:t>Another reason to have such a strategy could be to position a portfolio in response to strong anticipated change in interest rates in one direction.</a:t>
            </a:r>
            <a:endParaRPr lang="en-US" sz="2800" dirty="0">
              <a:solidFill>
                <a:srgbClr val="006600"/>
              </a:solidFill>
              <a:latin typeface="Franklin Gothic Book" panose="020B0503020102020204" pitchFamily="34" charset="0"/>
            </a:endParaRPr>
          </a:p>
          <a:p>
            <a:pPr algn="just"/>
            <a:endParaRPr lang="en-IN" dirty="0">
              <a:latin typeface="Franklin Gothic Book" panose="020B0503020102020204" pitchFamily="34" charset="0"/>
            </a:endParaRPr>
          </a:p>
        </p:txBody>
      </p:sp>
    </p:spTree>
    <p:extLst>
      <p:ext uri="{BB962C8B-B14F-4D97-AF65-F5344CB8AC3E}">
        <p14:creationId xmlns:p14="http://schemas.microsoft.com/office/powerpoint/2010/main" val="38956227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FEB31CB-3A59-EDE7-A0A1-184700BB5228}"/>
              </a:ext>
            </a:extLst>
          </p:cNvPr>
          <p:cNvGrpSpPr>
            <a:grpSpLocks/>
          </p:cNvGrpSpPr>
          <p:nvPr/>
        </p:nvGrpSpPr>
        <p:grpSpPr bwMode="auto">
          <a:xfrm>
            <a:off x="1104861" y="792162"/>
            <a:ext cx="8486179" cy="5700713"/>
            <a:chOff x="193" y="240"/>
            <a:chExt cx="4895" cy="3591"/>
          </a:xfrm>
        </p:grpSpPr>
        <p:sp>
          <p:nvSpPr>
            <p:cNvPr id="5" name="Line 3">
              <a:extLst>
                <a:ext uri="{FF2B5EF4-FFF2-40B4-BE49-F238E27FC236}">
                  <a16:creationId xmlns:a16="http://schemas.microsoft.com/office/drawing/2014/main" id="{F221DB31-0C7A-163F-31C3-FF8FBEECBC41}"/>
                </a:ext>
              </a:extLst>
            </p:cNvPr>
            <p:cNvSpPr>
              <a:spLocks noChangeShapeType="1"/>
            </p:cNvSpPr>
            <p:nvPr/>
          </p:nvSpPr>
          <p:spPr bwMode="auto">
            <a:xfrm>
              <a:off x="768" y="576"/>
              <a:ext cx="0" cy="2688"/>
            </a:xfrm>
            <a:prstGeom prst="line">
              <a:avLst/>
            </a:prstGeom>
            <a:noFill/>
            <a:ln w="9525">
              <a:solidFill>
                <a:schemeClr val="tx1"/>
              </a:solidFill>
              <a:round/>
              <a:headEnd type="triangle" w="med" len="me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6" name="Line 4">
              <a:extLst>
                <a:ext uri="{FF2B5EF4-FFF2-40B4-BE49-F238E27FC236}">
                  <a16:creationId xmlns:a16="http://schemas.microsoft.com/office/drawing/2014/main" id="{B620F320-F41A-29F9-952F-5FB1F50748F6}"/>
                </a:ext>
              </a:extLst>
            </p:cNvPr>
            <p:cNvSpPr>
              <a:spLocks noChangeShapeType="1"/>
            </p:cNvSpPr>
            <p:nvPr/>
          </p:nvSpPr>
          <p:spPr bwMode="auto">
            <a:xfrm>
              <a:off x="768" y="3264"/>
              <a:ext cx="4320"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7" name="Line 5">
              <a:extLst>
                <a:ext uri="{FF2B5EF4-FFF2-40B4-BE49-F238E27FC236}">
                  <a16:creationId xmlns:a16="http://schemas.microsoft.com/office/drawing/2014/main" id="{9EA503C4-B18B-C8DF-34EF-FF405778D357}"/>
                </a:ext>
              </a:extLst>
            </p:cNvPr>
            <p:cNvSpPr>
              <a:spLocks noChangeShapeType="1"/>
            </p:cNvSpPr>
            <p:nvPr/>
          </p:nvSpPr>
          <p:spPr bwMode="auto">
            <a:xfrm>
              <a:off x="768" y="1584"/>
              <a:ext cx="4224" cy="0"/>
            </a:xfrm>
            <a:prstGeom prst="line">
              <a:avLst/>
            </a:prstGeom>
            <a:noFill/>
            <a:ln w="9525">
              <a:solidFill>
                <a:schemeClr val="tx1"/>
              </a:solidFill>
              <a:round/>
              <a:headEnd/>
              <a:tailEnd type="triangle" w="med" len="me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8" name="Line 6">
              <a:extLst>
                <a:ext uri="{FF2B5EF4-FFF2-40B4-BE49-F238E27FC236}">
                  <a16:creationId xmlns:a16="http://schemas.microsoft.com/office/drawing/2014/main" id="{67A6E75B-6676-361A-B5A3-765C245A208B}"/>
                </a:ext>
              </a:extLst>
            </p:cNvPr>
            <p:cNvSpPr>
              <a:spLocks noChangeShapeType="1"/>
            </p:cNvSpPr>
            <p:nvPr/>
          </p:nvSpPr>
          <p:spPr bwMode="auto">
            <a:xfrm>
              <a:off x="3984"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9" name="Text Box 7">
              <a:extLst>
                <a:ext uri="{FF2B5EF4-FFF2-40B4-BE49-F238E27FC236}">
                  <a16:creationId xmlns:a16="http://schemas.microsoft.com/office/drawing/2014/main" id="{B127260E-DE62-7840-3A1D-8688E4EA8E18}"/>
                </a:ext>
              </a:extLst>
            </p:cNvPr>
            <p:cNvSpPr txBox="1">
              <a:spLocks noChangeArrowheads="1"/>
            </p:cNvSpPr>
            <p:nvPr/>
          </p:nvSpPr>
          <p:spPr bwMode="auto">
            <a:xfrm>
              <a:off x="2112" y="3504"/>
              <a:ext cx="1872" cy="32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6600"/>
                  </a:solidFill>
                  <a:effectLst/>
                  <a:uLnTx/>
                  <a:uFillTx/>
                  <a:latin typeface="Arial" charset="0"/>
                  <a:ea typeface="+mn-ea"/>
                  <a:cs typeface="Arial" charset="0"/>
                </a:rPr>
                <a:t>Time</a:t>
              </a:r>
            </a:p>
          </p:txBody>
        </p:sp>
        <p:sp>
          <p:nvSpPr>
            <p:cNvPr id="10" name="Text Box 8">
              <a:extLst>
                <a:ext uri="{FF2B5EF4-FFF2-40B4-BE49-F238E27FC236}">
                  <a16:creationId xmlns:a16="http://schemas.microsoft.com/office/drawing/2014/main" id="{FB5902E3-49C4-6D08-6FD7-D242A1ED2E03}"/>
                </a:ext>
              </a:extLst>
            </p:cNvPr>
            <p:cNvSpPr txBox="1">
              <a:spLocks noChangeArrowheads="1"/>
            </p:cNvSpPr>
            <p:nvPr/>
          </p:nvSpPr>
          <p:spPr bwMode="auto">
            <a:xfrm rot="16224131">
              <a:off x="-554" y="1756"/>
              <a:ext cx="1822" cy="32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6600"/>
                  </a:solidFill>
                  <a:effectLst/>
                  <a:uLnTx/>
                  <a:uFillTx/>
                  <a:latin typeface="Arial" charset="0"/>
                  <a:ea typeface="+mn-ea"/>
                  <a:cs typeface="Arial" charset="0"/>
                </a:rPr>
                <a:t>Amount Invested</a:t>
              </a:r>
            </a:p>
          </p:txBody>
        </p:sp>
        <p:sp>
          <p:nvSpPr>
            <p:cNvPr id="11" name="Oval 9">
              <a:extLst>
                <a:ext uri="{FF2B5EF4-FFF2-40B4-BE49-F238E27FC236}">
                  <a16:creationId xmlns:a16="http://schemas.microsoft.com/office/drawing/2014/main" id="{1723B174-575D-5DE2-5B55-CAA4AF472600}"/>
                </a:ext>
              </a:extLst>
            </p:cNvPr>
            <p:cNvSpPr>
              <a:spLocks noChangeArrowheads="1"/>
            </p:cNvSpPr>
            <p:nvPr/>
          </p:nvSpPr>
          <p:spPr bwMode="auto">
            <a:xfrm>
              <a:off x="912" y="240"/>
              <a:ext cx="4032" cy="1104"/>
            </a:xfrm>
            <a:prstGeom prst="ellipse">
              <a:avLst/>
            </a:prstGeom>
            <a:solidFill>
              <a:srgbClr val="006600"/>
            </a:solidFill>
            <a:ln w="9525">
              <a:solidFill>
                <a:schemeClr val="tx1"/>
              </a:solidFill>
              <a:round/>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CCFFFF"/>
                  </a:solidFill>
                  <a:effectLst/>
                  <a:uLnTx/>
                  <a:uFillTx/>
                  <a:latin typeface="Arial" charset="0"/>
                  <a:ea typeface="+mn-ea"/>
                  <a:cs typeface="Arial" charset="0"/>
                </a:rPr>
                <a:t>BULLET STRATEGY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CCFFFF"/>
                  </a:solidFill>
                  <a:effectLst/>
                  <a:uLnTx/>
                  <a:uFillTx/>
                  <a:latin typeface="Arial" charset="0"/>
                  <a:ea typeface="+mn-ea"/>
                  <a:cs typeface="Arial" charset="0"/>
                </a:rPr>
                <a:t>“INVESTMENT CONCENTRATING TOWARDS ONE MATURITY”</a:t>
              </a:r>
            </a:p>
          </p:txBody>
        </p:sp>
        <p:sp>
          <p:nvSpPr>
            <p:cNvPr id="12" name="Line 10">
              <a:extLst>
                <a:ext uri="{FF2B5EF4-FFF2-40B4-BE49-F238E27FC236}">
                  <a16:creationId xmlns:a16="http://schemas.microsoft.com/office/drawing/2014/main" id="{445ED049-B601-3A9C-C708-D49B7D583B29}"/>
                </a:ext>
              </a:extLst>
            </p:cNvPr>
            <p:cNvSpPr>
              <a:spLocks noChangeShapeType="1"/>
            </p:cNvSpPr>
            <p:nvPr/>
          </p:nvSpPr>
          <p:spPr bwMode="auto">
            <a:xfrm>
              <a:off x="4176"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3" name="Line 11">
              <a:extLst>
                <a:ext uri="{FF2B5EF4-FFF2-40B4-BE49-F238E27FC236}">
                  <a16:creationId xmlns:a16="http://schemas.microsoft.com/office/drawing/2014/main" id="{A0C3892D-FE50-9E4C-4149-9228BBD1C4C8}"/>
                </a:ext>
              </a:extLst>
            </p:cNvPr>
            <p:cNvSpPr>
              <a:spLocks noChangeShapeType="1"/>
            </p:cNvSpPr>
            <p:nvPr/>
          </p:nvSpPr>
          <p:spPr bwMode="auto">
            <a:xfrm>
              <a:off x="4368"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4" name="Line 12">
              <a:extLst>
                <a:ext uri="{FF2B5EF4-FFF2-40B4-BE49-F238E27FC236}">
                  <a16:creationId xmlns:a16="http://schemas.microsoft.com/office/drawing/2014/main" id="{CFF0E551-6A64-DFBA-B918-0C414F4481A4}"/>
                </a:ext>
              </a:extLst>
            </p:cNvPr>
            <p:cNvSpPr>
              <a:spLocks noChangeShapeType="1"/>
            </p:cNvSpPr>
            <p:nvPr/>
          </p:nvSpPr>
          <p:spPr bwMode="auto">
            <a:xfrm>
              <a:off x="4080"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5" name="Line 13">
              <a:extLst>
                <a:ext uri="{FF2B5EF4-FFF2-40B4-BE49-F238E27FC236}">
                  <a16:creationId xmlns:a16="http://schemas.microsoft.com/office/drawing/2014/main" id="{27DF1DD2-8F19-8B6F-69AD-7CB5C635D33D}"/>
                </a:ext>
              </a:extLst>
            </p:cNvPr>
            <p:cNvSpPr>
              <a:spLocks noChangeShapeType="1"/>
            </p:cNvSpPr>
            <p:nvPr/>
          </p:nvSpPr>
          <p:spPr bwMode="auto">
            <a:xfrm>
              <a:off x="4272"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6" name="Line 14">
              <a:extLst>
                <a:ext uri="{FF2B5EF4-FFF2-40B4-BE49-F238E27FC236}">
                  <a16:creationId xmlns:a16="http://schemas.microsoft.com/office/drawing/2014/main" id="{3C52CF17-F21B-B816-7C93-4B7B17DF2994}"/>
                </a:ext>
              </a:extLst>
            </p:cNvPr>
            <p:cNvSpPr>
              <a:spLocks noChangeShapeType="1"/>
            </p:cNvSpPr>
            <p:nvPr/>
          </p:nvSpPr>
          <p:spPr bwMode="auto">
            <a:xfrm>
              <a:off x="4464" y="1584"/>
              <a:ext cx="0" cy="1680"/>
            </a:xfrm>
            <a:prstGeom prst="line">
              <a:avLst/>
            </a:prstGeom>
            <a:noFill/>
            <a:ln w="57150">
              <a:solidFill>
                <a:srgbClr val="0000CC"/>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grpSp>
    </p:spTree>
    <p:extLst>
      <p:ext uri="{BB962C8B-B14F-4D97-AF65-F5344CB8AC3E}">
        <p14:creationId xmlns:p14="http://schemas.microsoft.com/office/powerpoint/2010/main" val="27596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F724C-CAE8-6402-A8F1-4545EFC3A6E0}"/>
              </a:ext>
            </a:extLst>
          </p:cNvPr>
          <p:cNvSpPr>
            <a:spLocks noGrp="1"/>
          </p:cNvSpPr>
          <p:nvPr>
            <p:ph type="title"/>
          </p:nvPr>
        </p:nvSpPr>
        <p:spPr>
          <a:xfrm>
            <a:off x="1371597" y="348865"/>
            <a:ext cx="10044023" cy="877729"/>
          </a:xfrm>
        </p:spPr>
        <p:txBody>
          <a:bodyPr anchor="ctr">
            <a:normAutofit fontScale="90000"/>
          </a:bodyPr>
          <a:lstStyle/>
          <a:p>
            <a:r>
              <a:rPr lang="en-US" altLang="ko-KR" sz="3100">
                <a:solidFill>
                  <a:srgbClr val="FFFFFF"/>
                </a:solidFill>
              </a:rPr>
              <a:t>Which one has higher Duration – Bullet Strategy or Ladder?</a:t>
            </a:r>
            <a:endParaRPr lang="en-IN" sz="3100">
              <a:solidFill>
                <a:srgbClr val="FFFFFF"/>
              </a:solidFill>
            </a:endParaRPr>
          </a:p>
        </p:txBody>
      </p:sp>
      <p:graphicFrame>
        <p:nvGraphicFramePr>
          <p:cNvPr id="7" name="Content Placeholder 4">
            <a:extLst>
              <a:ext uri="{FF2B5EF4-FFF2-40B4-BE49-F238E27FC236}">
                <a16:creationId xmlns:a16="http://schemas.microsoft.com/office/drawing/2014/main" id="{4F20650D-4CFF-878A-5F5E-74149FFEDDF8}"/>
              </a:ext>
            </a:extLst>
          </p:cNvPr>
          <p:cNvGraphicFramePr>
            <a:graphicFrameLocks noGrp="1"/>
          </p:cNvGraphicFramePr>
          <p:nvPr>
            <p:ph idx="1"/>
          </p:nvPr>
        </p:nvGraphicFramePr>
        <p:xfrm>
          <a:off x="644056" y="2112579"/>
          <a:ext cx="10927829" cy="41928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76563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D823-C8DB-BF4B-6105-BC41A23EC587}"/>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altLang="ko-KR" sz="3300" kern="1200">
                <a:solidFill>
                  <a:srgbClr val="FFFFFF"/>
                </a:solidFill>
                <a:latin typeface="+mj-lt"/>
                <a:ea typeface="+mj-ea"/>
                <a:cs typeface="+mj-cs"/>
              </a:rPr>
              <a:t>Which one has higher CONVEXITY – Bullet Strategy or Ladder?</a:t>
            </a:r>
            <a:endParaRPr lang="en-US" sz="3300" kern="1200">
              <a:solidFill>
                <a:srgbClr val="FFFFFF"/>
              </a:solidFill>
              <a:latin typeface="+mj-lt"/>
              <a:ea typeface="+mj-ea"/>
              <a:cs typeface="+mj-cs"/>
            </a:endParaRPr>
          </a:p>
        </p:txBody>
      </p:sp>
      <p:pic>
        <p:nvPicPr>
          <p:cNvPr id="4" name="Content Placeholder 4">
            <a:extLst>
              <a:ext uri="{FF2B5EF4-FFF2-40B4-BE49-F238E27FC236}">
                <a16:creationId xmlns:a16="http://schemas.microsoft.com/office/drawing/2014/main" id="{9D07E828-A3B2-2E6F-80F6-AED9D7CAC4FB}"/>
              </a:ext>
            </a:extLst>
          </p:cNvPr>
          <p:cNvPicPr>
            <a:picLocks noGrp="1" noChangeAspect="1"/>
          </p:cNvPicPr>
          <p:nvPr>
            <p:ph idx="1"/>
          </p:nvPr>
        </p:nvPicPr>
        <p:blipFill>
          <a:blip r:embed="rId2"/>
          <a:stretch>
            <a:fillRect/>
          </a:stretch>
        </p:blipFill>
        <p:spPr>
          <a:xfrm>
            <a:off x="4777316" y="961355"/>
            <a:ext cx="6780700" cy="4932960"/>
          </a:xfrm>
          <a:prstGeom prst="rect">
            <a:avLst/>
          </a:prstGeom>
        </p:spPr>
      </p:pic>
    </p:spTree>
    <p:extLst>
      <p:ext uri="{BB962C8B-B14F-4D97-AF65-F5344CB8AC3E}">
        <p14:creationId xmlns:p14="http://schemas.microsoft.com/office/powerpoint/2010/main" val="2755459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Example…</a:t>
            </a:r>
            <a:endParaRPr lang="ko-KR" altLang="en-US" dirty="0"/>
          </a:p>
        </p:txBody>
      </p:sp>
      <p:sp>
        <p:nvSpPr>
          <p:cNvPr id="3" name="Content Placeholder 2"/>
          <p:cNvSpPr>
            <a:spLocks noGrp="1"/>
          </p:cNvSpPr>
          <p:nvPr>
            <p:ph idx="1"/>
          </p:nvPr>
        </p:nvSpPr>
        <p:spPr/>
        <p:txBody>
          <a:bodyPr>
            <a:normAutofit fontScale="92500" lnSpcReduction="20000"/>
          </a:bodyPr>
          <a:lstStyle/>
          <a:p>
            <a:r>
              <a:rPr lang="en-US" altLang="ko-KR" sz="3200" dirty="0"/>
              <a:t>A bank is having 10,000 8% </a:t>
            </a:r>
            <a:r>
              <a:rPr lang="en-US" altLang="ko-KR" sz="3200" dirty="0" err="1"/>
              <a:t>GOI</a:t>
            </a:r>
            <a:r>
              <a:rPr lang="en-US" altLang="ko-KR" sz="3200" dirty="0"/>
              <a:t> dated security going to be matured in the next 5 years with a face value of </a:t>
            </a:r>
            <a:r>
              <a:rPr lang="en-US" altLang="ko-KR" sz="3200" dirty="0" err="1"/>
              <a:t>Rs</a:t>
            </a:r>
            <a:r>
              <a:rPr lang="en-US" altLang="ko-KR" sz="3200" dirty="0"/>
              <a:t>. 1,000. </a:t>
            </a:r>
          </a:p>
          <a:p>
            <a:endParaRPr lang="en-US" altLang="ko-KR" sz="3200" dirty="0"/>
          </a:p>
          <a:p>
            <a:r>
              <a:rPr lang="en-US" altLang="ko-KR" sz="3200" dirty="0"/>
              <a:t>Assume that it is not listed and coupon is paid half-yearly.</a:t>
            </a:r>
          </a:p>
          <a:p>
            <a:endParaRPr lang="en-US" altLang="ko-KR" sz="3200" dirty="0"/>
          </a:p>
          <a:p>
            <a:r>
              <a:rPr lang="en-US" altLang="ko-KR" sz="3200" dirty="0"/>
              <a:t>We want to determine its price as on March 31, 2024 for the purpose of Balance Sheet.</a:t>
            </a:r>
            <a:endParaRPr lang="ko-KR" altLang="en-US" sz="3200" dirty="0"/>
          </a:p>
        </p:txBody>
      </p:sp>
    </p:spTree>
    <p:extLst>
      <p:ext uri="{BB962C8B-B14F-4D97-AF65-F5344CB8AC3E}">
        <p14:creationId xmlns:p14="http://schemas.microsoft.com/office/powerpoint/2010/main" val="1840725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27" y="374901"/>
            <a:ext cx="11330760" cy="967132"/>
          </a:xfrm>
        </p:spPr>
        <p:txBody>
          <a:bodyPr>
            <a:noAutofit/>
          </a:bodyPr>
          <a:lstStyle/>
          <a:p>
            <a:r>
              <a:rPr lang="en-US" altLang="ko-KR" sz="3733" dirty="0"/>
              <a:t>Relevant part of the </a:t>
            </a:r>
            <a:r>
              <a:rPr lang="en-US" altLang="ko-KR" sz="3733" dirty="0" err="1"/>
              <a:t>ZCYC</a:t>
            </a:r>
            <a:r>
              <a:rPr lang="en-US" altLang="ko-KR" sz="3733" dirty="0"/>
              <a:t> as on March 31, 2022 is given below:</a:t>
            </a:r>
            <a:endParaRPr lang="ko-KR" altLang="en-US" sz="3733" dirty="0"/>
          </a:p>
        </p:txBody>
      </p:sp>
      <p:graphicFrame>
        <p:nvGraphicFramePr>
          <p:cNvPr id="4" name="Content Placeholder 3"/>
          <p:cNvGraphicFramePr>
            <a:graphicFrameLocks noGrp="1"/>
          </p:cNvGraphicFramePr>
          <p:nvPr>
            <p:ph idx="1"/>
          </p:nvPr>
        </p:nvGraphicFramePr>
        <p:xfrm>
          <a:off x="395014" y="1800147"/>
          <a:ext cx="11605580" cy="50578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3197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8619" y="374901"/>
            <a:ext cx="10587548" cy="967132"/>
          </a:xfrm>
        </p:spPr>
        <p:txBody>
          <a:bodyPr>
            <a:noAutofit/>
          </a:bodyPr>
          <a:lstStyle/>
          <a:p>
            <a:r>
              <a:rPr lang="en-US" sz="4000" dirty="0"/>
              <a:t>Case#3: When bond is unlisted/not actively traded and on the valuation date we do not get the spot rates for the required period</a:t>
            </a:r>
          </a:p>
        </p:txBody>
      </p:sp>
      <p:sp>
        <p:nvSpPr>
          <p:cNvPr id="5" name="Content Placeholder 4"/>
          <p:cNvSpPr>
            <a:spLocks noGrp="1"/>
          </p:cNvSpPr>
          <p:nvPr>
            <p:ph idx="1"/>
          </p:nvPr>
        </p:nvSpPr>
        <p:spPr>
          <a:xfrm>
            <a:off x="124171" y="3021788"/>
            <a:ext cx="11061996" cy="1018033"/>
          </a:xfrm>
        </p:spPr>
        <p:txBody>
          <a:bodyPr>
            <a:normAutofit/>
          </a:bodyPr>
          <a:lstStyle/>
          <a:p>
            <a:r>
              <a:rPr lang="en-US" sz="3200" dirty="0"/>
              <a:t>In such, we use – </a:t>
            </a:r>
            <a:r>
              <a:rPr lang="en-US" sz="4800" b="1" u="sng" dirty="0"/>
              <a:t>Matrix Pricing</a:t>
            </a:r>
            <a:r>
              <a:rPr lang="en-US" sz="4800" dirty="0"/>
              <a:t> </a:t>
            </a:r>
            <a:endParaRPr lang="en-US" sz="3200" dirty="0"/>
          </a:p>
        </p:txBody>
      </p:sp>
    </p:spTree>
    <p:extLst>
      <p:ext uri="{BB962C8B-B14F-4D97-AF65-F5344CB8AC3E}">
        <p14:creationId xmlns:p14="http://schemas.microsoft.com/office/powerpoint/2010/main" val="1450836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98621" y="374901"/>
            <a:ext cx="10994760" cy="790505"/>
          </a:xfrm>
        </p:spPr>
        <p:txBody>
          <a:bodyPr>
            <a:normAutofit fontScale="90000"/>
          </a:bodyPr>
          <a:lstStyle/>
          <a:p>
            <a:r>
              <a:rPr lang="en-US" altLang="ko-KR" dirty="0"/>
              <a:t>Matrix Pricing </a:t>
            </a:r>
            <a:endParaRPr lang="ko-KR" altLang="en-US" dirty="0"/>
          </a:p>
        </p:txBody>
      </p:sp>
      <p:sp>
        <p:nvSpPr>
          <p:cNvPr id="7" name="Content Placeholder 6"/>
          <p:cNvSpPr>
            <a:spLocks noGrp="1"/>
          </p:cNvSpPr>
          <p:nvPr>
            <p:ph idx="1"/>
          </p:nvPr>
        </p:nvSpPr>
        <p:spPr>
          <a:xfrm>
            <a:off x="598620" y="2785871"/>
            <a:ext cx="10994760" cy="4072129"/>
          </a:xfrm>
        </p:spPr>
        <p:txBody>
          <a:bodyPr/>
          <a:lstStyle/>
          <a:p>
            <a:r>
              <a:rPr lang="en-US" altLang="ko-KR" sz="3200" dirty="0"/>
              <a:t>Matrix Pricing is an estimation procedure that involves –</a:t>
            </a:r>
          </a:p>
          <a:p>
            <a:pPr lvl="1"/>
            <a:r>
              <a:rPr lang="en-US" altLang="ko-KR" dirty="0">
                <a:ln w="0"/>
                <a:solidFill>
                  <a:schemeClr val="tx1"/>
                </a:solidFill>
                <a:effectLst>
                  <a:outerShdw blurRad="38100" dist="19050" dir="2700000" algn="tl" rotWithShape="0">
                    <a:schemeClr val="dk1">
                      <a:alpha val="40000"/>
                    </a:schemeClr>
                  </a:outerShdw>
                </a:effectLst>
              </a:rPr>
              <a:t>Use of the market discount rate and price based on the quoted prices of more frequently traded comparable bonds. </a:t>
            </a:r>
          </a:p>
          <a:p>
            <a:pPr lvl="1"/>
            <a:endParaRPr lang="en-US" altLang="ko-KR" dirty="0">
              <a:ln w="0"/>
              <a:solidFill>
                <a:schemeClr val="tx1"/>
              </a:solidFill>
              <a:effectLst>
                <a:outerShdw blurRad="38100" dist="19050" dir="2700000" algn="tl" rotWithShape="0">
                  <a:schemeClr val="dk1">
                    <a:alpha val="40000"/>
                  </a:schemeClr>
                </a:outerShdw>
              </a:effectLst>
            </a:endParaRPr>
          </a:p>
          <a:p>
            <a:pPr lvl="1"/>
            <a:r>
              <a:rPr lang="en-US" altLang="ko-KR" dirty="0">
                <a:ln w="0"/>
                <a:solidFill>
                  <a:schemeClr val="tx1"/>
                </a:solidFill>
                <a:effectLst>
                  <a:outerShdw blurRad="38100" dist="19050" dir="2700000" algn="tl" rotWithShape="0">
                    <a:schemeClr val="dk1">
                      <a:alpha val="40000"/>
                    </a:schemeClr>
                  </a:outerShdw>
                </a:effectLst>
              </a:rPr>
              <a:t>These comparable bonds have similar times-to-maturity, coupon rates, and credit quality. </a:t>
            </a:r>
            <a:endParaRPr lang="ko-KR" alt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24427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101" y="60541"/>
            <a:ext cx="9976727" cy="967132"/>
          </a:xfrm>
        </p:spPr>
        <p:txBody>
          <a:bodyPr>
            <a:normAutofit fontScale="90000"/>
          </a:bodyPr>
          <a:lstStyle/>
          <a:p>
            <a:r>
              <a:rPr lang="en-US" altLang="ko-KR" dirty="0"/>
              <a:t>Example…</a:t>
            </a:r>
            <a:endParaRPr lang="ko-KR" altLang="en-US" dirty="0"/>
          </a:p>
        </p:txBody>
      </p:sp>
      <p:sp>
        <p:nvSpPr>
          <p:cNvPr id="3" name="Content Placeholder 2"/>
          <p:cNvSpPr>
            <a:spLocks noGrp="1"/>
          </p:cNvSpPr>
          <p:nvPr>
            <p:ph idx="1"/>
          </p:nvPr>
        </p:nvSpPr>
        <p:spPr>
          <a:xfrm>
            <a:off x="250371" y="2437374"/>
            <a:ext cx="12192000" cy="5250283"/>
          </a:xfrm>
        </p:spPr>
        <p:txBody>
          <a:bodyPr>
            <a:normAutofit/>
          </a:bodyPr>
          <a:lstStyle/>
          <a:p>
            <a:pPr algn="just"/>
            <a:r>
              <a:rPr lang="en-US" altLang="ko-KR" sz="1600" dirty="0"/>
              <a:t>An insurance company needs to value a </a:t>
            </a:r>
            <a:r>
              <a:rPr lang="en-US" altLang="ko-KR" sz="1600" b="1" dirty="0">
                <a:solidFill>
                  <a:srgbClr val="C00000"/>
                </a:solidFill>
                <a:effectLst>
                  <a:outerShdw blurRad="38100" dist="38100" dir="2700000" algn="tl">
                    <a:srgbClr val="000000">
                      <a:alpha val="43137"/>
                    </a:srgbClr>
                  </a:outerShdw>
                </a:effectLst>
              </a:rPr>
              <a:t>3</a:t>
            </a:r>
            <a:r>
              <a:rPr lang="en-US" altLang="ko-KR" sz="1600" dirty="0">
                <a:solidFill>
                  <a:srgbClr val="C00000"/>
                </a:solidFill>
                <a:effectLst>
                  <a:outerShdw blurRad="38100" dist="38100" dir="2700000" algn="tl">
                    <a:srgbClr val="000000">
                      <a:alpha val="43137"/>
                    </a:srgbClr>
                  </a:outerShdw>
                </a:effectLst>
              </a:rPr>
              <a:t>-year</a:t>
            </a:r>
            <a:r>
              <a:rPr lang="en-US" altLang="ko-KR" sz="1600" dirty="0"/>
              <a:t>, 8% annual coupon paid half-yearly with a face value of </a:t>
            </a:r>
            <a:r>
              <a:rPr lang="en-US" altLang="ko-KR" sz="1600" dirty="0" err="1"/>
              <a:t>Rs</a:t>
            </a:r>
            <a:r>
              <a:rPr lang="en-US" altLang="ko-KR" sz="1600" dirty="0"/>
              <a:t>. 1,000.</a:t>
            </a:r>
          </a:p>
          <a:p>
            <a:pPr algn="just"/>
            <a:endParaRPr lang="en-US" altLang="ko-KR" sz="1600" dirty="0"/>
          </a:p>
          <a:p>
            <a:pPr algn="just"/>
            <a:r>
              <a:rPr lang="en-US" altLang="ko-KR" sz="1600" dirty="0"/>
              <a:t>Assume that the bond is not actively traded and that there are no recent transactions reported for this particular security. </a:t>
            </a:r>
          </a:p>
          <a:p>
            <a:pPr algn="just"/>
            <a:endParaRPr lang="en-US" altLang="ko-KR" sz="1600" dirty="0"/>
          </a:p>
          <a:p>
            <a:pPr algn="just"/>
            <a:r>
              <a:rPr lang="en-US" altLang="ko-KR" sz="1600" dirty="0"/>
              <a:t>However, there are quoted prices for four bonds that have very similar credit quality:</a:t>
            </a:r>
          </a:p>
          <a:p>
            <a:pPr lvl="1" algn="just"/>
            <a:r>
              <a:rPr lang="en-US" altLang="ko-KR" sz="1600" dirty="0">
                <a:ln w="0"/>
                <a:effectLst>
                  <a:outerShdw blurRad="38100" dist="19050" dir="2700000" algn="tl" rotWithShape="0">
                    <a:schemeClr val="dk1">
                      <a:alpha val="40000"/>
                    </a:schemeClr>
                  </a:outerShdw>
                </a:effectLst>
              </a:rPr>
              <a:t>Bond A: two-year, 6% semiannual coupon payment bond trading at a price of </a:t>
            </a:r>
            <a:r>
              <a:rPr lang="en-US" altLang="ko-KR" sz="1600" dirty="0" err="1">
                <a:ln w="0"/>
                <a:effectLst>
                  <a:outerShdw blurRad="38100" dist="19050" dir="2700000" algn="tl" rotWithShape="0">
                    <a:schemeClr val="dk1">
                      <a:alpha val="40000"/>
                    </a:schemeClr>
                  </a:outerShdw>
                </a:effectLst>
              </a:rPr>
              <a:t>Rs</a:t>
            </a:r>
            <a:r>
              <a:rPr lang="en-US" altLang="ko-KR" sz="1600" dirty="0">
                <a:ln w="0"/>
                <a:effectLst>
                  <a:outerShdw blurRad="38100" dist="19050" dir="2700000" algn="tl" rotWithShape="0">
                    <a:schemeClr val="dk1">
                      <a:alpha val="40000"/>
                    </a:schemeClr>
                  </a:outerShdw>
                </a:effectLst>
              </a:rPr>
              <a:t>. 98.50</a:t>
            </a:r>
          </a:p>
          <a:p>
            <a:pPr lvl="1" algn="just"/>
            <a:r>
              <a:rPr lang="en-US" altLang="ko-KR" sz="1600" dirty="0">
                <a:ln w="0"/>
                <a:effectLst>
                  <a:outerShdw blurRad="38100" dist="19050" dir="2700000" algn="tl" rotWithShape="0">
                    <a:schemeClr val="dk1">
                      <a:alpha val="40000"/>
                    </a:schemeClr>
                  </a:outerShdw>
                </a:effectLst>
              </a:rPr>
              <a:t>Bond B: two-year, 10% semiannual coupon payment bond trading at a price of </a:t>
            </a:r>
            <a:r>
              <a:rPr lang="en-US" altLang="ko-KR" sz="1600" dirty="0" err="1">
                <a:ln w="0"/>
                <a:effectLst>
                  <a:outerShdw blurRad="38100" dist="19050" dir="2700000" algn="tl" rotWithShape="0">
                    <a:schemeClr val="dk1">
                      <a:alpha val="40000"/>
                    </a:schemeClr>
                  </a:outerShdw>
                </a:effectLst>
              </a:rPr>
              <a:t>Rs</a:t>
            </a:r>
            <a:r>
              <a:rPr lang="en-US" altLang="ko-KR" sz="1600" dirty="0">
                <a:ln w="0"/>
                <a:effectLst>
                  <a:outerShdw blurRad="38100" dist="19050" dir="2700000" algn="tl" rotWithShape="0">
                    <a:schemeClr val="dk1">
                      <a:alpha val="40000"/>
                    </a:schemeClr>
                  </a:outerShdw>
                </a:effectLst>
              </a:rPr>
              <a:t>. 102.25</a:t>
            </a:r>
          </a:p>
          <a:p>
            <a:pPr lvl="1" algn="just"/>
            <a:r>
              <a:rPr lang="en-US" altLang="ko-KR" sz="1600" dirty="0">
                <a:ln w="0"/>
                <a:effectLst>
                  <a:outerShdw blurRad="38100" dist="19050" dir="2700000" algn="tl" rotWithShape="0">
                    <a:schemeClr val="dk1">
                      <a:alpha val="40000"/>
                    </a:schemeClr>
                  </a:outerShdw>
                </a:effectLst>
              </a:rPr>
              <a:t>Bond C: five-year, 5% semiannual coupon payment bond trading at a price of </a:t>
            </a:r>
            <a:r>
              <a:rPr lang="en-US" altLang="ko-KR" sz="1600" dirty="0" err="1">
                <a:ln w="0"/>
                <a:effectLst>
                  <a:outerShdw blurRad="38100" dist="19050" dir="2700000" algn="tl" rotWithShape="0">
                    <a:schemeClr val="dk1">
                      <a:alpha val="40000"/>
                    </a:schemeClr>
                  </a:outerShdw>
                </a:effectLst>
              </a:rPr>
              <a:t>Rs</a:t>
            </a:r>
            <a:r>
              <a:rPr lang="en-US" altLang="ko-KR" sz="1600" dirty="0">
                <a:ln w="0"/>
                <a:effectLst>
                  <a:outerShdw blurRad="38100" dist="19050" dir="2700000" algn="tl" rotWithShape="0">
                    <a:schemeClr val="dk1">
                      <a:alpha val="40000"/>
                    </a:schemeClr>
                  </a:outerShdw>
                </a:effectLst>
              </a:rPr>
              <a:t>. 90.25</a:t>
            </a:r>
          </a:p>
          <a:p>
            <a:pPr lvl="1" algn="just"/>
            <a:r>
              <a:rPr lang="en-US" altLang="ko-KR" sz="1600" dirty="0">
                <a:ln w="0"/>
                <a:effectLst>
                  <a:outerShdw blurRad="38100" dist="19050" dir="2700000" algn="tl" rotWithShape="0">
                    <a:schemeClr val="dk1">
                      <a:alpha val="40000"/>
                    </a:schemeClr>
                  </a:outerShdw>
                </a:effectLst>
              </a:rPr>
              <a:t>Bond D: five-year, 7% semiannual coupon payment bond trading at a price of </a:t>
            </a:r>
            <a:r>
              <a:rPr lang="en-US" altLang="ko-KR" sz="1600" dirty="0" err="1">
                <a:ln w="0"/>
                <a:effectLst>
                  <a:outerShdw blurRad="38100" dist="19050" dir="2700000" algn="tl" rotWithShape="0">
                    <a:schemeClr val="dk1">
                      <a:alpha val="40000"/>
                    </a:schemeClr>
                  </a:outerShdw>
                </a:effectLst>
              </a:rPr>
              <a:t>Rs</a:t>
            </a:r>
            <a:r>
              <a:rPr lang="en-US" altLang="ko-KR" sz="1600" dirty="0">
                <a:ln w="0"/>
                <a:effectLst>
                  <a:outerShdw blurRad="38100" dist="19050" dir="2700000" algn="tl" rotWithShape="0">
                    <a:schemeClr val="dk1">
                      <a:alpha val="40000"/>
                    </a:schemeClr>
                  </a:outerShdw>
                </a:effectLst>
              </a:rPr>
              <a:t>. 99.125</a:t>
            </a:r>
            <a:endParaRPr lang="ko-KR" altLang="en-US" sz="16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96601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5013" y="578508"/>
            <a:ext cx="10994760" cy="790505"/>
          </a:xfrm>
        </p:spPr>
        <p:txBody>
          <a:bodyPr>
            <a:normAutofit fontScale="90000"/>
          </a:bodyPr>
          <a:lstStyle/>
          <a:p>
            <a:r>
              <a:rPr lang="en-US" altLang="ko-KR" dirty="0"/>
              <a:t>Matrix Pricing…</a:t>
            </a:r>
            <a:r>
              <a:rPr lang="en-US" altLang="ko-KR" sz="2933" dirty="0"/>
              <a:t>(continued)</a:t>
            </a:r>
            <a:r>
              <a:rPr lang="en-US" altLang="ko-KR" dirty="0"/>
              <a:t> </a:t>
            </a:r>
            <a:endParaRPr lang="ko-KR" altLang="en-US" dirty="0"/>
          </a:p>
        </p:txBody>
      </p:sp>
      <p:sp>
        <p:nvSpPr>
          <p:cNvPr id="7" name="Content Placeholder 6"/>
          <p:cNvSpPr>
            <a:spLocks noGrp="1"/>
          </p:cNvSpPr>
          <p:nvPr>
            <p:ph idx="1"/>
          </p:nvPr>
        </p:nvSpPr>
        <p:spPr/>
        <p:txBody>
          <a:bodyPr>
            <a:normAutofit lnSpcReduction="10000"/>
          </a:bodyPr>
          <a:lstStyle/>
          <a:p>
            <a:r>
              <a:rPr lang="en-US" altLang="ko-KR" sz="3200" dirty="0"/>
              <a:t>If the market prices/yields of the comparable bonds are available for all time period, then we can use them as it is.</a:t>
            </a:r>
          </a:p>
          <a:p>
            <a:endParaRPr lang="en-US" altLang="ko-KR" sz="3200" dirty="0"/>
          </a:p>
          <a:p>
            <a:r>
              <a:rPr lang="en-US" altLang="ko-KR" sz="3200" dirty="0"/>
              <a:t>But, if they are not available then… </a:t>
            </a:r>
          </a:p>
          <a:p>
            <a:pPr lvl="1"/>
            <a:r>
              <a:rPr lang="en-US" altLang="ko-KR" dirty="0">
                <a:ln w="0"/>
                <a:solidFill>
                  <a:schemeClr val="tx1"/>
                </a:solidFill>
                <a:effectLst>
                  <a:outerShdw blurRad="38100" dist="19050" dir="2700000" algn="tl" rotWithShape="0">
                    <a:schemeClr val="dk1">
                      <a:alpha val="40000"/>
                    </a:schemeClr>
                  </a:outerShdw>
                </a:effectLst>
              </a:rPr>
              <a:t>We fill the gap by taking some </a:t>
            </a:r>
            <a:r>
              <a:rPr lang="en-US" altLang="ko-KR" u="sng" dirty="0">
                <a:ln w="0"/>
                <a:solidFill>
                  <a:srgbClr val="C00000"/>
                </a:solidFill>
                <a:effectLst>
                  <a:outerShdw blurRad="38100" dist="19050" dir="2700000" algn="tl" rotWithShape="0">
                    <a:schemeClr val="dk1">
                      <a:alpha val="40000"/>
                    </a:schemeClr>
                  </a:outerShdw>
                </a:effectLst>
              </a:rPr>
              <a:t>linear or average estimate </a:t>
            </a:r>
            <a:r>
              <a:rPr lang="en-US" altLang="ko-KR" dirty="0">
                <a:ln w="0"/>
                <a:solidFill>
                  <a:schemeClr val="tx1"/>
                </a:solidFill>
                <a:effectLst>
                  <a:outerShdw blurRad="38100" dist="19050" dir="2700000" algn="tl" rotWithShape="0">
                    <a:schemeClr val="dk1">
                      <a:alpha val="40000"/>
                    </a:schemeClr>
                  </a:outerShdw>
                </a:effectLst>
              </a:rPr>
              <a:t>of the available rates. </a:t>
            </a:r>
            <a:endParaRPr lang="ko-KR" altLang="en-US" dirty="0">
              <a:ln w="0"/>
              <a:solidFill>
                <a:schemeClr val="tx1"/>
              </a:solidFill>
              <a:effectLst>
                <a:outerShdw blurRad="38100" dist="19050" dir="2700000" algn="tl" rotWithShape="0">
                  <a:schemeClr val="dk1">
                    <a:alpha val="40000"/>
                  </a:schemeClr>
                </a:outerShdw>
              </a:effectLst>
            </a:endParaRPr>
          </a:p>
        </p:txBody>
      </p:sp>
      <p:sp>
        <p:nvSpPr>
          <p:cNvPr id="2" name="TextBox 1"/>
          <p:cNvSpPr txBox="1"/>
          <p:nvPr/>
        </p:nvSpPr>
        <p:spPr>
          <a:xfrm>
            <a:off x="11341774" y="4950247"/>
            <a:ext cx="1018033" cy="1077218"/>
          </a:xfrm>
          <a:prstGeom prst="rect">
            <a:avLst/>
          </a:prstGeom>
          <a:noFill/>
        </p:spPr>
        <p:txBody>
          <a:bodyPr wrap="square" rtlCol="0">
            <a:spAutoFit/>
          </a:bodyPr>
          <a:lstStyle/>
          <a:p>
            <a:pPr defTabSz="1219170">
              <a:defRPr/>
            </a:pPr>
            <a:r>
              <a:rPr lang="ko-KR" altLang="en-US" sz="6400" dirty="0">
                <a:solidFill>
                  <a:prstClr val="black"/>
                </a:solidFill>
                <a:latin typeface="MS Gothic"/>
                <a:sym typeface="Wingdings" panose="05000000000000000000" pitchFamily="2" charset="2"/>
              </a:rPr>
              <a:t></a:t>
            </a:r>
            <a:endParaRPr lang="ko-KR" altLang="en-US" sz="6400" dirty="0">
              <a:solidFill>
                <a:prstClr val="black"/>
              </a:solidFill>
              <a:latin typeface="MS Gothic"/>
            </a:endParaRPr>
          </a:p>
        </p:txBody>
      </p:sp>
    </p:spTree>
    <p:extLst>
      <p:ext uri="{BB962C8B-B14F-4D97-AF65-F5344CB8AC3E}">
        <p14:creationId xmlns:p14="http://schemas.microsoft.com/office/powerpoint/2010/main" val="3257060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5" presetClass="emph" presetSubtype="0" repeatCount="10000" fill="hold" grpId="1" nodeType="afterEffect">
                                  <p:stCondLst>
                                    <p:cond delay="0"/>
                                  </p:stCondLst>
                                  <p:childTnLst>
                                    <p:anim calcmode="discrete" valueType="str">
                                      <p:cBhvr>
                                        <p:cTn id="12"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theme1.xml><?xml version="1.0" encoding="utf-8"?>
<a:theme xmlns:a="http://schemas.openxmlformats.org/drawingml/2006/main" name="JuxtaposeVTI">
  <a:themeElements>
    <a:clrScheme name="AnalogousFromRegularSeedRightStep">
      <a:dk1>
        <a:srgbClr val="000000"/>
      </a:dk1>
      <a:lt1>
        <a:srgbClr val="FFFFFF"/>
      </a:lt1>
      <a:dk2>
        <a:srgbClr val="1B282F"/>
      </a:dk2>
      <a:lt2>
        <a:srgbClr val="F3F3F0"/>
      </a:lt2>
      <a:accent1>
        <a:srgbClr val="4D50C3"/>
      </a:accent1>
      <a:accent2>
        <a:srgbClr val="6A3CB2"/>
      </a:accent2>
      <a:accent3>
        <a:srgbClr val="AC4DC3"/>
      </a:accent3>
      <a:accent4>
        <a:srgbClr val="B13B97"/>
      </a:accent4>
      <a:accent5>
        <a:srgbClr val="C34D78"/>
      </a:accent5>
      <a:accent6>
        <a:srgbClr val="B1413B"/>
      </a:accent6>
      <a:hlink>
        <a:srgbClr val="928F30"/>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2512</TotalTime>
  <Words>3830</Words>
  <Application>Microsoft Office PowerPoint</Application>
  <PresentationFormat>Widescreen</PresentationFormat>
  <Paragraphs>379</Paragraphs>
  <Slides>92</Slides>
  <Notes>2</Notes>
  <HiddenSlides>0</HiddenSlides>
  <MMClips>0</MMClips>
  <ScaleCrop>false</ScaleCrop>
  <HeadingPairs>
    <vt:vector size="8" baseType="variant">
      <vt:variant>
        <vt:lpstr>Fonts Used</vt:lpstr>
      </vt:variant>
      <vt:variant>
        <vt:i4>23</vt:i4>
      </vt:variant>
      <vt:variant>
        <vt:lpstr>Theme</vt:lpstr>
      </vt:variant>
      <vt:variant>
        <vt:i4>1</vt:i4>
      </vt:variant>
      <vt:variant>
        <vt:lpstr>Embedded OLE Servers</vt:lpstr>
      </vt:variant>
      <vt:variant>
        <vt:i4>3</vt:i4>
      </vt:variant>
      <vt:variant>
        <vt:lpstr>Slide Titles</vt:lpstr>
      </vt:variant>
      <vt:variant>
        <vt:i4>92</vt:i4>
      </vt:variant>
    </vt:vector>
  </HeadingPairs>
  <TitlesOfParts>
    <vt:vector size="119" baseType="lpstr">
      <vt:lpstr>MS Gothic</vt:lpstr>
      <vt:lpstr>Arial</vt:lpstr>
      <vt:lpstr>Arial Narrow</vt:lpstr>
      <vt:lpstr>Bahnschrift</vt:lpstr>
      <vt:lpstr>Bookman Old Style</vt:lpstr>
      <vt:lpstr>Calibri</vt:lpstr>
      <vt:lpstr>Cambria Math</vt:lpstr>
      <vt:lpstr>Century-Book</vt:lpstr>
      <vt:lpstr>Copperplate Gothic Light</vt:lpstr>
      <vt:lpstr>Dosis</vt:lpstr>
      <vt:lpstr>Franklin Gothic Book</vt:lpstr>
      <vt:lpstr>Franklin Gothic Demi Cond</vt:lpstr>
      <vt:lpstr>Franklin Gothic Medium</vt:lpstr>
      <vt:lpstr>Garamond-Book</vt:lpstr>
      <vt:lpstr>Garamond-BookItalic</vt:lpstr>
      <vt:lpstr>MathematicalPi-One</vt:lpstr>
      <vt:lpstr>Symbol</vt:lpstr>
      <vt:lpstr>Tahoma</vt:lpstr>
      <vt:lpstr>Times New Roman</vt:lpstr>
      <vt:lpstr>Times-Roman</vt:lpstr>
      <vt:lpstr>Univers</vt:lpstr>
      <vt:lpstr>Verdana</vt:lpstr>
      <vt:lpstr>Wingdings</vt:lpstr>
      <vt:lpstr>JuxtaposeVTI</vt:lpstr>
      <vt:lpstr>Worksheet</vt:lpstr>
      <vt:lpstr>Equation</vt:lpstr>
      <vt:lpstr>Clip</vt:lpstr>
      <vt:lpstr>Curve Trades </vt:lpstr>
      <vt:lpstr>Thought for the day</vt:lpstr>
      <vt:lpstr>Price Convention…</vt:lpstr>
      <vt:lpstr>PowerPoint Presentation</vt:lpstr>
      <vt:lpstr>PowerPoint Presentation</vt:lpstr>
      <vt:lpstr>What is interesting in the following yield curve?</vt:lpstr>
      <vt:lpstr>PowerPoint Presentation</vt:lpstr>
      <vt:lpstr>PowerPoint Presentation</vt:lpstr>
      <vt:lpstr>PowerPoint Presentation</vt:lpstr>
      <vt:lpstr>PowerPoint Presentation</vt:lpstr>
      <vt:lpstr>PowerPoint Presentation</vt:lpstr>
      <vt:lpstr>FUNDAMENTAL THEOREMS OF BOND PRICES  [MALKIEL’BOND THEOREMS]</vt:lpstr>
      <vt:lpstr>FUNDAMENTAL THEOREMS OF BOND PRICES  [MALKIEL’S BOND THEOREMS] (continued)</vt:lpstr>
      <vt:lpstr>PowerPoint Presentation</vt:lpstr>
      <vt:lpstr>What is interesting in the following yield curve?</vt:lpstr>
      <vt:lpstr>An interesting quote about investment.</vt:lpstr>
      <vt:lpstr>There are various ways to calculate the DOLLAR VALUE OF A ONE BASIS POINT DECREASE [DV01]...</vt:lpstr>
      <vt:lpstr>MACAULAY’S DURATION</vt:lpstr>
      <vt:lpstr>MACAULAY’S DURATION…continued</vt:lpstr>
      <vt:lpstr>MACAULAY’S DURATION (RHS Meaning)</vt:lpstr>
      <vt:lpstr>Duration </vt:lpstr>
      <vt:lpstr>MACAULAY’S DURATION…(LHS Meaning)</vt:lpstr>
      <vt:lpstr>Remember …</vt:lpstr>
      <vt:lpstr>Do not misunderstand duration …</vt:lpstr>
      <vt:lpstr>PowerPoint Presentation</vt:lpstr>
      <vt:lpstr>PowerPoint Presentation</vt:lpstr>
      <vt:lpstr>EXCEL INBUILT FUNCTION OF DURATION </vt:lpstr>
      <vt:lpstr>DURATION FUNCTION …</vt:lpstr>
      <vt:lpstr>Duration of a Zero – Coupon Bond…</vt:lpstr>
      <vt:lpstr>Duration of a Zero – Coupon Bond…</vt:lpstr>
      <vt:lpstr>PowerPoint Presentation</vt:lpstr>
      <vt:lpstr>Second…</vt:lpstr>
      <vt:lpstr>MACAULAY’S DURATION (Some Implications ...)</vt:lpstr>
      <vt:lpstr>Duration of a Zero – Coupon Bond…</vt:lpstr>
      <vt:lpstr>MACAULAY’S DURATION (Some Implications ...)</vt:lpstr>
      <vt:lpstr>PowerPoint Presentation</vt:lpstr>
      <vt:lpstr>MACAULAY’S DURATION (Some Implications ...)</vt:lpstr>
      <vt:lpstr>MACAULAY’S DURATION (Some Implications ...)</vt:lpstr>
      <vt:lpstr>PowerPoint Presentation</vt:lpstr>
      <vt:lpstr>MACAULAY’S DURATION (Some Implications ...)</vt:lpstr>
      <vt:lpstr>PowerPoint Presentation</vt:lpstr>
      <vt:lpstr>2s/5s/10s butterfly</vt:lpstr>
      <vt:lpstr>How Balance Sheet Trade is set up</vt:lpstr>
      <vt:lpstr>Identify the trade</vt:lpstr>
      <vt:lpstr>Amount to Buy </vt:lpstr>
      <vt:lpstr>DV01(One basis point change </vt:lpstr>
      <vt:lpstr>Meaning</vt:lpstr>
      <vt:lpstr>PVBP</vt:lpstr>
      <vt:lpstr>Amount to Buy </vt:lpstr>
      <vt:lpstr>Amount to Buy </vt:lpstr>
      <vt:lpstr>First we shall see what’s happening to ‘YIELDS’ in India…</vt:lpstr>
      <vt:lpstr>Look at the following:</vt:lpstr>
      <vt:lpstr>Look at the following – after one year:</vt:lpstr>
      <vt:lpstr>Second…</vt:lpstr>
      <vt:lpstr>How will you react when you hear the following news?</vt:lpstr>
      <vt:lpstr>PowerPoint Presentation</vt:lpstr>
      <vt:lpstr>What  happened in India?</vt:lpstr>
      <vt:lpstr>Reaction of markets in India </vt:lpstr>
      <vt:lpstr>PowerPoint Presentation</vt:lpstr>
      <vt:lpstr>PowerPoint Presentation</vt:lpstr>
      <vt:lpstr>Same story in the markets on August 8, 2019?</vt:lpstr>
      <vt:lpstr>PowerPoint Presentation</vt:lpstr>
      <vt:lpstr>PowerPoint Presentation</vt:lpstr>
      <vt:lpstr>One of the tool is Duration Gap Analysis. </vt:lpstr>
      <vt:lpstr>Duration Analysis …</vt:lpstr>
      <vt:lpstr>Duration Analysis … (continued)</vt:lpstr>
      <vt:lpstr>Duration Gap Analysis </vt:lpstr>
      <vt:lpstr>Duration GaP analysis…</vt:lpstr>
      <vt:lpstr>Duration GAP</vt:lpstr>
      <vt:lpstr>Scenarios in DURATION GAP</vt:lpstr>
      <vt:lpstr>Basic Theory</vt:lpstr>
      <vt:lpstr>Hedging </vt:lpstr>
      <vt:lpstr>Other Applications of Duration Gaps</vt:lpstr>
      <vt:lpstr>Application of Duration Gap  Analysis </vt:lpstr>
      <vt:lpstr>PowerPoint Presentation</vt:lpstr>
      <vt:lpstr>One of the basic issue behind Investment Strategy in bonds is</vt:lpstr>
      <vt:lpstr>PASSIVE STRATEGY </vt:lpstr>
      <vt:lpstr>PASSIVE STRATEGY…??? </vt:lpstr>
      <vt:lpstr>BOND LADDER STRATEGY</vt:lpstr>
      <vt:lpstr>PowerPoint Presentation</vt:lpstr>
      <vt:lpstr>BOND BARBELL STRATEGY </vt:lpstr>
      <vt:lpstr>PowerPoint Presentation</vt:lpstr>
      <vt:lpstr>BOND BULLET STRATEGY </vt:lpstr>
      <vt:lpstr>PowerPoint Presentation</vt:lpstr>
      <vt:lpstr>Which one has higher Duration – Bullet Strategy or Ladder?</vt:lpstr>
      <vt:lpstr>Which one has higher CONVEXITY – Bullet Strategy or Ladder?</vt:lpstr>
      <vt:lpstr>Example…</vt:lpstr>
      <vt:lpstr>Relevant part of the ZCYC as on March 31, 2022 is given below:</vt:lpstr>
      <vt:lpstr>Case#3: When bond is unlisted/not actively traded and on the valuation date we do not get the spot rates for the required period</vt:lpstr>
      <vt:lpstr>Matrix Pricing </vt:lpstr>
      <vt:lpstr>Example…</vt:lpstr>
      <vt:lpstr>Matrix Pricing…(continued)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Curve Trades</dc:title>
  <dc:creator>Shalini Agnihotri</dc:creator>
  <cp:lastModifiedBy>Shalini Agnihotri</cp:lastModifiedBy>
  <cp:revision>57</cp:revision>
  <dcterms:created xsi:type="dcterms:W3CDTF">2023-07-16T13:25:00Z</dcterms:created>
  <dcterms:modified xsi:type="dcterms:W3CDTF">2024-10-08T08:27:20Z</dcterms:modified>
</cp:coreProperties>
</file>