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1117" r:id="rId3"/>
    <p:sldId id="1105" r:id="rId4"/>
    <p:sldId id="993" r:id="rId5"/>
    <p:sldId id="995" r:id="rId6"/>
    <p:sldId id="1115" r:id="rId7"/>
    <p:sldId id="1000" r:id="rId8"/>
    <p:sldId id="1053" r:id="rId9"/>
    <p:sldId id="1001" r:id="rId10"/>
    <p:sldId id="1167" r:id="rId11"/>
    <p:sldId id="1168" r:id="rId12"/>
    <p:sldId id="1169" r:id="rId13"/>
    <p:sldId id="1170" r:id="rId14"/>
    <p:sldId id="1166" r:id="rId15"/>
    <p:sldId id="925" r:id="rId16"/>
    <p:sldId id="926" r:id="rId17"/>
    <p:sldId id="1171" r:id="rId18"/>
    <p:sldId id="1172" r:id="rId19"/>
    <p:sldId id="1173" r:id="rId20"/>
    <p:sldId id="927" r:id="rId21"/>
    <p:sldId id="1156" r:id="rId22"/>
    <p:sldId id="1160" r:id="rId23"/>
    <p:sldId id="1161" r:id="rId24"/>
    <p:sldId id="934" r:id="rId25"/>
    <p:sldId id="1108" r:id="rId26"/>
    <p:sldId id="1109" r:id="rId27"/>
    <p:sldId id="1110" r:id="rId28"/>
    <p:sldId id="1162" r:id="rId29"/>
    <p:sldId id="1112" r:id="rId30"/>
    <p:sldId id="1091" r:id="rId31"/>
    <p:sldId id="1114" r:id="rId32"/>
    <p:sldId id="1164" r:id="rId33"/>
    <p:sldId id="1165" r:id="rId34"/>
    <p:sldId id="1163" r:id="rId35"/>
    <p:sldId id="1157" r:id="rId36"/>
    <p:sldId id="1158" r:id="rId37"/>
    <p:sldId id="928" r:id="rId38"/>
    <p:sldId id="930" r:id="rId39"/>
    <p:sldId id="1159" r:id="rId40"/>
    <p:sldId id="262" r:id="rId41"/>
    <p:sldId id="111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6EA"/>
    <a:srgbClr val="3366FF"/>
    <a:srgbClr val="0066FF"/>
    <a:srgbClr val="221D43"/>
    <a:srgbClr val="153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4" autoAdjust="0"/>
    <p:restoredTop sz="92579" autoAdjust="0"/>
  </p:normalViewPr>
  <p:slideViewPr>
    <p:cSldViewPr>
      <p:cViewPr varScale="1">
        <p:scale>
          <a:sx n="63" d="100"/>
          <a:sy n="63" d="100"/>
        </p:scale>
        <p:origin x="372" y="66"/>
      </p:cViewPr>
      <p:guideLst>
        <p:guide orient="horz" pos="2160"/>
        <p:guide pos="2880"/>
      </p:guideLst>
    </p:cSldViewPr>
  </p:slideViewPr>
  <p:outlineViewPr>
    <p:cViewPr>
      <p:scale>
        <a:sx n="33" d="100"/>
        <a:sy n="33" d="100"/>
      </p:scale>
      <p:origin x="0" y="325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77FC4-79FD-4AC8-99E5-E05B9F85282D}" type="datetimeFigureOut">
              <a:rPr lang="en-GB" smtClean="0"/>
              <a:t>18/01/2020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5CD9A-9A32-4E85-9624-1C4F5450E54A}" type="slidenum">
              <a:rPr lang="en-GB" smtClean="0"/>
              <a:t>‹#›</a:t>
            </a:fld>
            <a:endParaRPr lang="en-GB"/>
          </a:p>
        </p:txBody>
      </p:sp>
    </p:spTree>
    <p:extLst>
      <p:ext uri="{BB962C8B-B14F-4D97-AF65-F5344CB8AC3E}">
        <p14:creationId xmlns:p14="http://schemas.microsoft.com/office/powerpoint/2010/main" val="311206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a:t>
            </a:fld>
            <a:endParaRPr lang="en-GB"/>
          </a:p>
        </p:txBody>
      </p:sp>
    </p:spTree>
    <p:extLst>
      <p:ext uri="{BB962C8B-B14F-4D97-AF65-F5344CB8AC3E}">
        <p14:creationId xmlns:p14="http://schemas.microsoft.com/office/powerpoint/2010/main" val="5270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Prevention </a:t>
            </a:r>
            <a:r>
              <a:rPr lang="en-GB" dirty="0" err="1"/>
              <a:t>costs:costs</a:t>
            </a:r>
            <a:r>
              <a:rPr lang="en-GB" dirty="0"/>
              <a:t> associated with reducing the potential for defective parts or services (e.g., training, quality improvement programs). </a:t>
            </a:r>
          </a:p>
          <a:p>
            <a:r>
              <a:rPr lang="en-GB" dirty="0"/>
              <a:t>Appraisal </a:t>
            </a:r>
            <a:r>
              <a:rPr lang="en-GB" dirty="0" err="1"/>
              <a:t>costs:costs</a:t>
            </a:r>
            <a:r>
              <a:rPr lang="en-GB" dirty="0"/>
              <a:t> related to evaluating products, processes, parts, and services (e.g., testing, labs, inspectors). </a:t>
            </a:r>
          </a:p>
        </p:txBody>
      </p:sp>
      <p:sp>
        <p:nvSpPr>
          <p:cNvPr id="4" name="Slide Number Placeholder 3"/>
          <p:cNvSpPr>
            <a:spLocks noGrp="1"/>
          </p:cNvSpPr>
          <p:nvPr>
            <p:ph type="sldNum" sz="quarter" idx="10"/>
          </p:nvPr>
        </p:nvSpPr>
        <p:spPr/>
        <p:txBody>
          <a:bodyPr/>
          <a:lstStyle/>
          <a:p>
            <a:fld id="{5CE5CD9A-9A32-4E85-9624-1C4F5450E54A}" type="slidenum">
              <a:rPr lang="en-GB" smtClean="0"/>
              <a:t>4</a:t>
            </a:fld>
            <a:endParaRPr lang="en-GB"/>
          </a:p>
        </p:txBody>
      </p:sp>
    </p:spTree>
    <p:extLst>
      <p:ext uri="{BB962C8B-B14F-4D97-AF65-F5344CB8AC3E}">
        <p14:creationId xmlns:p14="http://schemas.microsoft.com/office/powerpoint/2010/main" val="3107002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For instance, if we rank internal failure costs from largest to smallest, chances are that 70 or 80 percent of all internal failure costs are due to only one or two manufacturing problems.</a:t>
            </a:r>
          </a:p>
          <a:p>
            <a:pPr marL="171450" indent="-171450">
              <a:buFontTx/>
              <a:buChar char="-"/>
            </a:pPr>
            <a:r>
              <a:rPr lang="en-US" dirty="0"/>
              <a:t>Identifying these “vital few,” as they are called, leads to corrective action that has a high return for a low dollar input.</a:t>
            </a:r>
          </a:p>
          <a:p>
            <a:pPr marL="171450" indent="-171450">
              <a:buFontTx/>
              <a:buChar char="-"/>
            </a:pPr>
            <a:r>
              <a:rPr lang="en-US" dirty="0"/>
              <a:t>Experts estimate that 60 to 90 percent of total quality costs are the result of internal and external failure and are the responsibility of management. </a:t>
            </a:r>
          </a:p>
          <a:p>
            <a:pPr marL="171450" indent="-171450">
              <a:buFontTx/>
              <a:buChar char="-"/>
            </a:pPr>
            <a:r>
              <a:rPr lang="en-US" dirty="0"/>
              <a:t>Managers typically react to high failure costs by increasing inspection.</a:t>
            </a:r>
          </a:p>
          <a:p>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6</a:t>
            </a:fld>
            <a:endParaRPr lang="en-GB"/>
          </a:p>
        </p:txBody>
      </p:sp>
    </p:spTree>
    <p:extLst>
      <p:ext uri="{BB962C8B-B14F-4D97-AF65-F5344CB8AC3E}">
        <p14:creationId xmlns:p14="http://schemas.microsoft.com/office/powerpoint/2010/main" val="38271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TQM expands the traditional view of quality—looking only at the quality of the final product or services—to </a:t>
            </a:r>
            <a:r>
              <a:rPr lang="en-US" sz="1200" i="1" kern="1200" dirty="0">
                <a:solidFill>
                  <a:schemeClr val="tx1"/>
                </a:solidFill>
                <a:effectLst/>
                <a:latin typeface="+mn-lt"/>
                <a:ea typeface="+mn-ea"/>
                <a:cs typeface="+mn-cs"/>
              </a:rPr>
              <a:t>looking at the quality of every aspect of the process </a:t>
            </a:r>
            <a:r>
              <a:rPr lang="en-US" sz="1200" i="0" kern="1200" dirty="0">
                <a:solidFill>
                  <a:schemeClr val="tx1"/>
                </a:solidFill>
                <a:effectLst/>
                <a:latin typeface="+mn-lt"/>
                <a:ea typeface="+mn-ea"/>
                <a:cs typeface="+mn-cs"/>
              </a:rPr>
              <a:t>that produces the product or service.</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9</a:t>
            </a:fld>
            <a:endParaRPr lang="en-GB"/>
          </a:p>
        </p:txBody>
      </p:sp>
    </p:spTree>
    <p:extLst>
      <p:ext uri="{BB962C8B-B14F-4D97-AF65-F5344CB8AC3E}">
        <p14:creationId xmlns:p14="http://schemas.microsoft.com/office/powerpoint/2010/main" val="23185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TQM expands the traditional view of quality—looking only at the quality of the final product or services—to </a:t>
            </a:r>
            <a:r>
              <a:rPr lang="en-US" sz="1200" i="1" kern="1200" dirty="0">
                <a:solidFill>
                  <a:schemeClr val="tx1"/>
                </a:solidFill>
                <a:effectLst/>
                <a:latin typeface="+mn-lt"/>
                <a:ea typeface="+mn-ea"/>
                <a:cs typeface="+mn-cs"/>
              </a:rPr>
              <a:t>looking at the quality of every aspect of the process </a:t>
            </a:r>
            <a:r>
              <a:rPr lang="en-US" sz="1200" i="0" kern="1200" dirty="0">
                <a:solidFill>
                  <a:schemeClr val="tx1"/>
                </a:solidFill>
                <a:effectLst/>
                <a:latin typeface="+mn-lt"/>
                <a:ea typeface="+mn-ea"/>
                <a:cs typeface="+mn-cs"/>
              </a:rPr>
              <a:t>that produces the product or service.</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10</a:t>
            </a:fld>
            <a:endParaRPr lang="en-GB"/>
          </a:p>
        </p:txBody>
      </p:sp>
    </p:spTree>
    <p:extLst>
      <p:ext uri="{BB962C8B-B14F-4D97-AF65-F5344CB8AC3E}">
        <p14:creationId xmlns:p14="http://schemas.microsoft.com/office/powerpoint/2010/main" val="136461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TQM expands the traditional view of quality—looking only at the quality of the final product or services—to </a:t>
            </a:r>
            <a:r>
              <a:rPr lang="en-US" sz="1200" i="1" kern="1200" dirty="0">
                <a:solidFill>
                  <a:schemeClr val="tx1"/>
                </a:solidFill>
                <a:effectLst/>
                <a:latin typeface="+mn-lt"/>
                <a:ea typeface="+mn-ea"/>
                <a:cs typeface="+mn-cs"/>
              </a:rPr>
              <a:t>looking at the quality of every aspect of the process </a:t>
            </a:r>
            <a:r>
              <a:rPr lang="en-US" sz="1200" i="0" kern="1200" dirty="0">
                <a:solidFill>
                  <a:schemeClr val="tx1"/>
                </a:solidFill>
                <a:effectLst/>
                <a:latin typeface="+mn-lt"/>
                <a:ea typeface="+mn-ea"/>
                <a:cs typeface="+mn-cs"/>
              </a:rPr>
              <a:t>that produces the product or service.</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11</a:t>
            </a:fld>
            <a:endParaRPr lang="en-GB"/>
          </a:p>
        </p:txBody>
      </p:sp>
    </p:spTree>
    <p:extLst>
      <p:ext uri="{BB962C8B-B14F-4D97-AF65-F5344CB8AC3E}">
        <p14:creationId xmlns:p14="http://schemas.microsoft.com/office/powerpoint/2010/main" val="2279150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TQM expands the traditional view of quality—looking only at the quality of the final product or services—to </a:t>
            </a:r>
            <a:r>
              <a:rPr lang="en-US" sz="1200" i="1" kern="1200" dirty="0">
                <a:solidFill>
                  <a:schemeClr val="tx1"/>
                </a:solidFill>
                <a:effectLst/>
                <a:latin typeface="+mn-lt"/>
                <a:ea typeface="+mn-ea"/>
                <a:cs typeface="+mn-cs"/>
              </a:rPr>
              <a:t>looking at the quality of every aspect of the process </a:t>
            </a:r>
            <a:r>
              <a:rPr lang="en-US" sz="1200" i="0" kern="1200" dirty="0">
                <a:solidFill>
                  <a:schemeClr val="tx1"/>
                </a:solidFill>
                <a:effectLst/>
                <a:latin typeface="+mn-lt"/>
                <a:ea typeface="+mn-ea"/>
                <a:cs typeface="+mn-cs"/>
              </a:rPr>
              <a:t>that produces the product or service.</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12</a:t>
            </a:fld>
            <a:endParaRPr lang="en-GB"/>
          </a:p>
        </p:txBody>
      </p:sp>
    </p:spTree>
    <p:extLst>
      <p:ext uri="{BB962C8B-B14F-4D97-AF65-F5344CB8AC3E}">
        <p14:creationId xmlns:p14="http://schemas.microsoft.com/office/powerpoint/2010/main" val="230485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TQM expands the traditional view of quality—looking only at the quality of the final product or services—to </a:t>
            </a:r>
            <a:r>
              <a:rPr lang="en-US" sz="1200" i="1" kern="1200" dirty="0">
                <a:solidFill>
                  <a:schemeClr val="tx1"/>
                </a:solidFill>
                <a:effectLst/>
                <a:latin typeface="+mn-lt"/>
                <a:ea typeface="+mn-ea"/>
                <a:cs typeface="+mn-cs"/>
              </a:rPr>
              <a:t>looking at the quality of every aspect of the process </a:t>
            </a:r>
            <a:r>
              <a:rPr lang="en-US" sz="1200" i="0" kern="1200" dirty="0">
                <a:solidFill>
                  <a:schemeClr val="tx1"/>
                </a:solidFill>
                <a:effectLst/>
                <a:latin typeface="+mn-lt"/>
                <a:ea typeface="+mn-ea"/>
                <a:cs typeface="+mn-cs"/>
              </a:rPr>
              <a:t>that produces the product or service.</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13</a:t>
            </a:fld>
            <a:endParaRPr lang="en-GB"/>
          </a:p>
        </p:txBody>
      </p:sp>
    </p:spTree>
    <p:extLst>
      <p:ext uri="{BB962C8B-B14F-4D97-AF65-F5344CB8AC3E}">
        <p14:creationId xmlns:p14="http://schemas.microsoft.com/office/powerpoint/2010/main" val="3933515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TQM expands the traditional view of quality—looking only at the quality of the final product or services—to </a:t>
            </a:r>
            <a:r>
              <a:rPr lang="en-US" sz="1200" i="1" kern="1200" dirty="0">
                <a:solidFill>
                  <a:schemeClr val="tx1"/>
                </a:solidFill>
                <a:effectLst/>
                <a:latin typeface="+mn-lt"/>
                <a:ea typeface="+mn-ea"/>
                <a:cs typeface="+mn-cs"/>
              </a:rPr>
              <a:t>looking at the quality of every aspect of the process </a:t>
            </a:r>
            <a:r>
              <a:rPr lang="en-US" sz="1200" i="0" kern="1200" dirty="0">
                <a:solidFill>
                  <a:schemeClr val="tx1"/>
                </a:solidFill>
                <a:effectLst/>
                <a:latin typeface="+mn-lt"/>
                <a:ea typeface="+mn-ea"/>
                <a:cs typeface="+mn-cs"/>
              </a:rPr>
              <a:t>that produces the product or service.</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14</a:t>
            </a:fld>
            <a:endParaRPr lang="en-GB"/>
          </a:p>
        </p:txBody>
      </p:sp>
    </p:spTree>
    <p:extLst>
      <p:ext uri="{BB962C8B-B14F-4D97-AF65-F5344CB8AC3E}">
        <p14:creationId xmlns:p14="http://schemas.microsoft.com/office/powerpoint/2010/main" val="2537095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20</a:t>
            </a:fld>
            <a:endParaRPr lang="en-GB"/>
          </a:p>
        </p:txBody>
      </p:sp>
    </p:spTree>
    <p:extLst>
      <p:ext uri="{BB962C8B-B14F-4D97-AF65-F5344CB8AC3E}">
        <p14:creationId xmlns:p14="http://schemas.microsoft.com/office/powerpoint/2010/main" val="3802776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21</a:t>
            </a:fld>
            <a:endParaRPr lang="en-GB"/>
          </a:p>
        </p:txBody>
      </p:sp>
    </p:spTree>
    <p:extLst>
      <p:ext uri="{BB962C8B-B14F-4D97-AF65-F5344CB8AC3E}">
        <p14:creationId xmlns:p14="http://schemas.microsoft.com/office/powerpoint/2010/main" val="3453071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22</a:t>
            </a:fld>
            <a:endParaRPr lang="en-GB"/>
          </a:p>
        </p:txBody>
      </p:sp>
    </p:spTree>
    <p:extLst>
      <p:ext uri="{BB962C8B-B14F-4D97-AF65-F5344CB8AC3E}">
        <p14:creationId xmlns:p14="http://schemas.microsoft.com/office/powerpoint/2010/main" val="2332055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23</a:t>
            </a:fld>
            <a:endParaRPr lang="en-GB"/>
          </a:p>
        </p:txBody>
      </p:sp>
    </p:spTree>
    <p:extLst>
      <p:ext uri="{BB962C8B-B14F-4D97-AF65-F5344CB8AC3E}">
        <p14:creationId xmlns:p14="http://schemas.microsoft.com/office/powerpoint/2010/main" val="3262598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30</a:t>
            </a:fld>
            <a:endParaRPr lang="en-GB"/>
          </a:p>
        </p:txBody>
      </p:sp>
    </p:spTree>
    <p:extLst>
      <p:ext uri="{BB962C8B-B14F-4D97-AF65-F5344CB8AC3E}">
        <p14:creationId xmlns:p14="http://schemas.microsoft.com/office/powerpoint/2010/main" val="3298149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31</a:t>
            </a:fld>
            <a:endParaRPr lang="en-GB"/>
          </a:p>
        </p:txBody>
      </p:sp>
    </p:spTree>
    <p:extLst>
      <p:ext uri="{BB962C8B-B14F-4D97-AF65-F5344CB8AC3E}">
        <p14:creationId xmlns:p14="http://schemas.microsoft.com/office/powerpoint/2010/main" val="3197105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32</a:t>
            </a:fld>
            <a:endParaRPr lang="en-GB"/>
          </a:p>
        </p:txBody>
      </p:sp>
    </p:spTree>
    <p:extLst>
      <p:ext uri="{BB962C8B-B14F-4D97-AF65-F5344CB8AC3E}">
        <p14:creationId xmlns:p14="http://schemas.microsoft.com/office/powerpoint/2010/main" val="339477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33</a:t>
            </a:fld>
            <a:endParaRPr lang="en-GB"/>
          </a:p>
        </p:txBody>
      </p:sp>
    </p:spTree>
    <p:extLst>
      <p:ext uri="{BB962C8B-B14F-4D97-AF65-F5344CB8AC3E}">
        <p14:creationId xmlns:p14="http://schemas.microsoft.com/office/powerpoint/2010/main" val="1514206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buFont typeface="Arial" panose="020B0604020202020204" pitchFamily="34" charset="0"/>
              <a:buChar char="•"/>
            </a:pPr>
            <a:r>
              <a:rPr lang="en-US" sz="1200" i="0" kern="1200" dirty="0">
                <a:solidFill>
                  <a:schemeClr val="tx1"/>
                </a:solidFill>
                <a:effectLst/>
                <a:latin typeface="+mn-lt"/>
                <a:ea typeface="+mn-ea"/>
                <a:cs typeface="+mn-cs"/>
              </a:rPr>
              <a:t>Essentially, they are the “</a:t>
            </a:r>
            <a:r>
              <a:rPr lang="en-US" sz="1200" i="0" kern="1200" dirty="0" err="1">
                <a:solidFill>
                  <a:schemeClr val="tx1"/>
                </a:solidFill>
                <a:effectLst/>
                <a:latin typeface="+mn-lt"/>
                <a:ea typeface="+mn-ea"/>
                <a:cs typeface="+mn-cs"/>
              </a:rPr>
              <a:t>hows</a:t>
            </a:r>
            <a:r>
              <a:rPr lang="en-US" sz="1200" i="0" kern="1200" dirty="0">
                <a:solidFill>
                  <a:schemeClr val="tx1"/>
                </a:solidFill>
                <a:effectLst/>
                <a:latin typeface="+mn-lt"/>
                <a:ea typeface="+mn-ea"/>
                <a:cs typeface="+mn-cs"/>
              </a:rPr>
              <a:t>” by which the company will respond to the “</a:t>
            </a:r>
            <a:r>
              <a:rPr lang="en-US" sz="1200" i="0" kern="1200" dirty="0" err="1">
                <a:solidFill>
                  <a:schemeClr val="tx1"/>
                </a:solidFill>
                <a:effectLst/>
                <a:latin typeface="+mn-lt"/>
                <a:ea typeface="+mn-ea"/>
                <a:cs typeface="+mn-cs"/>
              </a:rPr>
              <a:t>whats</a:t>
            </a:r>
            <a:r>
              <a:rPr lang="en-US" sz="1200" i="0" kern="1200" dirty="0">
                <a:solidFill>
                  <a:schemeClr val="tx1"/>
                </a:solidFill>
                <a:effectLst/>
                <a:latin typeface="+mn-lt"/>
                <a:ea typeface="+mn-ea"/>
                <a:cs typeface="+mn-cs"/>
              </a:rPr>
              <a:t>”—the customer requirements that will determine customer satisfaction or delight, often called critical to quality characteristics (CTQs).</a:t>
            </a:r>
            <a:br>
              <a:rPr lang="en-US" sz="1200" i="0" kern="1200" dirty="0">
                <a:solidFill>
                  <a:schemeClr val="tx1"/>
                </a:solidFill>
                <a:effectLst/>
                <a:latin typeface="+mn-lt"/>
                <a:ea typeface="+mn-ea"/>
                <a:cs typeface="+mn-cs"/>
              </a:rPr>
            </a:br>
            <a:br>
              <a:rPr lang="en-US" sz="1200" i="0" kern="1200" dirty="0">
                <a:solidFill>
                  <a:schemeClr val="tx1"/>
                </a:solidFill>
                <a:effectLst/>
                <a:latin typeface="+mn-lt"/>
                <a:ea typeface="+mn-ea"/>
                <a:cs typeface="+mn-cs"/>
              </a:rPr>
            </a:br>
            <a:endParaRPr lang="en-US" sz="1200" dirty="0"/>
          </a:p>
        </p:txBody>
      </p:sp>
      <p:sp>
        <p:nvSpPr>
          <p:cNvPr id="4" name="Slide Number Placeholder 3"/>
          <p:cNvSpPr>
            <a:spLocks noGrp="1"/>
          </p:cNvSpPr>
          <p:nvPr>
            <p:ph type="sldNum" sz="quarter" idx="5"/>
          </p:nvPr>
        </p:nvSpPr>
        <p:spPr/>
        <p:txBody>
          <a:bodyPr/>
          <a:lstStyle/>
          <a:p>
            <a:fld id="{5CE5CD9A-9A32-4E85-9624-1C4F5450E54A}" type="slidenum">
              <a:rPr lang="en-GB" smtClean="0"/>
              <a:t>34</a:t>
            </a:fld>
            <a:endParaRPr lang="en-GB"/>
          </a:p>
        </p:txBody>
      </p:sp>
    </p:spTree>
    <p:extLst>
      <p:ext uri="{BB962C8B-B14F-4D97-AF65-F5344CB8AC3E}">
        <p14:creationId xmlns:p14="http://schemas.microsoft.com/office/powerpoint/2010/main" val="1194763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35</a:t>
            </a:fld>
            <a:endParaRPr lang="en-GB"/>
          </a:p>
        </p:txBody>
      </p:sp>
    </p:spTree>
    <p:extLst>
      <p:ext uri="{BB962C8B-B14F-4D97-AF65-F5344CB8AC3E}">
        <p14:creationId xmlns:p14="http://schemas.microsoft.com/office/powerpoint/2010/main" val="887539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There is no harm in going from 6 to 7 </a:t>
            </a:r>
            <a:r>
              <a:rPr lang="en-GB" sz="1200" b="0" i="0" kern="1200" dirty="0" err="1">
                <a:solidFill>
                  <a:schemeClr val="tx1"/>
                </a:solidFill>
                <a:effectLst/>
                <a:latin typeface="+mn-lt"/>
                <a:ea typeface="+mn-ea"/>
                <a:cs typeface="+mn-cs"/>
              </a:rPr>
              <a:t>og</a:t>
            </a:r>
            <a:r>
              <a:rPr lang="en-GB" sz="1200" b="0" i="0" kern="1200" dirty="0">
                <a:solidFill>
                  <a:schemeClr val="tx1"/>
                </a:solidFill>
                <a:effectLst/>
                <a:latin typeface="+mn-lt"/>
                <a:ea typeface="+mn-ea"/>
                <a:cs typeface="+mn-cs"/>
              </a:rPr>
              <a:t> 8. In fact airline industry operate at 10 or more for flight take off &amp; landing, but for all practical </a:t>
            </a:r>
            <a:r>
              <a:rPr lang="en-GB" sz="1200" b="0" i="0" kern="1200" dirty="0" err="1">
                <a:solidFill>
                  <a:schemeClr val="tx1"/>
                </a:solidFill>
                <a:effectLst/>
                <a:latin typeface="+mn-lt"/>
                <a:ea typeface="+mn-ea"/>
                <a:cs typeface="+mn-cs"/>
              </a:rPr>
              <a:t>purposses</a:t>
            </a:r>
            <a:r>
              <a:rPr lang="en-GB" sz="1200" b="0" i="0" kern="1200" dirty="0">
                <a:solidFill>
                  <a:schemeClr val="tx1"/>
                </a:solidFill>
                <a:effectLst/>
                <a:latin typeface="+mn-lt"/>
                <a:ea typeface="+mn-ea"/>
                <a:cs typeface="+mn-cs"/>
              </a:rPr>
              <a:t> in an industry where human life is not at risk six sigma is a good enough improvement benchmark.</a:t>
            </a:r>
            <a:br>
              <a:rPr lang="en-GB" dirty="0"/>
            </a:br>
            <a:r>
              <a:rPr lang="en-GB" sz="1200" b="0" i="0" kern="1200" dirty="0">
                <a:solidFill>
                  <a:schemeClr val="tx1"/>
                </a:solidFill>
                <a:effectLst/>
                <a:latin typeface="+mn-lt"/>
                <a:ea typeface="+mn-ea"/>
                <a:cs typeface="+mn-cs"/>
              </a:rPr>
              <a:t>More than that may not be worth the Time, money$$ and effort.</a:t>
            </a:r>
            <a:endParaRPr lang="en-GB" dirty="0"/>
          </a:p>
        </p:txBody>
      </p:sp>
      <p:sp>
        <p:nvSpPr>
          <p:cNvPr id="4" name="Slide Number Placeholder 3"/>
          <p:cNvSpPr>
            <a:spLocks noGrp="1"/>
          </p:cNvSpPr>
          <p:nvPr>
            <p:ph type="sldNum" sz="quarter" idx="10"/>
          </p:nvPr>
        </p:nvSpPr>
        <p:spPr/>
        <p:txBody>
          <a:bodyPr/>
          <a:lstStyle/>
          <a:p>
            <a:fld id="{5CE5CD9A-9A32-4E85-9624-1C4F5450E54A}" type="slidenum">
              <a:rPr lang="en-GB" smtClean="0"/>
              <a:t>36</a:t>
            </a:fld>
            <a:endParaRPr lang="en-GB"/>
          </a:p>
        </p:txBody>
      </p:sp>
    </p:spTree>
    <p:extLst>
      <p:ext uri="{BB962C8B-B14F-4D97-AF65-F5344CB8AC3E}">
        <p14:creationId xmlns:p14="http://schemas.microsoft.com/office/powerpoint/2010/main" val="3093548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38</a:t>
            </a:fld>
            <a:endParaRPr lang="en-GB"/>
          </a:p>
        </p:txBody>
      </p:sp>
    </p:spTree>
    <p:extLst>
      <p:ext uri="{BB962C8B-B14F-4D97-AF65-F5344CB8AC3E}">
        <p14:creationId xmlns:p14="http://schemas.microsoft.com/office/powerpoint/2010/main" val="4269073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Cummins India Ltd., Tata Consultancy Services is one such name. TATA Motors, John Deere, Mahindra &amp; Mahindra, KPMG, </a:t>
            </a:r>
            <a:r>
              <a:rPr lang="en-US" sz="1200" b="0" i="0" kern="1200" dirty="0" err="1">
                <a:solidFill>
                  <a:schemeClr val="tx1"/>
                </a:solidFill>
                <a:effectLst/>
                <a:latin typeface="+mn-lt"/>
                <a:ea typeface="+mn-ea"/>
                <a:cs typeface="+mn-cs"/>
              </a:rPr>
              <a:t>GenPact</a:t>
            </a:r>
            <a:r>
              <a:rPr lang="en-US" sz="1200" b="0" i="0" kern="1200" dirty="0">
                <a:solidFill>
                  <a:schemeClr val="tx1"/>
                </a:solidFill>
                <a:effectLst/>
                <a:latin typeface="+mn-lt"/>
                <a:ea typeface="+mn-ea"/>
                <a:cs typeface="+mn-cs"/>
              </a:rPr>
              <a:t>, Gabriel Motors, Lear Corporation are few other industry giants that are using Six Sigma methodologies.</a:t>
            </a:r>
            <a:endParaRPr lang="en-US" dirty="0"/>
          </a:p>
        </p:txBody>
      </p:sp>
      <p:sp>
        <p:nvSpPr>
          <p:cNvPr id="4" name="Slide Number Placeholder 3"/>
          <p:cNvSpPr>
            <a:spLocks noGrp="1"/>
          </p:cNvSpPr>
          <p:nvPr>
            <p:ph type="sldNum" sz="quarter" idx="5"/>
          </p:nvPr>
        </p:nvSpPr>
        <p:spPr/>
        <p:txBody>
          <a:bodyPr/>
          <a:lstStyle/>
          <a:p>
            <a:fld id="{5CE5CD9A-9A32-4E85-9624-1C4F5450E54A}" type="slidenum">
              <a:rPr lang="en-GB" smtClean="0"/>
              <a:t>39</a:t>
            </a:fld>
            <a:endParaRPr lang="en-GB"/>
          </a:p>
        </p:txBody>
      </p:sp>
    </p:spTree>
    <p:extLst>
      <p:ext uri="{BB962C8B-B14F-4D97-AF65-F5344CB8AC3E}">
        <p14:creationId xmlns:p14="http://schemas.microsoft.com/office/powerpoint/2010/main" val="3560740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18-Jan-20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18-Jan-20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18-Jan-20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18-Jan-20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18-Jan-20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18-Jan-20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18-Jan-20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18-Jan-20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gopalkumar@iimraipur.ac.in"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1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90.png"/></Relationships>
</file>

<file path=ppt/slides/_rels/slide3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5.jpeg"/><Relationship Id="rId18" Type="http://schemas.openxmlformats.org/officeDocument/2006/relationships/image" Target="../media/image31.png"/><Relationship Id="rId3" Type="http://schemas.openxmlformats.org/officeDocument/2006/relationships/oleObject" Target="../embeddings/oleObject1.bin"/><Relationship Id="rId21" Type="http://schemas.openxmlformats.org/officeDocument/2006/relationships/image" Target="../media/image52.png"/><Relationship Id="rId7" Type="http://schemas.openxmlformats.org/officeDocument/2006/relationships/oleObject" Target="../embeddings/oleObject3.bin"/><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slideLayout" Target="../slideLayouts/slideLayout2.xml"/><Relationship Id="rId16" Type="http://schemas.openxmlformats.org/officeDocument/2006/relationships/image" Target="../media/image48.png"/><Relationship Id="rId20" Type="http://schemas.openxmlformats.org/officeDocument/2006/relationships/image" Target="../media/image51.png"/><Relationship Id="rId1" Type="http://schemas.openxmlformats.org/officeDocument/2006/relationships/vmlDrawing" Target="../drawings/vmlDrawing1.v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oleObject" Target="../embeddings/oleObject2.bin"/><Relationship Id="rId15" Type="http://schemas.openxmlformats.org/officeDocument/2006/relationships/image" Target="../media/image47.png"/><Relationship Id="rId23" Type="http://schemas.openxmlformats.org/officeDocument/2006/relationships/image" Target="../media/image40.png"/><Relationship Id="rId10" Type="http://schemas.openxmlformats.org/officeDocument/2006/relationships/image" Target="../media/image42.png"/><Relationship Id="rId19" Type="http://schemas.openxmlformats.org/officeDocument/2006/relationships/image" Target="../media/image50.png"/><Relationship Id="rId4" Type="http://schemas.openxmlformats.org/officeDocument/2006/relationships/image" Target="../media/image37.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oleObject" Target="../embeddings/oleObject4.bin"/></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5025" y="5097505"/>
            <a:ext cx="32289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3"/>
          <a:srcRect t="37605"/>
          <a:stretch/>
        </p:blipFill>
        <p:spPr bwMode="auto">
          <a:xfrm>
            <a:off x="0" y="2879682"/>
            <a:ext cx="3416796" cy="1768518"/>
          </a:xfrm>
          <a:prstGeom prst="rect">
            <a:avLst/>
          </a:prstGeom>
          <a:noFill/>
          <a:ln w="9525">
            <a:noFill/>
            <a:miter lim="800000"/>
            <a:headEnd/>
            <a:tailEnd/>
          </a:ln>
          <a:effectLst/>
        </p:spPr>
      </p:pic>
      <p:sp>
        <p:nvSpPr>
          <p:cNvPr id="2" name="Title 1"/>
          <p:cNvSpPr>
            <a:spLocks noGrp="1"/>
          </p:cNvSpPr>
          <p:nvPr>
            <p:ph type="ctrTitle"/>
          </p:nvPr>
        </p:nvSpPr>
        <p:spPr>
          <a:xfrm>
            <a:off x="1" y="762001"/>
            <a:ext cx="9143999" cy="1600199"/>
          </a:xfrm>
          <a:solidFill>
            <a:srgbClr val="0066FF"/>
          </a:solidFill>
          <a:effectLst>
            <a:outerShdw blurRad="76200" dist="12700" dir="8100000" sy="-23000" kx="800400" algn="br" rotWithShape="0">
              <a:prstClr val="black">
                <a:alpha val="20000"/>
              </a:prstClr>
            </a:outerShdw>
          </a:effectLst>
          <a:scene3d>
            <a:camera prst="orthographicFront"/>
            <a:lightRig rig="threePt" dir="t"/>
          </a:scene3d>
          <a:sp3d>
            <a:bevelT w="165100" prst="coolSlant"/>
          </a:sp3d>
        </p:spPr>
        <p:txBody>
          <a:bodyPr>
            <a:noAutofit/>
          </a:bodyPr>
          <a:lstStyle/>
          <a:p>
            <a:r>
              <a:rPr lang="en-GB" altLang="zh-TW" sz="3600" b="1" kern="0" dirty="0">
                <a:solidFill>
                  <a:schemeClr val="bg1"/>
                </a:solidFill>
              </a:rPr>
              <a:t>Operations Management with Six Sigma</a:t>
            </a:r>
            <a:endParaRPr lang="en-US" sz="3600" dirty="0">
              <a:solidFill>
                <a:schemeClr val="bg1"/>
              </a:solidFill>
            </a:endParaRPr>
          </a:p>
        </p:txBody>
      </p:sp>
      <p:sp>
        <p:nvSpPr>
          <p:cNvPr id="8"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9"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a:t>
            </a:fld>
            <a:r>
              <a:rPr lang="en-US" altLang="zh-TW" dirty="0">
                <a:solidFill>
                  <a:schemeClr val="bg1">
                    <a:lumMod val="95000"/>
                  </a:schemeClr>
                </a:solidFill>
              </a:rPr>
              <a:t>/41</a:t>
            </a:r>
          </a:p>
        </p:txBody>
      </p:sp>
      <p:sp>
        <p:nvSpPr>
          <p:cNvPr id="10"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1" name="Straight Connector 10"/>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5" name="AutoShape 2" descr="Image result for big baza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41" y="2819400"/>
            <a:ext cx="2054303" cy="1540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5" descr="Image result for nan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41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184" y="4267200"/>
            <a:ext cx="14287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629443"/>
            <a:ext cx="3445825" cy="189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371600" y="1676400"/>
            <a:ext cx="6400800" cy="4572000"/>
          </a:xfrm>
        </p:spPr>
        <p:txBody>
          <a:bodyPr>
            <a:normAutofit/>
          </a:bodyPr>
          <a:lstStyle/>
          <a:p>
            <a:endParaRPr lang="en-GB" sz="2000" dirty="0"/>
          </a:p>
          <a:p>
            <a:endParaRPr lang="en-GB" dirty="0"/>
          </a:p>
          <a:p>
            <a:endParaRPr lang="en-GB" dirty="0"/>
          </a:p>
          <a:p>
            <a:r>
              <a:rPr lang="en-GB" sz="2600" dirty="0" err="1"/>
              <a:t>Dr.</a:t>
            </a:r>
            <a:r>
              <a:rPr lang="en-GB" sz="2600" dirty="0"/>
              <a:t> Gopal Kumar</a:t>
            </a:r>
          </a:p>
          <a:p>
            <a:pPr indent="623888"/>
            <a:r>
              <a:rPr lang="en-GB" sz="2000" dirty="0">
                <a:hlinkClick r:id="rId7"/>
              </a:rPr>
              <a:t>gopalkumar@iimraipur.ac.in</a:t>
            </a:r>
            <a:endParaRPr lang="en-GB" sz="2000" dirty="0"/>
          </a:p>
          <a:p>
            <a:endParaRPr lang="en-GB" sz="1100" dirty="0"/>
          </a:p>
          <a:p>
            <a:r>
              <a:rPr lang="en-GB" sz="2400" dirty="0"/>
              <a:t>IIM Raipur</a:t>
            </a:r>
          </a:p>
          <a:p>
            <a:endParaRPr lang="en-GB" sz="1400" dirty="0"/>
          </a:p>
          <a:p>
            <a:r>
              <a:rPr lang="en-GB" sz="1600" dirty="0">
                <a:solidFill>
                  <a:srgbClr val="7030A0"/>
                </a:solidFill>
                <a:effectLst>
                  <a:outerShdw blurRad="38100" dist="38100" dir="2700000" algn="tl">
                    <a:srgbClr val="000000">
                      <a:alpha val="43137"/>
                    </a:srgbClr>
                  </a:outerShdw>
                </a:effectLst>
              </a:rPr>
              <a:t>19 January 2020</a:t>
            </a:r>
          </a:p>
        </p:txBody>
      </p:sp>
    </p:spTree>
    <p:extLst>
      <p:ext uri="{BB962C8B-B14F-4D97-AF65-F5344CB8AC3E}">
        <p14:creationId xmlns:p14="http://schemas.microsoft.com/office/powerpoint/2010/main" val="42401685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Measurement for Quality Control</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a:xfrm>
            <a:off x="457200" y="826532"/>
            <a:ext cx="8229600" cy="5299631"/>
          </a:xfrm>
        </p:spPr>
        <p:txBody>
          <a:bodyPr>
            <a:normAutofit/>
          </a:bodyPr>
          <a:lstStyle/>
          <a:p>
            <a:pPr marL="531813" indent="-531813">
              <a:buBlip>
                <a:blip r:embed="rId2"/>
              </a:buBlip>
            </a:pPr>
            <a:endParaRPr lang="en-US" b="1" dirty="0"/>
          </a:p>
          <a:p>
            <a:pPr marL="0" indent="0">
              <a:buNone/>
            </a:pPr>
            <a:endParaRPr lang="en-GB" dirty="0"/>
          </a:p>
        </p:txBody>
      </p:sp>
      <p:sp>
        <p:nvSpPr>
          <p:cNvPr id="13" name="AutoShape 2" descr="Image result for Kobe Stee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14">
            <a:extLst>
              <a:ext uri="{FF2B5EF4-FFF2-40B4-BE49-F238E27FC236}">
                <a16:creationId xmlns:a16="http://schemas.microsoft.com/office/drawing/2014/main" id="{2BE65BBA-2180-458E-BB1A-6DFD17B7519C}"/>
              </a:ext>
            </a:extLst>
          </p:cNvPr>
          <p:cNvPicPr>
            <a:picLocks noChangeAspect="1"/>
          </p:cNvPicPr>
          <p:nvPr/>
        </p:nvPicPr>
        <p:blipFill>
          <a:blip r:embed="rId3"/>
          <a:stretch>
            <a:fillRect/>
          </a:stretch>
        </p:blipFill>
        <p:spPr>
          <a:xfrm>
            <a:off x="1012892" y="741828"/>
            <a:ext cx="7270616" cy="5811372"/>
          </a:xfrm>
          <a:prstGeom prst="rect">
            <a:avLst/>
          </a:prstGeom>
        </p:spPr>
      </p:pic>
      <p:sp>
        <p:nvSpPr>
          <p:cNvPr id="19" name="Rectangle 18">
            <a:extLst>
              <a:ext uri="{FF2B5EF4-FFF2-40B4-BE49-F238E27FC236}">
                <a16:creationId xmlns:a16="http://schemas.microsoft.com/office/drawing/2014/main" id="{0AFD78B6-2016-41E2-AF4C-6D779E55BF22}"/>
              </a:ext>
            </a:extLst>
          </p:cNvPr>
          <p:cNvSpPr/>
          <p:nvPr/>
        </p:nvSpPr>
        <p:spPr>
          <a:xfrm>
            <a:off x="3443990" y="2746663"/>
            <a:ext cx="4702108"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5A0212B-6BB3-4677-9CAF-27D6E2A2F18F}"/>
              </a:ext>
            </a:extLst>
          </p:cNvPr>
          <p:cNvSpPr/>
          <p:nvPr/>
        </p:nvSpPr>
        <p:spPr>
          <a:xfrm>
            <a:off x="3458980" y="3585754"/>
            <a:ext cx="4702108" cy="323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A5C8BF0-F8BB-4D0C-A9DE-7CA0E6405E29}"/>
              </a:ext>
            </a:extLst>
          </p:cNvPr>
          <p:cNvSpPr/>
          <p:nvPr/>
        </p:nvSpPr>
        <p:spPr>
          <a:xfrm>
            <a:off x="3473970" y="3963610"/>
            <a:ext cx="4702108" cy="473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4DAC460-CC40-4852-A865-E9B7B023AE1B}"/>
              </a:ext>
            </a:extLst>
          </p:cNvPr>
          <p:cNvSpPr/>
          <p:nvPr/>
        </p:nvSpPr>
        <p:spPr>
          <a:xfrm>
            <a:off x="3458980" y="4453890"/>
            <a:ext cx="4702108" cy="922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CCD5843-07DB-472B-BC85-A72EEE0D5254}"/>
              </a:ext>
            </a:extLst>
          </p:cNvPr>
          <p:cNvSpPr/>
          <p:nvPr/>
        </p:nvSpPr>
        <p:spPr>
          <a:xfrm>
            <a:off x="3451292" y="5371098"/>
            <a:ext cx="4702108" cy="572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9945EAF-6BA7-4FD9-9A77-E76561FCF955}"/>
              </a:ext>
            </a:extLst>
          </p:cNvPr>
          <p:cNvSpPr/>
          <p:nvPr/>
        </p:nvSpPr>
        <p:spPr>
          <a:xfrm>
            <a:off x="3443604" y="5956544"/>
            <a:ext cx="4702108" cy="520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87706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1" fill="hold" grpId="0" nodeType="clickEffect">
                                  <p:stCondLst>
                                    <p:cond delay="0"/>
                                  </p:stCondLst>
                                  <p:childTnLst>
                                    <p:animEffect transition="out" filter="wipe(up)">
                                      <p:cBhvr>
                                        <p:cTn id="21" dur="500"/>
                                        <p:tgtEl>
                                          <p:spTgt spid="22"/>
                                        </p:tgtEl>
                                      </p:cBhvr>
                                    </p:animEffect>
                                    <p:set>
                                      <p:cBhvr>
                                        <p:cTn id="22" dur="1" fill="hold">
                                          <p:stCondLst>
                                            <p:cond delay="499"/>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23"/>
                                        </p:tgtEl>
                                      </p:cBhvr>
                                    </p:animEffect>
                                    <p:set>
                                      <p:cBhvr>
                                        <p:cTn id="27" dur="1" fill="hold">
                                          <p:stCondLst>
                                            <p:cond delay="499"/>
                                          </p:stCondLst>
                                        </p:cTn>
                                        <p:tgtEl>
                                          <p:spTgt spid="2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500"/>
                                        <p:tgtEl>
                                          <p:spTgt spid="24"/>
                                        </p:tgtEl>
                                      </p:cBhvr>
                                    </p:animEffect>
                                    <p:set>
                                      <p:cBhvr>
                                        <p:cTn id="32" dur="1" fill="hold">
                                          <p:stCondLst>
                                            <p:cond delay="499"/>
                                          </p:stCondLst>
                                        </p:cTn>
                                        <p:tgtEl>
                                          <p:spTgt spid="2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1" fill="hold" grpId="0" nodeType="clickEffect">
                                  <p:stCondLst>
                                    <p:cond delay="0"/>
                                  </p:stCondLst>
                                  <p:childTnLst>
                                    <p:animEffect transition="out" filter="wipe(up)">
                                      <p:cBhvr>
                                        <p:cTn id="36" dur="500"/>
                                        <p:tgtEl>
                                          <p:spTgt spid="25"/>
                                        </p:tgtEl>
                                      </p:cBhvr>
                                    </p:animEffect>
                                    <p:set>
                                      <p:cBhvr>
                                        <p:cTn id="37"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Cost of Quality (COQ)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Content Placeholder 14">
            <a:extLst>
              <a:ext uri="{FF2B5EF4-FFF2-40B4-BE49-F238E27FC236}">
                <a16:creationId xmlns:a16="http://schemas.microsoft.com/office/drawing/2014/main" id="{61310185-97E2-4B34-81D3-E4BCB9B8BD8B}"/>
              </a:ext>
            </a:extLst>
          </p:cNvPr>
          <p:cNvSpPr>
            <a:spLocks noGrp="1"/>
          </p:cNvSpPr>
          <p:nvPr>
            <p:ph idx="1"/>
          </p:nvPr>
        </p:nvSpPr>
        <p:spPr>
          <a:xfrm>
            <a:off x="457200" y="978932"/>
            <a:ext cx="8229600" cy="5147231"/>
          </a:xfrm>
        </p:spPr>
        <p:txBody>
          <a:bodyPr>
            <a:normAutofit fontScale="92500" lnSpcReduction="10000"/>
          </a:bodyPr>
          <a:lstStyle/>
          <a:p>
            <a:pPr marL="457200" indent="-457200">
              <a:buFont typeface="Wingdings" panose="05000000000000000000" pitchFamily="2" charset="2"/>
              <a:buChar char="v"/>
            </a:pPr>
            <a:r>
              <a:rPr lang="en-US" dirty="0"/>
              <a:t>Traditionally, the reporting of quality-related costs had been limited to inspection and testing; </a:t>
            </a:r>
          </a:p>
          <a:p>
            <a:pPr marL="457200" indent="-457200">
              <a:buFont typeface="Wingdings" panose="05000000000000000000" pitchFamily="2" charset="2"/>
              <a:buChar char="v"/>
            </a:pPr>
            <a:r>
              <a:rPr lang="en-US" dirty="0"/>
              <a:t>Other costs were accumulated in overhead accounts.</a:t>
            </a:r>
          </a:p>
          <a:p>
            <a:pPr>
              <a:buFont typeface="Wingdings" panose="05000000000000000000" pitchFamily="2" charset="2"/>
              <a:buChar char="v"/>
            </a:pPr>
            <a:endParaRPr lang="en-US" dirty="0"/>
          </a:p>
          <a:p>
            <a:pPr marL="0" indent="0">
              <a:buNone/>
            </a:pPr>
            <a:r>
              <a:rPr lang="en-US" u="sng" dirty="0"/>
              <a:t>Findings in investigation</a:t>
            </a:r>
          </a:p>
          <a:p>
            <a:pPr marL="508000" indent="-508000">
              <a:buFont typeface="Wingdings" panose="05000000000000000000" pitchFamily="2" charset="2"/>
              <a:buChar char="v"/>
            </a:pPr>
            <a:r>
              <a:rPr lang="en-US" dirty="0"/>
              <a:t>Quality-related  costs were much larger than previously reported, generally in the range of 20 to 40 percent of sales.</a:t>
            </a:r>
          </a:p>
          <a:p>
            <a:pPr marL="508000" indent="-508000">
              <a:buFont typeface="Wingdings" panose="05000000000000000000" pitchFamily="2" charset="2"/>
              <a:buChar char="v"/>
            </a:pPr>
            <a:r>
              <a:rPr lang="en-US" dirty="0"/>
              <a:t>Most of the costs resulted from poor quality and were avoidable.</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66468500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down)">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ipe(down)">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animEffect transition="in" filter="wipe(down)">
                                      <p:cBhvr>
                                        <p:cTn id="17" dur="500"/>
                                        <p:tgtEl>
                                          <p:spTgt spid="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xEl>
                                              <p:pRg st="4" end="4"/>
                                            </p:txEl>
                                          </p:spTgt>
                                        </p:tgtEl>
                                        <p:attrNameLst>
                                          <p:attrName>style.visibility</p:attrName>
                                        </p:attrNameLst>
                                      </p:cBhvr>
                                      <p:to>
                                        <p:strVal val="visible"/>
                                      </p:to>
                                    </p:set>
                                    <p:animEffect transition="in" filter="wipe(down)">
                                      <p:cBhvr>
                                        <p:cTn id="22" dur="500"/>
                                        <p:tgtEl>
                                          <p:spTgt spid="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wipe(down)">
                                      <p:cBhvr>
                                        <p:cTn id="27"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Connector 46"/>
          <p:cNvCxnSpPr/>
          <p:nvPr/>
        </p:nvCxnSpPr>
        <p:spPr>
          <a:xfrm>
            <a:off x="307975" y="2714041"/>
            <a:ext cx="6072785" cy="0"/>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600" b="1" kern="0" dirty="0">
                <a:solidFill>
                  <a:schemeClr val="bg1"/>
                </a:solidFill>
                <a:effectLst>
                  <a:outerShdw blurRad="38100" dist="38100" dir="2700000" algn="tl">
                    <a:srgbClr val="000000">
                      <a:alpha val="43137"/>
                    </a:srgbClr>
                  </a:outerShdw>
                </a:effectLst>
                <a:ea typeface="新細明體" pitchFamily="18" charset="-120"/>
              </a:rPr>
              <a:t>Cost of Quality (COQ)</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12" name="Rectangle 11"/>
          <p:cNvSpPr/>
          <p:nvPr/>
        </p:nvSpPr>
        <p:spPr>
          <a:xfrm>
            <a:off x="536450" y="862818"/>
            <a:ext cx="8032876" cy="830997"/>
          </a:xfrm>
          <a:prstGeom prst="rect">
            <a:avLst/>
          </a:prstGeom>
        </p:spPr>
        <p:txBody>
          <a:bodyPr wrap="square">
            <a:spAutoFit/>
          </a:bodyPr>
          <a:lstStyle/>
          <a:p>
            <a:r>
              <a:rPr lang="en-US" sz="2400" u="sng" dirty="0"/>
              <a:t>Managing quality is strategic decision as it supports </a:t>
            </a:r>
            <a:r>
              <a:rPr lang="en-US" sz="2400" i="1" u="sng" dirty="0"/>
              <a:t>differentiation, customer loyalty and commitment</a:t>
            </a:r>
            <a:endParaRPr lang="en-GB" sz="2400" u="sng" dirty="0"/>
          </a:p>
        </p:txBody>
      </p:sp>
      <p:sp>
        <p:nvSpPr>
          <p:cNvPr id="14" name="Rectangle 13"/>
          <p:cNvSpPr/>
          <p:nvPr/>
        </p:nvSpPr>
        <p:spPr>
          <a:xfrm>
            <a:off x="1600200" y="3124200"/>
            <a:ext cx="16002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Process 1</a:t>
            </a:r>
          </a:p>
        </p:txBody>
      </p:sp>
      <p:sp>
        <p:nvSpPr>
          <p:cNvPr id="39" name="Rectangle 38"/>
          <p:cNvSpPr/>
          <p:nvPr/>
        </p:nvSpPr>
        <p:spPr>
          <a:xfrm>
            <a:off x="4267200" y="3124200"/>
            <a:ext cx="1600200" cy="685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a:t>Process 2</a:t>
            </a:r>
          </a:p>
        </p:txBody>
      </p:sp>
      <p:cxnSp>
        <p:nvCxnSpPr>
          <p:cNvPr id="17" name="Straight Arrow Connector 16"/>
          <p:cNvCxnSpPr>
            <a:endCxn id="14" idx="1"/>
          </p:cNvCxnSpPr>
          <p:nvPr/>
        </p:nvCxnSpPr>
        <p:spPr>
          <a:xfrm>
            <a:off x="609600" y="3467100"/>
            <a:ext cx="99060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2" name="Straight Arrow Connector 41"/>
          <p:cNvCxnSpPr/>
          <p:nvPr/>
        </p:nvCxnSpPr>
        <p:spPr>
          <a:xfrm>
            <a:off x="3276600" y="3461658"/>
            <a:ext cx="99060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43" name="Straight Arrow Connector 42"/>
          <p:cNvCxnSpPr/>
          <p:nvPr/>
        </p:nvCxnSpPr>
        <p:spPr>
          <a:xfrm>
            <a:off x="5867400" y="3461658"/>
            <a:ext cx="744252"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8" name="TextBox 17"/>
          <p:cNvSpPr txBox="1"/>
          <p:nvPr/>
        </p:nvSpPr>
        <p:spPr>
          <a:xfrm>
            <a:off x="5990558" y="3124200"/>
            <a:ext cx="1582484" cy="369332"/>
          </a:xfrm>
          <a:prstGeom prst="rect">
            <a:avLst/>
          </a:prstGeom>
          <a:noFill/>
        </p:spPr>
        <p:txBody>
          <a:bodyPr wrap="none" rtlCol="0">
            <a:spAutoFit/>
          </a:bodyPr>
          <a:lstStyle/>
          <a:p>
            <a:r>
              <a:rPr lang="en-GB" dirty="0"/>
              <a:t>Finished goods</a:t>
            </a:r>
          </a:p>
        </p:txBody>
      </p:sp>
      <p:cxnSp>
        <p:nvCxnSpPr>
          <p:cNvPr id="40" name="Straight Connector 39"/>
          <p:cNvCxnSpPr/>
          <p:nvPr/>
        </p:nvCxnSpPr>
        <p:spPr>
          <a:xfrm>
            <a:off x="7573042" y="2514600"/>
            <a:ext cx="0" cy="21336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380760" y="2152525"/>
            <a:ext cx="2384564" cy="369332"/>
          </a:xfrm>
          <a:prstGeom prst="rect">
            <a:avLst/>
          </a:prstGeom>
          <a:noFill/>
        </p:spPr>
        <p:txBody>
          <a:bodyPr wrap="none" rtlCol="0">
            <a:spAutoFit/>
          </a:bodyPr>
          <a:lstStyle/>
          <a:p>
            <a:r>
              <a:rPr lang="en-GB" dirty="0"/>
              <a:t>Organization boundary</a:t>
            </a:r>
          </a:p>
        </p:txBody>
      </p:sp>
      <p:sp>
        <p:nvSpPr>
          <p:cNvPr id="44" name="TextBox 43"/>
          <p:cNvSpPr txBox="1"/>
          <p:nvPr/>
        </p:nvSpPr>
        <p:spPr>
          <a:xfrm>
            <a:off x="8031322" y="3276992"/>
            <a:ext cx="860492" cy="369332"/>
          </a:xfrm>
          <a:prstGeom prst="rect">
            <a:avLst/>
          </a:prstGeom>
          <a:noFill/>
        </p:spPr>
        <p:txBody>
          <a:bodyPr wrap="none" rtlCol="0">
            <a:spAutoFit/>
          </a:bodyPr>
          <a:lstStyle/>
          <a:p>
            <a:r>
              <a:rPr lang="en-GB" dirty="0"/>
              <a:t>Market</a:t>
            </a:r>
          </a:p>
        </p:txBody>
      </p:sp>
      <p:sp>
        <p:nvSpPr>
          <p:cNvPr id="45" name="Rectangle 44"/>
          <p:cNvSpPr/>
          <p:nvPr/>
        </p:nvSpPr>
        <p:spPr>
          <a:xfrm rot="21410250">
            <a:off x="504953" y="2514861"/>
            <a:ext cx="1729769" cy="369332"/>
          </a:xfrm>
          <a:prstGeom prst="rect">
            <a:avLst/>
          </a:prstGeom>
        </p:spPr>
        <p:txBody>
          <a:bodyPr wrap="none">
            <a:spAutoFit/>
          </a:bodyPr>
          <a:lstStyle/>
          <a:p>
            <a:r>
              <a:rPr lang="en-US" dirty="0"/>
              <a:t>Prevention costs</a:t>
            </a:r>
          </a:p>
        </p:txBody>
      </p:sp>
      <p:sp>
        <p:nvSpPr>
          <p:cNvPr id="48" name="Rectangle 47"/>
          <p:cNvSpPr/>
          <p:nvPr/>
        </p:nvSpPr>
        <p:spPr>
          <a:xfrm rot="19440588">
            <a:off x="1177107" y="4238422"/>
            <a:ext cx="1578061" cy="369332"/>
          </a:xfrm>
          <a:prstGeom prst="rect">
            <a:avLst/>
          </a:prstGeom>
        </p:spPr>
        <p:txBody>
          <a:bodyPr wrap="none">
            <a:spAutoFit/>
          </a:bodyPr>
          <a:lstStyle/>
          <a:p>
            <a:r>
              <a:rPr lang="en-US" dirty="0"/>
              <a:t>Appraisal costs</a:t>
            </a:r>
          </a:p>
        </p:txBody>
      </p:sp>
      <p:sp>
        <p:nvSpPr>
          <p:cNvPr id="53" name="Rectangle 52"/>
          <p:cNvSpPr/>
          <p:nvPr/>
        </p:nvSpPr>
        <p:spPr>
          <a:xfrm rot="19440588">
            <a:off x="3763858" y="4238423"/>
            <a:ext cx="1578061" cy="369332"/>
          </a:xfrm>
          <a:prstGeom prst="rect">
            <a:avLst/>
          </a:prstGeom>
        </p:spPr>
        <p:txBody>
          <a:bodyPr wrap="none">
            <a:spAutoFit/>
          </a:bodyPr>
          <a:lstStyle/>
          <a:p>
            <a:r>
              <a:rPr lang="en-US" dirty="0"/>
              <a:t>Appraisal costs</a:t>
            </a:r>
          </a:p>
        </p:txBody>
      </p:sp>
      <p:sp>
        <p:nvSpPr>
          <p:cNvPr id="49" name="Rectangle 48"/>
          <p:cNvSpPr/>
          <p:nvPr/>
        </p:nvSpPr>
        <p:spPr>
          <a:xfrm>
            <a:off x="3865361" y="4964668"/>
            <a:ext cx="2125197" cy="369332"/>
          </a:xfrm>
          <a:prstGeom prst="rect">
            <a:avLst/>
          </a:prstGeom>
        </p:spPr>
        <p:txBody>
          <a:bodyPr wrap="none">
            <a:spAutoFit/>
          </a:bodyPr>
          <a:lstStyle/>
          <a:p>
            <a:r>
              <a:rPr lang="en-US" dirty="0"/>
              <a:t>Internal Failure costs</a:t>
            </a:r>
          </a:p>
        </p:txBody>
      </p:sp>
      <p:cxnSp>
        <p:nvCxnSpPr>
          <p:cNvPr id="51" name="Elbow Connector 50"/>
          <p:cNvCxnSpPr>
            <a:stCxn id="49" idx="3"/>
          </p:cNvCxnSpPr>
          <p:nvPr/>
        </p:nvCxnSpPr>
        <p:spPr>
          <a:xfrm flipV="1">
            <a:off x="5990558" y="3646324"/>
            <a:ext cx="248968" cy="1503010"/>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54" name="Elbow Connector 53"/>
          <p:cNvCxnSpPr>
            <a:stCxn id="49" idx="1"/>
          </p:cNvCxnSpPr>
          <p:nvPr/>
        </p:nvCxnSpPr>
        <p:spPr>
          <a:xfrm rot="10800000">
            <a:off x="3505201" y="3646324"/>
            <a:ext cx="360161" cy="1503010"/>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55" name="Rectangle 54"/>
          <p:cNvSpPr/>
          <p:nvPr/>
        </p:nvSpPr>
        <p:spPr>
          <a:xfrm rot="19067921">
            <a:off x="7216031" y="4964667"/>
            <a:ext cx="2160079" cy="369332"/>
          </a:xfrm>
          <a:prstGeom prst="rect">
            <a:avLst/>
          </a:prstGeom>
        </p:spPr>
        <p:txBody>
          <a:bodyPr wrap="none">
            <a:spAutoFit/>
          </a:bodyPr>
          <a:lstStyle/>
          <a:p>
            <a:r>
              <a:rPr lang="en-US" dirty="0"/>
              <a:t>External Failure costs</a:t>
            </a:r>
          </a:p>
        </p:txBody>
      </p:sp>
      <p:cxnSp>
        <p:nvCxnSpPr>
          <p:cNvPr id="60" name="Elbow Connector 59"/>
          <p:cNvCxnSpPr>
            <a:stCxn id="55" idx="0"/>
          </p:cNvCxnSpPr>
          <p:nvPr/>
        </p:nvCxnSpPr>
        <p:spPr>
          <a:xfrm rot="16200000" flipV="1">
            <a:off x="7766436" y="4606946"/>
            <a:ext cx="670475" cy="140702"/>
          </a:xfrm>
          <a:prstGeom prst="bentConnector3">
            <a:avLst>
              <a:gd name="adj1" fmla="val 50000"/>
            </a:avLst>
          </a:prstGeom>
          <a:ln>
            <a:tailEnd type="arrow"/>
          </a:ln>
        </p:spPr>
        <p:style>
          <a:lnRef idx="1">
            <a:schemeClr val="accent3"/>
          </a:lnRef>
          <a:fillRef idx="0">
            <a:schemeClr val="accent3"/>
          </a:fillRef>
          <a:effectRef idx="0">
            <a:schemeClr val="accent3"/>
          </a:effectRef>
          <a:fontRef idx="minor">
            <a:schemeClr val="tx1"/>
          </a:fontRef>
        </p:style>
      </p:cxnSp>
      <p:sp>
        <p:nvSpPr>
          <p:cNvPr id="6" name="Rectangle 5">
            <a:extLst>
              <a:ext uri="{FF2B5EF4-FFF2-40B4-BE49-F238E27FC236}">
                <a16:creationId xmlns:a16="http://schemas.microsoft.com/office/drawing/2014/main" id="{57715560-6C1F-4F65-9B53-673FEEA29F93}"/>
              </a:ext>
            </a:extLst>
          </p:cNvPr>
          <p:cNvSpPr/>
          <p:nvPr/>
        </p:nvSpPr>
        <p:spPr>
          <a:xfrm>
            <a:off x="476659" y="5326546"/>
            <a:ext cx="6914741"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dirty="0">
                <a:solidFill>
                  <a:srgbClr val="C00000"/>
                </a:solidFill>
              </a:rPr>
              <a:t>The correct cost for a well-run quality management program should be under 2.5%.</a:t>
            </a:r>
          </a:p>
          <a:p>
            <a:pPr algn="r"/>
            <a:r>
              <a:rPr lang="en-US" sz="2400" dirty="0">
                <a:solidFill>
                  <a:srgbClr val="C00000"/>
                </a:solidFill>
              </a:rPr>
              <a:t>	</a:t>
            </a:r>
            <a:r>
              <a:rPr lang="en-US" sz="2000" dirty="0">
                <a:solidFill>
                  <a:srgbClr val="C00000"/>
                </a:solidFill>
              </a:rPr>
              <a:t>-Philip Crosby</a:t>
            </a:r>
            <a:endParaRPr lang="en-US" sz="2400" dirty="0">
              <a:solidFill>
                <a:srgbClr val="C00000"/>
              </a:solidFill>
            </a:endParaRPr>
          </a:p>
        </p:txBody>
      </p:sp>
    </p:spTree>
    <p:extLst>
      <p:ext uri="{BB962C8B-B14F-4D97-AF65-F5344CB8AC3E}">
        <p14:creationId xmlns:p14="http://schemas.microsoft.com/office/powerpoint/2010/main" val="1437423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barn(outVertical)">
                                      <p:cBhvr>
                                        <p:cTn id="14" dur="500"/>
                                        <p:tgtEl>
                                          <p:spTgt spid="4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1000"/>
                                        <p:tgtEl>
                                          <p:spTgt spid="49"/>
                                        </p:tgtEl>
                                      </p:cBhvr>
                                    </p:animEffect>
                                    <p:anim calcmode="lin" valueType="num">
                                      <p:cBhvr>
                                        <p:cTn id="32" dur="1000" fill="hold"/>
                                        <p:tgtEl>
                                          <p:spTgt spid="49"/>
                                        </p:tgtEl>
                                        <p:attrNameLst>
                                          <p:attrName>ppt_x</p:attrName>
                                        </p:attrNameLst>
                                      </p:cBhvr>
                                      <p:tavLst>
                                        <p:tav tm="0">
                                          <p:val>
                                            <p:strVal val="#ppt_x"/>
                                          </p:val>
                                        </p:tav>
                                        <p:tav tm="100000">
                                          <p:val>
                                            <p:strVal val="#ppt_x"/>
                                          </p:val>
                                        </p:tav>
                                      </p:tavLst>
                                    </p:anim>
                                    <p:anim calcmode="lin" valueType="num">
                                      <p:cBhvr>
                                        <p:cTn id="3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strips(upRight)">
                                      <p:cBhvr>
                                        <p:cTn id="38" dur="500"/>
                                        <p:tgtEl>
                                          <p:spTgt spid="51"/>
                                        </p:tgtEl>
                                      </p:cBhvr>
                                    </p:animEffect>
                                  </p:childTnLst>
                                </p:cTn>
                              </p:par>
                              <p:par>
                                <p:cTn id="39" presetID="18" presetClass="entr" presetSubtype="9" fill="hold"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strips(upLeft)">
                                      <p:cBhvr>
                                        <p:cTn id="41" dur="500"/>
                                        <p:tgtEl>
                                          <p:spTgt spid="5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18" presetClass="entr" presetSubtype="9"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strips(upLeft)">
                                      <p:cBhvr>
                                        <p:cTn id="52" dur="500"/>
                                        <p:tgtEl>
                                          <p:spTgt spid="6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arn(inVertical)">
                                      <p:cBhvr>
                                        <p:cTn id="5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8" grpId="0"/>
      <p:bldP spid="53" grpId="0"/>
      <p:bldP spid="49" grpId="0"/>
      <p:bldP spid="5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and Cost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5</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12" name="Rectangle 11"/>
          <p:cNvSpPr/>
          <p:nvPr/>
        </p:nvSpPr>
        <p:spPr>
          <a:xfrm>
            <a:off x="536450" y="862818"/>
            <a:ext cx="8032876" cy="830997"/>
          </a:xfrm>
          <a:prstGeom prst="rect">
            <a:avLst/>
          </a:prstGeom>
        </p:spPr>
        <p:txBody>
          <a:bodyPr wrap="square">
            <a:spAutoFit/>
          </a:bodyPr>
          <a:lstStyle/>
          <a:p>
            <a:r>
              <a:rPr lang="en-US" sz="2400" u="sng" dirty="0"/>
              <a:t>Managing quality is strategic decision as it supports </a:t>
            </a:r>
            <a:r>
              <a:rPr lang="en-US" sz="2400" i="1" u="sng" dirty="0"/>
              <a:t>differentiation </a:t>
            </a:r>
            <a:r>
              <a:rPr lang="en-US" sz="2400" u="sng" dirty="0"/>
              <a:t>and</a:t>
            </a:r>
            <a:r>
              <a:rPr lang="en-US" sz="2400" i="1" u="sng" dirty="0"/>
              <a:t> customer loyalty and commitment</a:t>
            </a:r>
            <a:endParaRPr lang="en-GB" sz="2400" u="sng" dirty="0"/>
          </a:p>
        </p:txBody>
      </p:sp>
      <p:grpSp>
        <p:nvGrpSpPr>
          <p:cNvPr id="34" name="Group 33"/>
          <p:cNvGrpSpPr/>
          <p:nvPr/>
        </p:nvGrpSpPr>
        <p:grpSpPr>
          <a:xfrm>
            <a:off x="1773238" y="2082800"/>
            <a:ext cx="5580062" cy="2836863"/>
            <a:chOff x="1773238" y="2082800"/>
            <a:chExt cx="5580062" cy="2836863"/>
          </a:xfrm>
        </p:grpSpPr>
        <p:sp>
          <p:nvSpPr>
            <p:cNvPr id="35" name="Freeform 4"/>
            <p:cNvSpPr>
              <a:spLocks/>
            </p:cNvSpPr>
            <p:nvPr/>
          </p:nvSpPr>
          <p:spPr bwMode="auto">
            <a:xfrm>
              <a:off x="1787525" y="2082800"/>
              <a:ext cx="5557837" cy="2506663"/>
            </a:xfrm>
            <a:custGeom>
              <a:avLst/>
              <a:gdLst>
                <a:gd name="T0" fmla="*/ 47 w 3501"/>
                <a:gd name="T1" fmla="*/ 11 h 1579"/>
                <a:gd name="T2" fmla="*/ 207 w 3501"/>
                <a:gd name="T3" fmla="*/ 38 h 1579"/>
                <a:gd name="T4" fmla="*/ 1291 w 3501"/>
                <a:gd name="T5" fmla="*/ 242 h 1579"/>
                <a:gd name="T6" fmla="*/ 2473 w 3501"/>
                <a:gd name="T7" fmla="*/ 873 h 1579"/>
                <a:gd name="T8" fmla="*/ 3167 w 3501"/>
                <a:gd name="T9" fmla="*/ 1424 h 1579"/>
                <a:gd name="T10" fmla="*/ 3501 w 3501"/>
                <a:gd name="T11" fmla="*/ 1579 h 1579"/>
                <a:gd name="T12" fmla="*/ 0 60000 65536"/>
                <a:gd name="T13" fmla="*/ 0 60000 65536"/>
                <a:gd name="T14" fmla="*/ 0 60000 65536"/>
                <a:gd name="T15" fmla="*/ 0 60000 65536"/>
                <a:gd name="T16" fmla="*/ 0 60000 65536"/>
                <a:gd name="T17" fmla="*/ 0 60000 65536"/>
                <a:gd name="T18" fmla="*/ 0 w 3501"/>
                <a:gd name="T19" fmla="*/ 0 h 1579"/>
                <a:gd name="T20" fmla="*/ 3501 w 3501"/>
                <a:gd name="T21" fmla="*/ 1579 h 1579"/>
              </a:gdLst>
              <a:ahLst/>
              <a:cxnLst>
                <a:cxn ang="T12">
                  <a:pos x="T0" y="T1"/>
                </a:cxn>
                <a:cxn ang="T13">
                  <a:pos x="T2" y="T3"/>
                </a:cxn>
                <a:cxn ang="T14">
                  <a:pos x="T4" y="T5"/>
                </a:cxn>
                <a:cxn ang="T15">
                  <a:pos x="T6" y="T7"/>
                </a:cxn>
                <a:cxn ang="T16">
                  <a:pos x="T8" y="T9"/>
                </a:cxn>
                <a:cxn ang="T17">
                  <a:pos x="T10" y="T11"/>
                </a:cxn>
              </a:cxnLst>
              <a:rect l="T18" t="T19" r="T20" b="T21"/>
              <a:pathLst>
                <a:path w="3501" h="1579">
                  <a:moveTo>
                    <a:pt x="47" y="11"/>
                  </a:moveTo>
                  <a:cubicBezTo>
                    <a:pt x="23" y="5"/>
                    <a:pt x="0" y="0"/>
                    <a:pt x="207" y="38"/>
                  </a:cubicBezTo>
                  <a:cubicBezTo>
                    <a:pt x="414" y="76"/>
                    <a:pt x="913" y="103"/>
                    <a:pt x="1291" y="242"/>
                  </a:cubicBezTo>
                  <a:cubicBezTo>
                    <a:pt x="1669" y="381"/>
                    <a:pt x="2160" y="676"/>
                    <a:pt x="2473" y="873"/>
                  </a:cubicBezTo>
                  <a:cubicBezTo>
                    <a:pt x="2786" y="1070"/>
                    <a:pt x="2996" y="1306"/>
                    <a:pt x="3167" y="1424"/>
                  </a:cubicBezTo>
                  <a:cubicBezTo>
                    <a:pt x="3338" y="1542"/>
                    <a:pt x="3432" y="1547"/>
                    <a:pt x="3501" y="1579"/>
                  </a:cubicBezTo>
                </a:path>
              </a:pathLst>
            </a:custGeom>
            <a:noFill/>
            <a:ln w="101600"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6" name="Freeform 5"/>
            <p:cNvSpPr>
              <a:spLocks/>
            </p:cNvSpPr>
            <p:nvPr/>
          </p:nvSpPr>
          <p:spPr bwMode="auto">
            <a:xfrm>
              <a:off x="1773238" y="2082800"/>
              <a:ext cx="5580062" cy="2836863"/>
            </a:xfrm>
            <a:custGeom>
              <a:avLst/>
              <a:gdLst>
                <a:gd name="T0" fmla="*/ 0 w 3515"/>
                <a:gd name="T1" fmla="*/ 0 h 1787"/>
                <a:gd name="T2" fmla="*/ 0 w 3515"/>
                <a:gd name="T3" fmla="*/ 864 h 1787"/>
                <a:gd name="T4" fmla="*/ 1280 w 3515"/>
                <a:gd name="T5" fmla="*/ 1088 h 1787"/>
                <a:gd name="T6" fmla="*/ 2587 w 3515"/>
                <a:gd name="T7" fmla="*/ 1509 h 1787"/>
                <a:gd name="T8" fmla="*/ 3376 w 3515"/>
                <a:gd name="T9" fmla="*/ 1771 h 1787"/>
                <a:gd name="T10" fmla="*/ 3515 w 3515"/>
                <a:gd name="T11" fmla="*/ 1787 h 1787"/>
                <a:gd name="T12" fmla="*/ 3515 w 3515"/>
                <a:gd name="T13" fmla="*/ 1579 h 1787"/>
                <a:gd name="T14" fmla="*/ 3371 w 3515"/>
                <a:gd name="T15" fmla="*/ 1536 h 1787"/>
                <a:gd name="T16" fmla="*/ 3286 w 3515"/>
                <a:gd name="T17" fmla="*/ 1504 h 1787"/>
                <a:gd name="T18" fmla="*/ 3083 w 3515"/>
                <a:gd name="T19" fmla="*/ 1360 h 1787"/>
                <a:gd name="T20" fmla="*/ 2886 w 3515"/>
                <a:gd name="T21" fmla="*/ 1179 h 1787"/>
                <a:gd name="T22" fmla="*/ 2710 w 3515"/>
                <a:gd name="T23" fmla="*/ 1024 h 1787"/>
                <a:gd name="T24" fmla="*/ 2395 w 3515"/>
                <a:gd name="T25" fmla="*/ 821 h 1787"/>
                <a:gd name="T26" fmla="*/ 2022 w 3515"/>
                <a:gd name="T27" fmla="*/ 592 h 1787"/>
                <a:gd name="T28" fmla="*/ 1654 w 3515"/>
                <a:gd name="T29" fmla="*/ 395 h 1787"/>
                <a:gd name="T30" fmla="*/ 1259 w 3515"/>
                <a:gd name="T31" fmla="*/ 213 h 1787"/>
                <a:gd name="T32" fmla="*/ 1062 w 3515"/>
                <a:gd name="T33" fmla="*/ 171 h 1787"/>
                <a:gd name="T34" fmla="*/ 736 w 3515"/>
                <a:gd name="T35" fmla="*/ 107 h 1787"/>
                <a:gd name="T36" fmla="*/ 379 w 3515"/>
                <a:gd name="T37" fmla="*/ 48 h 1787"/>
                <a:gd name="T38" fmla="*/ 203 w 3515"/>
                <a:gd name="T39" fmla="*/ 32 h 1787"/>
                <a:gd name="T40" fmla="*/ 0 w 3515"/>
                <a:gd name="T41" fmla="*/ 0 h 17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15"/>
                <a:gd name="T64" fmla="*/ 0 h 1787"/>
                <a:gd name="T65" fmla="*/ 3515 w 3515"/>
                <a:gd name="T66" fmla="*/ 1787 h 178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15" h="1787">
                  <a:moveTo>
                    <a:pt x="0" y="0"/>
                  </a:moveTo>
                  <a:lnTo>
                    <a:pt x="0" y="864"/>
                  </a:lnTo>
                  <a:lnTo>
                    <a:pt x="1280" y="1088"/>
                  </a:lnTo>
                  <a:lnTo>
                    <a:pt x="2587" y="1509"/>
                  </a:lnTo>
                  <a:lnTo>
                    <a:pt x="3376" y="1771"/>
                  </a:lnTo>
                  <a:lnTo>
                    <a:pt x="3515" y="1787"/>
                  </a:lnTo>
                  <a:lnTo>
                    <a:pt x="3515" y="1579"/>
                  </a:lnTo>
                  <a:lnTo>
                    <a:pt x="3371" y="1536"/>
                  </a:lnTo>
                  <a:lnTo>
                    <a:pt x="3286" y="1504"/>
                  </a:lnTo>
                  <a:lnTo>
                    <a:pt x="3083" y="1360"/>
                  </a:lnTo>
                  <a:lnTo>
                    <a:pt x="2886" y="1179"/>
                  </a:lnTo>
                  <a:lnTo>
                    <a:pt x="2710" y="1024"/>
                  </a:lnTo>
                  <a:lnTo>
                    <a:pt x="2395" y="821"/>
                  </a:lnTo>
                  <a:lnTo>
                    <a:pt x="2022" y="592"/>
                  </a:lnTo>
                  <a:lnTo>
                    <a:pt x="1654" y="395"/>
                  </a:lnTo>
                  <a:lnTo>
                    <a:pt x="1259" y="213"/>
                  </a:lnTo>
                  <a:lnTo>
                    <a:pt x="1062" y="171"/>
                  </a:lnTo>
                  <a:lnTo>
                    <a:pt x="736" y="107"/>
                  </a:lnTo>
                  <a:lnTo>
                    <a:pt x="379" y="48"/>
                  </a:lnTo>
                  <a:lnTo>
                    <a:pt x="203" y="3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37" name="Text Box 6"/>
            <p:cNvSpPr txBox="1">
              <a:spLocks noChangeArrowheads="1"/>
            </p:cNvSpPr>
            <p:nvPr/>
          </p:nvSpPr>
          <p:spPr bwMode="auto">
            <a:xfrm>
              <a:off x="2222500" y="2643188"/>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sz="2000" dirty="0">
                  <a:solidFill>
                    <a:srgbClr val="FFFFFF"/>
                  </a:solidFill>
                  <a:latin typeface="Arial" charset="0"/>
                </a:rPr>
                <a:t>External Failure</a:t>
              </a:r>
            </a:p>
          </p:txBody>
        </p:sp>
      </p:grpSp>
      <p:sp>
        <p:nvSpPr>
          <p:cNvPr id="38" name="Rectangle 30"/>
          <p:cNvSpPr>
            <a:spLocks noChangeArrowheads="1"/>
          </p:cNvSpPr>
          <p:nvPr/>
        </p:nvSpPr>
        <p:spPr bwMode="auto">
          <a:xfrm>
            <a:off x="5851525" y="1995488"/>
            <a:ext cx="1211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t>Total Cost</a:t>
            </a:r>
          </a:p>
        </p:txBody>
      </p:sp>
      <p:sp>
        <p:nvSpPr>
          <p:cNvPr id="46" name="Line 31"/>
          <p:cNvSpPr>
            <a:spLocks noChangeShapeType="1"/>
          </p:cNvSpPr>
          <p:nvPr/>
        </p:nvSpPr>
        <p:spPr bwMode="auto">
          <a:xfrm flipH="1">
            <a:off x="5575300" y="2527300"/>
            <a:ext cx="723900" cy="6731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50" name="Freeform 32"/>
          <p:cNvSpPr>
            <a:spLocks/>
          </p:cNvSpPr>
          <p:nvPr/>
        </p:nvSpPr>
        <p:spPr bwMode="auto">
          <a:xfrm>
            <a:off x="1790700" y="2038350"/>
            <a:ext cx="5549900" cy="2482850"/>
          </a:xfrm>
          <a:custGeom>
            <a:avLst/>
            <a:gdLst>
              <a:gd name="T0" fmla="*/ 0 w 3496"/>
              <a:gd name="T1" fmla="*/ 0 h 1564"/>
              <a:gd name="T2" fmla="*/ 247650 w 3496"/>
              <a:gd name="T3" fmla="*/ 31750 h 1564"/>
              <a:gd name="T4" fmla="*/ 577850 w 3496"/>
              <a:gd name="T5" fmla="*/ 88900 h 1564"/>
              <a:gd name="T6" fmla="*/ 1028700 w 3496"/>
              <a:gd name="T7" fmla="*/ 146050 h 1564"/>
              <a:gd name="T8" fmla="*/ 1358900 w 3496"/>
              <a:gd name="T9" fmla="*/ 203200 h 1564"/>
              <a:gd name="T10" fmla="*/ 1746250 w 3496"/>
              <a:gd name="T11" fmla="*/ 279400 h 1564"/>
              <a:gd name="T12" fmla="*/ 2108200 w 3496"/>
              <a:gd name="T13" fmla="*/ 393700 h 1564"/>
              <a:gd name="T14" fmla="*/ 2603500 w 3496"/>
              <a:gd name="T15" fmla="*/ 609600 h 1564"/>
              <a:gd name="T16" fmla="*/ 3130550 w 3496"/>
              <a:gd name="T17" fmla="*/ 889000 h 1564"/>
              <a:gd name="T18" fmla="*/ 3657601 w 3496"/>
              <a:gd name="T19" fmla="*/ 1200150 h 1564"/>
              <a:gd name="T20" fmla="*/ 3949700 w 3496"/>
              <a:gd name="T21" fmla="*/ 1384300 h 1564"/>
              <a:gd name="T22" fmla="*/ 4267200 w 3496"/>
              <a:gd name="T23" fmla="*/ 1612900 h 1564"/>
              <a:gd name="T24" fmla="*/ 4521200 w 3496"/>
              <a:gd name="T25" fmla="*/ 1803400 h 1564"/>
              <a:gd name="T26" fmla="*/ 4781550 w 3496"/>
              <a:gd name="T27" fmla="*/ 2038350 h 1564"/>
              <a:gd name="T28" fmla="*/ 5003800 w 3496"/>
              <a:gd name="T29" fmla="*/ 2228850 h 1564"/>
              <a:gd name="T30" fmla="*/ 5219700 w 3496"/>
              <a:gd name="T31" fmla="*/ 2362200 h 1564"/>
              <a:gd name="T32" fmla="*/ 5403850 w 3496"/>
              <a:gd name="T33" fmla="*/ 2438400 h 1564"/>
              <a:gd name="T34" fmla="*/ 5549900 w 3496"/>
              <a:gd name="T35" fmla="*/ 2482850 h 15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496"/>
              <a:gd name="T55" fmla="*/ 0 h 1564"/>
              <a:gd name="T56" fmla="*/ 3496 w 3496"/>
              <a:gd name="T57" fmla="*/ 1564 h 156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496" h="1564">
                <a:moveTo>
                  <a:pt x="0" y="0"/>
                </a:moveTo>
                <a:cubicBezTo>
                  <a:pt x="47" y="5"/>
                  <a:pt x="95" y="11"/>
                  <a:pt x="156" y="20"/>
                </a:cubicBezTo>
                <a:cubicBezTo>
                  <a:pt x="217" y="29"/>
                  <a:pt x="282" y="44"/>
                  <a:pt x="364" y="56"/>
                </a:cubicBezTo>
                <a:cubicBezTo>
                  <a:pt x="446" y="68"/>
                  <a:pt x="566" y="80"/>
                  <a:pt x="648" y="92"/>
                </a:cubicBezTo>
                <a:cubicBezTo>
                  <a:pt x="730" y="104"/>
                  <a:pt x="781" y="114"/>
                  <a:pt x="856" y="128"/>
                </a:cubicBezTo>
                <a:cubicBezTo>
                  <a:pt x="931" y="142"/>
                  <a:pt x="1021" y="156"/>
                  <a:pt x="1100" y="176"/>
                </a:cubicBezTo>
                <a:cubicBezTo>
                  <a:pt x="1179" y="196"/>
                  <a:pt x="1238" y="213"/>
                  <a:pt x="1328" y="248"/>
                </a:cubicBezTo>
                <a:cubicBezTo>
                  <a:pt x="1418" y="283"/>
                  <a:pt x="1533" y="332"/>
                  <a:pt x="1640" y="384"/>
                </a:cubicBezTo>
                <a:cubicBezTo>
                  <a:pt x="1747" y="436"/>
                  <a:pt x="1861" y="498"/>
                  <a:pt x="1972" y="560"/>
                </a:cubicBezTo>
                <a:cubicBezTo>
                  <a:pt x="2083" y="622"/>
                  <a:pt x="2218" y="704"/>
                  <a:pt x="2304" y="756"/>
                </a:cubicBezTo>
                <a:cubicBezTo>
                  <a:pt x="2390" y="808"/>
                  <a:pt x="2424" y="829"/>
                  <a:pt x="2488" y="872"/>
                </a:cubicBezTo>
                <a:cubicBezTo>
                  <a:pt x="2552" y="915"/>
                  <a:pt x="2628" y="972"/>
                  <a:pt x="2688" y="1016"/>
                </a:cubicBezTo>
                <a:cubicBezTo>
                  <a:pt x="2748" y="1060"/>
                  <a:pt x="2794" y="1091"/>
                  <a:pt x="2848" y="1136"/>
                </a:cubicBezTo>
                <a:cubicBezTo>
                  <a:pt x="2902" y="1181"/>
                  <a:pt x="2961" y="1239"/>
                  <a:pt x="3012" y="1284"/>
                </a:cubicBezTo>
                <a:cubicBezTo>
                  <a:pt x="3063" y="1329"/>
                  <a:pt x="3106" y="1370"/>
                  <a:pt x="3152" y="1404"/>
                </a:cubicBezTo>
                <a:cubicBezTo>
                  <a:pt x="3198" y="1438"/>
                  <a:pt x="3246" y="1466"/>
                  <a:pt x="3288" y="1488"/>
                </a:cubicBezTo>
                <a:cubicBezTo>
                  <a:pt x="3330" y="1510"/>
                  <a:pt x="3369" y="1523"/>
                  <a:pt x="3404" y="1536"/>
                </a:cubicBezTo>
                <a:cubicBezTo>
                  <a:pt x="3439" y="1549"/>
                  <a:pt x="3477" y="1558"/>
                  <a:pt x="3496" y="1564"/>
                </a:cubicBezTo>
              </a:path>
            </a:pathLst>
          </a:custGeom>
          <a:noFill/>
          <a:ln w="10160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nvGrpSpPr>
          <p:cNvPr id="52" name="Group 51"/>
          <p:cNvGrpSpPr/>
          <p:nvPr/>
        </p:nvGrpSpPr>
        <p:grpSpPr>
          <a:xfrm>
            <a:off x="1765300" y="3421063"/>
            <a:ext cx="5602094" cy="1971711"/>
            <a:chOff x="1765300" y="3421063"/>
            <a:chExt cx="5602094" cy="1971711"/>
          </a:xfrm>
        </p:grpSpPr>
        <p:sp>
          <p:nvSpPr>
            <p:cNvPr id="56" name="Freeform 9"/>
            <p:cNvSpPr>
              <a:spLocks/>
            </p:cNvSpPr>
            <p:nvPr/>
          </p:nvSpPr>
          <p:spPr bwMode="auto">
            <a:xfrm>
              <a:off x="1765300" y="3421063"/>
              <a:ext cx="5602094" cy="1971711"/>
            </a:xfrm>
            <a:custGeom>
              <a:avLst/>
              <a:gdLst>
                <a:gd name="T0" fmla="*/ 0 w 3525"/>
                <a:gd name="T1" fmla="*/ 0 h 1216"/>
                <a:gd name="T2" fmla="*/ 0 w 3525"/>
                <a:gd name="T3" fmla="*/ 837 h 1216"/>
                <a:gd name="T4" fmla="*/ 1611 w 3525"/>
                <a:gd name="T5" fmla="*/ 960 h 1216"/>
                <a:gd name="T6" fmla="*/ 3040 w 3525"/>
                <a:gd name="T7" fmla="*/ 1216 h 1216"/>
                <a:gd name="T8" fmla="*/ 3525 w 3525"/>
                <a:gd name="T9" fmla="*/ 1194 h 1216"/>
                <a:gd name="T10" fmla="*/ 3525 w 3525"/>
                <a:gd name="T11" fmla="*/ 928 h 1216"/>
                <a:gd name="T12" fmla="*/ 3355 w 3525"/>
                <a:gd name="T13" fmla="*/ 901 h 1216"/>
                <a:gd name="T14" fmla="*/ 2907 w 3525"/>
                <a:gd name="T15" fmla="*/ 736 h 1216"/>
                <a:gd name="T16" fmla="*/ 2480 w 3525"/>
                <a:gd name="T17" fmla="*/ 506 h 1216"/>
                <a:gd name="T18" fmla="*/ 2096 w 3525"/>
                <a:gd name="T19" fmla="*/ 336 h 1216"/>
                <a:gd name="T20" fmla="*/ 1365 w 3525"/>
                <a:gd name="T21" fmla="*/ 160 h 1216"/>
                <a:gd name="T22" fmla="*/ 923 w 3525"/>
                <a:gd name="T23" fmla="*/ 80 h 1216"/>
                <a:gd name="T24" fmla="*/ 395 w 3525"/>
                <a:gd name="T25" fmla="*/ 37 h 1216"/>
                <a:gd name="T26" fmla="*/ 0 w 3525"/>
                <a:gd name="T27" fmla="*/ 0 h 1216"/>
                <a:gd name="connsiteX0" fmla="*/ 0 w 10011"/>
                <a:gd name="connsiteY0" fmla="*/ 0 h 10214"/>
                <a:gd name="connsiteX1" fmla="*/ 0 w 10011"/>
                <a:gd name="connsiteY1" fmla="*/ 6883 h 10214"/>
                <a:gd name="connsiteX2" fmla="*/ 4570 w 10011"/>
                <a:gd name="connsiteY2" fmla="*/ 7895 h 10214"/>
                <a:gd name="connsiteX3" fmla="*/ 8624 w 10011"/>
                <a:gd name="connsiteY3" fmla="*/ 10000 h 10214"/>
                <a:gd name="connsiteX4" fmla="*/ 10011 w 10011"/>
                <a:gd name="connsiteY4" fmla="*/ 10214 h 10214"/>
                <a:gd name="connsiteX5" fmla="*/ 10000 w 10011"/>
                <a:gd name="connsiteY5" fmla="*/ 7632 h 10214"/>
                <a:gd name="connsiteX6" fmla="*/ 9518 w 10011"/>
                <a:gd name="connsiteY6" fmla="*/ 7410 h 10214"/>
                <a:gd name="connsiteX7" fmla="*/ 8247 w 10011"/>
                <a:gd name="connsiteY7" fmla="*/ 6053 h 10214"/>
                <a:gd name="connsiteX8" fmla="*/ 7035 w 10011"/>
                <a:gd name="connsiteY8" fmla="*/ 4161 h 10214"/>
                <a:gd name="connsiteX9" fmla="*/ 5946 w 10011"/>
                <a:gd name="connsiteY9" fmla="*/ 2763 h 10214"/>
                <a:gd name="connsiteX10" fmla="*/ 3872 w 10011"/>
                <a:gd name="connsiteY10" fmla="*/ 1316 h 10214"/>
                <a:gd name="connsiteX11" fmla="*/ 2618 w 10011"/>
                <a:gd name="connsiteY11" fmla="*/ 658 h 10214"/>
                <a:gd name="connsiteX12" fmla="*/ 1121 w 10011"/>
                <a:gd name="connsiteY12" fmla="*/ 304 h 10214"/>
                <a:gd name="connsiteX13" fmla="*/ 0 w 10011"/>
                <a:gd name="connsiteY13" fmla="*/ 0 h 1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11" h="10214">
                  <a:moveTo>
                    <a:pt x="0" y="0"/>
                  </a:moveTo>
                  <a:lnTo>
                    <a:pt x="0" y="6883"/>
                  </a:lnTo>
                  <a:lnTo>
                    <a:pt x="4570" y="7895"/>
                  </a:lnTo>
                  <a:lnTo>
                    <a:pt x="8624" y="10000"/>
                  </a:lnTo>
                  <a:lnTo>
                    <a:pt x="10011" y="10214"/>
                  </a:lnTo>
                  <a:cubicBezTo>
                    <a:pt x="10007" y="9353"/>
                    <a:pt x="10004" y="8493"/>
                    <a:pt x="10000" y="7632"/>
                  </a:cubicBezTo>
                  <a:lnTo>
                    <a:pt x="9518" y="7410"/>
                  </a:lnTo>
                  <a:lnTo>
                    <a:pt x="8247" y="6053"/>
                  </a:lnTo>
                  <a:lnTo>
                    <a:pt x="7035" y="4161"/>
                  </a:lnTo>
                  <a:lnTo>
                    <a:pt x="5946" y="2763"/>
                  </a:lnTo>
                  <a:lnTo>
                    <a:pt x="3872" y="1316"/>
                  </a:lnTo>
                  <a:lnTo>
                    <a:pt x="2618" y="658"/>
                  </a:lnTo>
                  <a:lnTo>
                    <a:pt x="1121" y="304"/>
                  </a:lnTo>
                  <a:lnTo>
                    <a:pt x="0" y="0"/>
                  </a:lnTo>
                  <a:close/>
                </a:path>
              </a:pathLst>
            </a:custGeom>
            <a:solidFill>
              <a:schemeClr val="accent6"/>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57" name="Freeform 10"/>
            <p:cNvSpPr>
              <a:spLocks/>
            </p:cNvSpPr>
            <p:nvPr/>
          </p:nvSpPr>
          <p:spPr bwMode="auto">
            <a:xfrm>
              <a:off x="1787525" y="3440113"/>
              <a:ext cx="5557838" cy="1444625"/>
            </a:xfrm>
            <a:custGeom>
              <a:avLst/>
              <a:gdLst>
                <a:gd name="T0" fmla="*/ 0 w 3501"/>
                <a:gd name="T1" fmla="*/ 0 h 910"/>
                <a:gd name="T2" fmla="*/ 1076 w 3501"/>
                <a:gd name="T3" fmla="*/ 98 h 910"/>
                <a:gd name="T4" fmla="*/ 2160 w 3501"/>
                <a:gd name="T5" fmla="*/ 374 h 910"/>
                <a:gd name="T6" fmla="*/ 3005 w 3501"/>
                <a:gd name="T7" fmla="*/ 774 h 910"/>
                <a:gd name="T8" fmla="*/ 3357 w 3501"/>
                <a:gd name="T9" fmla="*/ 884 h 910"/>
                <a:gd name="T10" fmla="*/ 3501 w 3501"/>
                <a:gd name="T11" fmla="*/ 910 h 910"/>
              </a:gdLst>
              <a:ahLst/>
              <a:cxnLst>
                <a:cxn ang="0">
                  <a:pos x="T0" y="T1"/>
                </a:cxn>
                <a:cxn ang="0">
                  <a:pos x="T2" y="T3"/>
                </a:cxn>
                <a:cxn ang="0">
                  <a:pos x="T4" y="T5"/>
                </a:cxn>
                <a:cxn ang="0">
                  <a:pos x="T6" y="T7"/>
                </a:cxn>
                <a:cxn ang="0">
                  <a:pos x="T8" y="T9"/>
                </a:cxn>
                <a:cxn ang="0">
                  <a:pos x="T10" y="T11"/>
                </a:cxn>
              </a:cxnLst>
              <a:rect l="0" t="0" r="r" b="b"/>
              <a:pathLst>
                <a:path w="3501" h="910">
                  <a:moveTo>
                    <a:pt x="0" y="0"/>
                  </a:moveTo>
                  <a:cubicBezTo>
                    <a:pt x="358" y="18"/>
                    <a:pt x="716" y="36"/>
                    <a:pt x="1076" y="98"/>
                  </a:cubicBezTo>
                  <a:cubicBezTo>
                    <a:pt x="1436" y="160"/>
                    <a:pt x="1839" y="261"/>
                    <a:pt x="2160" y="374"/>
                  </a:cubicBezTo>
                  <a:cubicBezTo>
                    <a:pt x="2481" y="487"/>
                    <a:pt x="2806" y="689"/>
                    <a:pt x="3005" y="774"/>
                  </a:cubicBezTo>
                  <a:cubicBezTo>
                    <a:pt x="3204" y="859"/>
                    <a:pt x="3274" y="861"/>
                    <a:pt x="3357" y="884"/>
                  </a:cubicBezTo>
                  <a:cubicBezTo>
                    <a:pt x="3440" y="907"/>
                    <a:pt x="3471" y="905"/>
                    <a:pt x="3501" y="910"/>
                  </a:cubicBezTo>
                </a:path>
              </a:pathLst>
            </a:custGeom>
            <a:noFill/>
            <a:ln w="101600" cmpd="sng">
              <a:solidFill>
                <a:schemeClr val="accent6"/>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58" name="Text Box 11"/>
            <p:cNvSpPr txBox="1">
              <a:spLocks noChangeArrowheads="1"/>
            </p:cNvSpPr>
            <p:nvPr/>
          </p:nvSpPr>
          <p:spPr bwMode="auto">
            <a:xfrm>
              <a:off x="2074863" y="3790951"/>
              <a:ext cx="1895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sz="2000" dirty="0">
                  <a:latin typeface="Arial" charset="0"/>
                </a:rPr>
                <a:t>Internal Failure</a:t>
              </a:r>
            </a:p>
          </p:txBody>
        </p:sp>
      </p:grpSp>
      <p:grpSp>
        <p:nvGrpSpPr>
          <p:cNvPr id="59" name="Group 58"/>
          <p:cNvGrpSpPr/>
          <p:nvPr/>
        </p:nvGrpSpPr>
        <p:grpSpPr>
          <a:xfrm>
            <a:off x="1765300" y="4539223"/>
            <a:ext cx="5605463" cy="1005915"/>
            <a:chOff x="1765300" y="4539223"/>
            <a:chExt cx="5605463" cy="1005915"/>
          </a:xfrm>
        </p:grpSpPr>
        <p:sp>
          <p:nvSpPr>
            <p:cNvPr id="61" name="Freeform 14"/>
            <p:cNvSpPr>
              <a:spLocks/>
            </p:cNvSpPr>
            <p:nvPr/>
          </p:nvSpPr>
          <p:spPr bwMode="auto">
            <a:xfrm>
              <a:off x="1787525" y="4539223"/>
              <a:ext cx="5573713" cy="837655"/>
            </a:xfrm>
            <a:custGeom>
              <a:avLst/>
              <a:gdLst>
                <a:gd name="T0" fmla="*/ 0 w 3506"/>
                <a:gd name="T1" fmla="*/ 118 h 481"/>
                <a:gd name="T2" fmla="*/ 382 w 3506"/>
                <a:gd name="T3" fmla="*/ 38 h 481"/>
                <a:gd name="T4" fmla="*/ 1138 w 3506"/>
                <a:gd name="T5" fmla="*/ 38 h 481"/>
                <a:gd name="T6" fmla="*/ 2151 w 3506"/>
                <a:gd name="T7" fmla="*/ 269 h 481"/>
                <a:gd name="T8" fmla="*/ 2987 w 3506"/>
                <a:gd name="T9" fmla="*/ 447 h 481"/>
                <a:gd name="T10" fmla="*/ 3506 w 3506"/>
                <a:gd name="T11" fmla="*/ 472 h 481"/>
                <a:gd name="connsiteX0" fmla="*/ 0 w 10000"/>
                <a:gd name="connsiteY0" fmla="*/ 2083 h 10441"/>
                <a:gd name="connsiteX1" fmla="*/ 1090 w 10000"/>
                <a:gd name="connsiteY1" fmla="*/ 420 h 10441"/>
                <a:gd name="connsiteX2" fmla="*/ 3246 w 10000"/>
                <a:gd name="connsiteY2" fmla="*/ 420 h 10441"/>
                <a:gd name="connsiteX3" fmla="*/ 6135 w 10000"/>
                <a:gd name="connsiteY3" fmla="*/ 5223 h 10441"/>
                <a:gd name="connsiteX4" fmla="*/ 8520 w 10000"/>
                <a:gd name="connsiteY4" fmla="*/ 8923 h 10441"/>
                <a:gd name="connsiteX5" fmla="*/ 10000 w 10000"/>
                <a:gd name="connsiteY5" fmla="*/ 10441 h 10441"/>
                <a:gd name="connsiteX0" fmla="*/ 0 w 10000"/>
                <a:gd name="connsiteY0" fmla="*/ 2357 h 10715"/>
                <a:gd name="connsiteX1" fmla="*/ 1147 w 10000"/>
                <a:gd name="connsiteY1" fmla="*/ 195 h 10715"/>
                <a:gd name="connsiteX2" fmla="*/ 3246 w 10000"/>
                <a:gd name="connsiteY2" fmla="*/ 694 h 10715"/>
                <a:gd name="connsiteX3" fmla="*/ 6135 w 10000"/>
                <a:gd name="connsiteY3" fmla="*/ 5497 h 10715"/>
                <a:gd name="connsiteX4" fmla="*/ 8520 w 10000"/>
                <a:gd name="connsiteY4" fmla="*/ 9197 h 10715"/>
                <a:gd name="connsiteX5" fmla="*/ 10000 w 10000"/>
                <a:gd name="connsiteY5" fmla="*/ 10715 h 10715"/>
                <a:gd name="connsiteX0" fmla="*/ 0 w 10000"/>
                <a:gd name="connsiteY0" fmla="*/ 2612 h 10970"/>
                <a:gd name="connsiteX1" fmla="*/ 1432 w 10000"/>
                <a:gd name="connsiteY1" fmla="*/ 117 h 10970"/>
                <a:gd name="connsiteX2" fmla="*/ 3246 w 10000"/>
                <a:gd name="connsiteY2" fmla="*/ 949 h 10970"/>
                <a:gd name="connsiteX3" fmla="*/ 6135 w 10000"/>
                <a:gd name="connsiteY3" fmla="*/ 5752 h 10970"/>
                <a:gd name="connsiteX4" fmla="*/ 8520 w 10000"/>
                <a:gd name="connsiteY4" fmla="*/ 9452 h 10970"/>
                <a:gd name="connsiteX5" fmla="*/ 10000 w 10000"/>
                <a:gd name="connsiteY5" fmla="*/ 10970 h 1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970">
                  <a:moveTo>
                    <a:pt x="0" y="2612"/>
                  </a:moveTo>
                  <a:cubicBezTo>
                    <a:pt x="274" y="1905"/>
                    <a:pt x="890" y="387"/>
                    <a:pt x="1432" y="117"/>
                  </a:cubicBezTo>
                  <a:cubicBezTo>
                    <a:pt x="1973" y="-153"/>
                    <a:pt x="2462" y="10"/>
                    <a:pt x="3246" y="949"/>
                  </a:cubicBezTo>
                  <a:cubicBezTo>
                    <a:pt x="4030" y="1888"/>
                    <a:pt x="5257" y="4338"/>
                    <a:pt x="6135" y="5752"/>
                  </a:cubicBezTo>
                  <a:cubicBezTo>
                    <a:pt x="7014" y="7165"/>
                    <a:pt x="7875" y="8745"/>
                    <a:pt x="8520" y="9452"/>
                  </a:cubicBezTo>
                  <a:cubicBezTo>
                    <a:pt x="9164" y="10159"/>
                    <a:pt x="9692" y="10866"/>
                    <a:pt x="10000" y="10970"/>
                  </a:cubicBezTo>
                </a:path>
              </a:pathLst>
            </a:custGeom>
            <a:solidFill>
              <a:schemeClr val="tx2"/>
            </a:solidFill>
            <a:ln w="101600" cmpd="sng">
              <a:solidFill>
                <a:schemeClr val="tx2"/>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2" name="Freeform 15"/>
            <p:cNvSpPr>
              <a:spLocks/>
            </p:cNvSpPr>
            <p:nvPr/>
          </p:nvSpPr>
          <p:spPr bwMode="auto">
            <a:xfrm>
              <a:off x="1765300" y="4554538"/>
              <a:ext cx="5605463" cy="990600"/>
            </a:xfrm>
            <a:custGeom>
              <a:avLst/>
              <a:gdLst>
                <a:gd name="T0" fmla="*/ 0 w 3531"/>
                <a:gd name="T1" fmla="*/ 107 h 624"/>
                <a:gd name="T2" fmla="*/ 0 w 3531"/>
                <a:gd name="T3" fmla="*/ 464 h 624"/>
                <a:gd name="T4" fmla="*/ 3173 w 3531"/>
                <a:gd name="T5" fmla="*/ 624 h 624"/>
                <a:gd name="T6" fmla="*/ 3531 w 3531"/>
                <a:gd name="T7" fmla="*/ 608 h 624"/>
                <a:gd name="T8" fmla="*/ 3531 w 3531"/>
                <a:gd name="T9" fmla="*/ 491 h 624"/>
                <a:gd name="T10" fmla="*/ 3376 w 3531"/>
                <a:gd name="T11" fmla="*/ 486 h 624"/>
                <a:gd name="T12" fmla="*/ 2971 w 3531"/>
                <a:gd name="T13" fmla="*/ 443 h 624"/>
                <a:gd name="T14" fmla="*/ 2384 w 3531"/>
                <a:gd name="T15" fmla="*/ 320 h 624"/>
                <a:gd name="T16" fmla="*/ 1856 w 3531"/>
                <a:gd name="T17" fmla="*/ 198 h 624"/>
                <a:gd name="T18" fmla="*/ 1264 w 3531"/>
                <a:gd name="T19" fmla="*/ 48 h 624"/>
                <a:gd name="T20" fmla="*/ 885 w 3531"/>
                <a:gd name="T21" fmla="*/ 0 h 624"/>
                <a:gd name="T22" fmla="*/ 459 w 3531"/>
                <a:gd name="T23" fmla="*/ 22 h 624"/>
                <a:gd name="T24" fmla="*/ 224 w 3531"/>
                <a:gd name="T25" fmla="*/ 48 h 624"/>
                <a:gd name="T26" fmla="*/ 0 w 3531"/>
                <a:gd name="T27" fmla="*/ 10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1" h="624">
                  <a:moveTo>
                    <a:pt x="0" y="107"/>
                  </a:moveTo>
                  <a:lnTo>
                    <a:pt x="0" y="464"/>
                  </a:lnTo>
                  <a:lnTo>
                    <a:pt x="3173" y="624"/>
                  </a:lnTo>
                  <a:lnTo>
                    <a:pt x="3531" y="608"/>
                  </a:lnTo>
                  <a:lnTo>
                    <a:pt x="3531" y="491"/>
                  </a:lnTo>
                  <a:lnTo>
                    <a:pt x="3376" y="486"/>
                  </a:lnTo>
                  <a:lnTo>
                    <a:pt x="2971" y="443"/>
                  </a:lnTo>
                  <a:lnTo>
                    <a:pt x="2384" y="320"/>
                  </a:lnTo>
                  <a:lnTo>
                    <a:pt x="1856" y="198"/>
                  </a:lnTo>
                  <a:lnTo>
                    <a:pt x="1264" y="48"/>
                  </a:lnTo>
                  <a:lnTo>
                    <a:pt x="885" y="0"/>
                  </a:lnTo>
                  <a:lnTo>
                    <a:pt x="459" y="22"/>
                  </a:lnTo>
                  <a:lnTo>
                    <a:pt x="224" y="48"/>
                  </a:lnTo>
                  <a:lnTo>
                    <a:pt x="0" y="107"/>
                  </a:lnTo>
                  <a:close/>
                </a:path>
              </a:pathLst>
            </a:custGeom>
            <a:solidFill>
              <a:schemeClr val="tx2"/>
            </a:solidFill>
            <a:ln w="9525">
              <a:solidFill>
                <a:schemeClr val="tx2"/>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4" name="Text Box 16"/>
            <p:cNvSpPr txBox="1">
              <a:spLocks noChangeArrowheads="1"/>
            </p:cNvSpPr>
            <p:nvPr/>
          </p:nvSpPr>
          <p:spPr bwMode="auto">
            <a:xfrm>
              <a:off x="2579688" y="4689476"/>
              <a:ext cx="1411288" cy="400050"/>
            </a:xfrm>
            <a:prstGeom prst="rect">
              <a:avLst/>
            </a:prstGeom>
            <a:solidFill>
              <a:schemeClr val="tx2"/>
            </a:solidFill>
            <a:ln w="9525">
              <a:noFill/>
              <a:miter lim="800000"/>
              <a:headEnd/>
              <a:tailEnd/>
            </a:ln>
            <a:effectLst/>
          </p:spPr>
          <p:txBody>
            <a:bodyPr wrap="none">
              <a:spAutoFit/>
            </a:bodyPr>
            <a:lstStyle/>
            <a:p>
              <a:pPr fontAlgn="auto">
                <a:spcBef>
                  <a:spcPts val="0"/>
                </a:spcBef>
                <a:spcAft>
                  <a:spcPts val="0"/>
                </a:spcAft>
                <a:defRPr/>
              </a:pPr>
              <a:r>
                <a:rPr lang="en-AU" sz="2000" dirty="0">
                  <a:solidFill>
                    <a:srgbClr val="FFFFFF"/>
                  </a:solidFill>
                  <a:latin typeface="Arial"/>
                  <a:ea typeface="+mn-ea"/>
                  <a:cs typeface="Arial"/>
                </a:rPr>
                <a:t>Prevention</a:t>
              </a:r>
            </a:p>
          </p:txBody>
        </p:sp>
      </p:grpSp>
      <p:grpSp>
        <p:nvGrpSpPr>
          <p:cNvPr id="66" name="Group 65"/>
          <p:cNvGrpSpPr/>
          <p:nvPr/>
        </p:nvGrpSpPr>
        <p:grpSpPr>
          <a:xfrm>
            <a:off x="1765300" y="5157138"/>
            <a:ext cx="5615428" cy="545162"/>
            <a:chOff x="1765300" y="5157138"/>
            <a:chExt cx="5615428" cy="545162"/>
          </a:xfrm>
        </p:grpSpPr>
        <p:sp>
          <p:nvSpPr>
            <p:cNvPr id="67" name="Freeform 21"/>
            <p:cNvSpPr>
              <a:spLocks/>
            </p:cNvSpPr>
            <p:nvPr/>
          </p:nvSpPr>
          <p:spPr bwMode="auto">
            <a:xfrm>
              <a:off x="1787526" y="5157138"/>
              <a:ext cx="5593202" cy="413929"/>
            </a:xfrm>
            <a:custGeom>
              <a:avLst/>
              <a:gdLst>
                <a:gd name="T0" fmla="*/ 0 w 3518"/>
                <a:gd name="T1" fmla="*/ 28 h 193"/>
                <a:gd name="T2" fmla="*/ 498 w 3518"/>
                <a:gd name="T3" fmla="*/ 10 h 193"/>
                <a:gd name="T4" fmla="*/ 1840 w 3518"/>
                <a:gd name="T5" fmla="*/ 90 h 193"/>
                <a:gd name="T6" fmla="*/ 2987 w 3518"/>
                <a:gd name="T7" fmla="*/ 179 h 193"/>
                <a:gd name="T8" fmla="*/ 3518 w 3518"/>
                <a:gd name="T9" fmla="*/ 171 h 193"/>
                <a:gd name="connsiteX0" fmla="*/ 0 w 10000"/>
                <a:gd name="connsiteY0" fmla="*/ 2923 h 11002"/>
                <a:gd name="connsiteX1" fmla="*/ 1424 w 10000"/>
                <a:gd name="connsiteY1" fmla="*/ 56 h 11002"/>
                <a:gd name="connsiteX2" fmla="*/ 5230 w 10000"/>
                <a:gd name="connsiteY2" fmla="*/ 6135 h 11002"/>
                <a:gd name="connsiteX3" fmla="*/ 8491 w 10000"/>
                <a:gd name="connsiteY3" fmla="*/ 10747 h 11002"/>
                <a:gd name="connsiteX4" fmla="*/ 10000 w 10000"/>
                <a:gd name="connsiteY4" fmla="*/ 10332 h 11002"/>
                <a:gd name="connsiteX0" fmla="*/ 0 w 10015"/>
                <a:gd name="connsiteY0" fmla="*/ 2923 h 13513"/>
                <a:gd name="connsiteX1" fmla="*/ 1424 w 10015"/>
                <a:gd name="connsiteY1" fmla="*/ 56 h 13513"/>
                <a:gd name="connsiteX2" fmla="*/ 5230 w 10015"/>
                <a:gd name="connsiteY2" fmla="*/ 6135 h 13513"/>
                <a:gd name="connsiteX3" fmla="*/ 8491 w 10015"/>
                <a:gd name="connsiteY3" fmla="*/ 10747 h 13513"/>
                <a:gd name="connsiteX4" fmla="*/ 10015 w 10015"/>
                <a:gd name="connsiteY4" fmla="*/ 13510 h 13513"/>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8491 w 10015"/>
                <a:gd name="connsiteY3" fmla="*/ 10747 h 13510"/>
                <a:gd name="connsiteX4" fmla="*/ 10015 w 10015"/>
                <a:gd name="connsiteY4" fmla="*/ 13510 h 13510"/>
                <a:gd name="connsiteX0" fmla="*/ 0 w 10015"/>
                <a:gd name="connsiteY0" fmla="*/ 2923 h 13510"/>
                <a:gd name="connsiteX1" fmla="*/ 1424 w 10015"/>
                <a:gd name="connsiteY1" fmla="*/ 56 h 13510"/>
                <a:gd name="connsiteX2" fmla="*/ 5230 w 10015"/>
                <a:gd name="connsiteY2" fmla="*/ 6135 h 13510"/>
                <a:gd name="connsiteX3" fmla="*/ 7922 w 10015"/>
                <a:gd name="connsiteY3" fmla="*/ 10125 h 13510"/>
                <a:gd name="connsiteX4" fmla="*/ 10015 w 10015"/>
                <a:gd name="connsiteY4" fmla="*/ 13510 h 13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5" h="13510">
                  <a:moveTo>
                    <a:pt x="0" y="2923"/>
                  </a:moveTo>
                  <a:cubicBezTo>
                    <a:pt x="239" y="2767"/>
                    <a:pt x="551" y="-462"/>
                    <a:pt x="1424" y="56"/>
                  </a:cubicBezTo>
                  <a:cubicBezTo>
                    <a:pt x="2296" y="574"/>
                    <a:pt x="4147" y="4457"/>
                    <a:pt x="5230" y="6135"/>
                  </a:cubicBezTo>
                  <a:cubicBezTo>
                    <a:pt x="6313" y="7813"/>
                    <a:pt x="7641" y="9538"/>
                    <a:pt x="7922" y="10125"/>
                  </a:cubicBezTo>
                  <a:cubicBezTo>
                    <a:pt x="8203" y="10712"/>
                    <a:pt x="9702" y="13061"/>
                    <a:pt x="10015" y="13510"/>
                  </a:cubicBezTo>
                </a:path>
              </a:pathLst>
            </a:custGeom>
            <a:solidFill>
              <a:schemeClr val="accent2"/>
            </a:solidFill>
            <a:ln w="101600" cmpd="sng">
              <a:solidFill>
                <a:schemeClr val="accent2"/>
              </a:solidFill>
              <a:round/>
              <a:headEnd/>
              <a:tailEnd/>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8" name="Freeform 22"/>
            <p:cNvSpPr>
              <a:spLocks/>
            </p:cNvSpPr>
            <p:nvPr/>
          </p:nvSpPr>
          <p:spPr bwMode="auto">
            <a:xfrm>
              <a:off x="1765300" y="5226050"/>
              <a:ext cx="5607050" cy="476250"/>
            </a:xfrm>
            <a:custGeom>
              <a:avLst/>
              <a:gdLst>
                <a:gd name="T0" fmla="*/ 0 w 3532"/>
                <a:gd name="T1" fmla="*/ 8 h 300"/>
                <a:gd name="T2" fmla="*/ 0 w 3532"/>
                <a:gd name="T3" fmla="*/ 292 h 300"/>
                <a:gd name="T4" fmla="*/ 3532 w 3532"/>
                <a:gd name="T5" fmla="*/ 300 h 300"/>
                <a:gd name="T6" fmla="*/ 3532 w 3532"/>
                <a:gd name="T7" fmla="*/ 164 h 300"/>
                <a:gd name="T8" fmla="*/ 3092 w 3532"/>
                <a:gd name="T9" fmla="*/ 180 h 300"/>
                <a:gd name="T10" fmla="*/ 2236 w 3532"/>
                <a:gd name="T11" fmla="*/ 108 h 300"/>
                <a:gd name="T12" fmla="*/ 1336 w 3532"/>
                <a:gd name="T13" fmla="*/ 48 h 300"/>
                <a:gd name="T14" fmla="*/ 628 w 3532"/>
                <a:gd name="T15" fmla="*/ 0 h 300"/>
                <a:gd name="T16" fmla="*/ 332 w 3532"/>
                <a:gd name="T17" fmla="*/ 4 h 300"/>
                <a:gd name="T18" fmla="*/ 128 w 3532"/>
                <a:gd name="T19" fmla="*/ 8 h 300"/>
                <a:gd name="T20" fmla="*/ 0 w 3532"/>
                <a:gd name="T21" fmla="*/ 8 h 300"/>
                <a:gd name="connsiteX0" fmla="*/ 0 w 10000"/>
                <a:gd name="connsiteY0" fmla="*/ 267 h 10000"/>
                <a:gd name="connsiteX1" fmla="*/ 0 w 10000"/>
                <a:gd name="connsiteY1" fmla="*/ 9733 h 10000"/>
                <a:gd name="connsiteX2" fmla="*/ 10000 w 10000"/>
                <a:gd name="connsiteY2" fmla="*/ 10000 h 10000"/>
                <a:gd name="connsiteX3" fmla="*/ 10000 w 10000"/>
                <a:gd name="connsiteY3" fmla="*/ 6356 h 10000"/>
                <a:gd name="connsiteX4" fmla="*/ 8754 w 10000"/>
                <a:gd name="connsiteY4" fmla="*/ 6000 h 10000"/>
                <a:gd name="connsiteX5" fmla="*/ 6331 w 10000"/>
                <a:gd name="connsiteY5" fmla="*/ 3600 h 10000"/>
                <a:gd name="connsiteX6" fmla="*/ 3783 w 10000"/>
                <a:gd name="connsiteY6" fmla="*/ 1600 h 10000"/>
                <a:gd name="connsiteX7" fmla="*/ 1778 w 10000"/>
                <a:gd name="connsiteY7" fmla="*/ 0 h 10000"/>
                <a:gd name="connsiteX8" fmla="*/ 940 w 10000"/>
                <a:gd name="connsiteY8" fmla="*/ 133 h 10000"/>
                <a:gd name="connsiteX9" fmla="*/ 362 w 10000"/>
                <a:gd name="connsiteY9" fmla="*/ 267 h 10000"/>
                <a:gd name="connsiteX10" fmla="*/ 0 w 10000"/>
                <a:gd name="connsiteY10" fmla="*/ 267 h 10000"/>
                <a:gd name="connsiteX0" fmla="*/ 0 w 10000"/>
                <a:gd name="connsiteY0" fmla="*/ 267 h 10000"/>
                <a:gd name="connsiteX1" fmla="*/ 0 w 10000"/>
                <a:gd name="connsiteY1" fmla="*/ 9733 h 10000"/>
                <a:gd name="connsiteX2" fmla="*/ 10000 w 10000"/>
                <a:gd name="connsiteY2" fmla="*/ 10000 h 10000"/>
                <a:gd name="connsiteX3" fmla="*/ 10000 w 10000"/>
                <a:gd name="connsiteY3" fmla="*/ 7023 h 10000"/>
                <a:gd name="connsiteX4" fmla="*/ 8754 w 10000"/>
                <a:gd name="connsiteY4" fmla="*/ 6000 h 10000"/>
                <a:gd name="connsiteX5" fmla="*/ 6331 w 10000"/>
                <a:gd name="connsiteY5" fmla="*/ 3600 h 10000"/>
                <a:gd name="connsiteX6" fmla="*/ 3783 w 10000"/>
                <a:gd name="connsiteY6" fmla="*/ 1600 h 10000"/>
                <a:gd name="connsiteX7" fmla="*/ 1778 w 10000"/>
                <a:gd name="connsiteY7" fmla="*/ 0 h 10000"/>
                <a:gd name="connsiteX8" fmla="*/ 940 w 10000"/>
                <a:gd name="connsiteY8" fmla="*/ 133 h 10000"/>
                <a:gd name="connsiteX9" fmla="*/ 362 w 10000"/>
                <a:gd name="connsiteY9" fmla="*/ 267 h 10000"/>
                <a:gd name="connsiteX10" fmla="*/ 0 w 10000"/>
                <a:gd name="connsiteY10" fmla="*/ 26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267"/>
                  </a:moveTo>
                  <a:lnTo>
                    <a:pt x="0" y="9733"/>
                  </a:lnTo>
                  <a:lnTo>
                    <a:pt x="10000" y="10000"/>
                  </a:lnTo>
                  <a:lnTo>
                    <a:pt x="10000" y="7023"/>
                  </a:lnTo>
                  <a:lnTo>
                    <a:pt x="8754" y="6000"/>
                  </a:lnTo>
                  <a:lnTo>
                    <a:pt x="6331" y="3600"/>
                  </a:lnTo>
                  <a:lnTo>
                    <a:pt x="3783" y="1600"/>
                  </a:lnTo>
                  <a:lnTo>
                    <a:pt x="1778" y="0"/>
                  </a:lnTo>
                  <a:lnTo>
                    <a:pt x="940" y="133"/>
                  </a:lnTo>
                  <a:lnTo>
                    <a:pt x="362" y="267"/>
                  </a:lnTo>
                  <a:lnTo>
                    <a:pt x="0" y="267"/>
                  </a:lnTo>
                  <a:close/>
                </a:path>
              </a:pathLst>
            </a:custGeom>
            <a:solidFill>
              <a:schemeClr val="accent2"/>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69" name="Text Box 23"/>
            <p:cNvSpPr txBox="1">
              <a:spLocks noChangeArrowheads="1"/>
            </p:cNvSpPr>
            <p:nvPr/>
          </p:nvSpPr>
          <p:spPr bwMode="auto">
            <a:xfrm>
              <a:off x="2222500" y="5254625"/>
              <a:ext cx="1266825" cy="400050"/>
            </a:xfrm>
            <a:prstGeom prst="rect">
              <a:avLst/>
            </a:prstGeom>
            <a:solidFill>
              <a:schemeClr val="accent2"/>
            </a:solidFill>
            <a:ln>
              <a:noFill/>
            </a:ln>
            <a:effectLst/>
          </p:spPr>
          <p:txBody>
            <a:bodyPr wrap="none">
              <a:spAutoFit/>
            </a:bodyPr>
            <a:lstStyle/>
            <a:p>
              <a:pPr fontAlgn="auto">
                <a:spcBef>
                  <a:spcPts val="0"/>
                </a:spcBef>
                <a:spcAft>
                  <a:spcPts val="0"/>
                </a:spcAft>
                <a:defRPr/>
              </a:pPr>
              <a:r>
                <a:rPr lang="en-AU" sz="2000" dirty="0">
                  <a:latin typeface="Arial"/>
                  <a:ea typeface="+mn-ea"/>
                  <a:cs typeface="Arial"/>
                </a:rPr>
                <a:t>Appraisal</a:t>
              </a:r>
            </a:p>
          </p:txBody>
        </p:sp>
      </p:grpSp>
      <p:grpSp>
        <p:nvGrpSpPr>
          <p:cNvPr id="70" name="Group 25"/>
          <p:cNvGrpSpPr>
            <a:grpSpLocks/>
          </p:cNvGrpSpPr>
          <p:nvPr/>
        </p:nvGrpSpPr>
        <p:grpSpPr bwMode="auto">
          <a:xfrm>
            <a:off x="808038" y="1724025"/>
            <a:ext cx="6865937" cy="4348163"/>
            <a:chOff x="509" y="1134"/>
            <a:chExt cx="4325" cy="2739"/>
          </a:xfrm>
        </p:grpSpPr>
        <p:sp>
          <p:nvSpPr>
            <p:cNvPr id="71" name="Text Box 26"/>
            <p:cNvSpPr txBox="1">
              <a:spLocks noChangeArrowheads="1"/>
            </p:cNvSpPr>
            <p:nvPr/>
          </p:nvSpPr>
          <p:spPr bwMode="auto">
            <a:xfrm>
              <a:off x="509" y="1293"/>
              <a:ext cx="59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dirty="0">
                  <a:latin typeface="Arial" charset="0"/>
                </a:rPr>
                <a:t>Total Cost</a:t>
              </a:r>
            </a:p>
          </p:txBody>
        </p:sp>
        <p:sp>
          <p:nvSpPr>
            <p:cNvPr id="72" name="Text Box 27"/>
            <p:cNvSpPr txBox="1">
              <a:spLocks noChangeArrowheads="1"/>
            </p:cNvSpPr>
            <p:nvPr/>
          </p:nvSpPr>
          <p:spPr bwMode="auto">
            <a:xfrm>
              <a:off x="1924" y="3640"/>
              <a:ext cx="145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AU" dirty="0">
                  <a:latin typeface="Arial" charset="0"/>
                </a:rPr>
                <a:t>Quality Improvement</a:t>
              </a:r>
            </a:p>
          </p:txBody>
        </p:sp>
        <p:sp>
          <p:nvSpPr>
            <p:cNvPr id="73" name="Freeform 28"/>
            <p:cNvSpPr>
              <a:spLocks/>
            </p:cNvSpPr>
            <p:nvPr/>
          </p:nvSpPr>
          <p:spPr bwMode="auto">
            <a:xfrm>
              <a:off x="1114" y="1134"/>
              <a:ext cx="3720" cy="2498"/>
            </a:xfrm>
            <a:custGeom>
              <a:avLst/>
              <a:gdLst>
                <a:gd name="T0" fmla="*/ 0 w 3600"/>
                <a:gd name="T1" fmla="*/ 0 h 2338"/>
                <a:gd name="T2" fmla="*/ 0 w 3600"/>
                <a:gd name="T3" fmla="*/ 2498 h 2338"/>
                <a:gd name="T4" fmla="*/ 3720 w 3600"/>
                <a:gd name="T5" fmla="*/ 2498 h 2338"/>
                <a:gd name="T6" fmla="*/ 0 60000 65536"/>
                <a:gd name="T7" fmla="*/ 0 60000 65536"/>
                <a:gd name="T8" fmla="*/ 0 60000 65536"/>
                <a:gd name="T9" fmla="*/ 0 w 3600"/>
                <a:gd name="T10" fmla="*/ 0 h 2338"/>
                <a:gd name="T11" fmla="*/ 3600 w 3600"/>
                <a:gd name="T12" fmla="*/ 2338 h 2338"/>
              </a:gdLst>
              <a:ahLst/>
              <a:cxnLst>
                <a:cxn ang="T6">
                  <a:pos x="T0" y="T1"/>
                </a:cxn>
                <a:cxn ang="T7">
                  <a:pos x="T2" y="T3"/>
                </a:cxn>
                <a:cxn ang="T8">
                  <a:pos x="T4" y="T5"/>
                </a:cxn>
              </a:cxnLst>
              <a:rect l="T9" t="T10" r="T11" b="T12"/>
              <a:pathLst>
                <a:path w="3600" h="2338">
                  <a:moveTo>
                    <a:pt x="0" y="0"/>
                  </a:moveTo>
                  <a:lnTo>
                    <a:pt x="0" y="2338"/>
                  </a:lnTo>
                  <a:lnTo>
                    <a:pt x="3600" y="2338"/>
                  </a:lnTo>
                </a:path>
              </a:pathLst>
            </a:custGeom>
            <a:noFill/>
            <a:ln w="3810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grpSp>
      <p:sp>
        <p:nvSpPr>
          <p:cNvPr id="39" name="Rectangle 38">
            <a:extLst>
              <a:ext uri="{FF2B5EF4-FFF2-40B4-BE49-F238E27FC236}">
                <a16:creationId xmlns:a16="http://schemas.microsoft.com/office/drawing/2014/main" id="{596D9F5D-8B1A-4676-870B-2B403E5DADBF}"/>
              </a:ext>
            </a:extLst>
          </p:cNvPr>
          <p:cNvSpPr/>
          <p:nvPr/>
        </p:nvSpPr>
        <p:spPr>
          <a:xfrm>
            <a:off x="7340600" y="2065071"/>
            <a:ext cx="1704975" cy="225199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sz="2000" dirty="0"/>
              <a:t>For every dollar invested in prevention, you can save $10 in failure and appraisal cost.</a:t>
            </a:r>
          </a:p>
        </p:txBody>
      </p:sp>
    </p:spTree>
    <p:extLst>
      <p:ext uri="{BB962C8B-B14F-4D97-AF65-F5344CB8AC3E}">
        <p14:creationId xmlns:p14="http://schemas.microsoft.com/office/powerpoint/2010/main" val="335327448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1000"/>
                                  </p:stCondLst>
                                  <p:childTnLst>
                                    <p:set>
                                      <p:cBhvr>
                                        <p:cTn id="6" dur="1" fill="hold">
                                          <p:stCondLst>
                                            <p:cond delay="0"/>
                                          </p:stCondLst>
                                        </p:cTn>
                                        <p:tgtEl>
                                          <p:spTgt spid="70"/>
                                        </p:tgtEl>
                                        <p:attrNameLst>
                                          <p:attrName>style.visibility</p:attrName>
                                        </p:attrNameLst>
                                      </p:cBhvr>
                                      <p:to>
                                        <p:strVal val="visible"/>
                                      </p:to>
                                    </p:set>
                                    <p:animEffect transition="in" filter="strips(upRight)">
                                      <p:cBhvr>
                                        <p:cTn id="7" dur="10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ipe(left)">
                                      <p:cBhvr>
                                        <p:cTn id="12" dur="10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10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10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10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strips(downRight)">
                                      <p:cBhvr>
                                        <p:cTn id="32" dur="1000"/>
                                        <p:tgtEl>
                                          <p:spTgt spid="50"/>
                                        </p:tgtEl>
                                      </p:cBhvr>
                                    </p:animEffect>
                                  </p:childTnLst>
                                </p:cTn>
                              </p:par>
                            </p:childTnLst>
                          </p:cTn>
                        </p:par>
                        <p:par>
                          <p:cTn id="33" fill="hold">
                            <p:stCondLst>
                              <p:cond delay="1000"/>
                            </p:stCondLst>
                            <p:childTnLst>
                              <p:par>
                                <p:cTn id="34" presetID="22" presetClass="entr" presetSubtype="4" fill="hold" grpId="0" nodeType="afterEffect">
                                  <p:stCondLst>
                                    <p:cond delay="100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1000"/>
                                        <p:tgtEl>
                                          <p:spTgt spid="38"/>
                                        </p:tgtEl>
                                      </p:cBhvr>
                                    </p:animEffect>
                                  </p:childTnLst>
                                </p:cTn>
                              </p:par>
                              <p:par>
                                <p:cTn id="37" presetID="18" presetClass="entr" presetSubtype="12" fill="hold" grpId="0" nodeType="withEffect">
                                  <p:stCondLst>
                                    <p:cond delay="1000"/>
                                  </p:stCondLst>
                                  <p:childTnLst>
                                    <p:set>
                                      <p:cBhvr>
                                        <p:cTn id="38" dur="1" fill="hold">
                                          <p:stCondLst>
                                            <p:cond delay="0"/>
                                          </p:stCondLst>
                                        </p:cTn>
                                        <p:tgtEl>
                                          <p:spTgt spid="46"/>
                                        </p:tgtEl>
                                        <p:attrNameLst>
                                          <p:attrName>style.visibility</p:attrName>
                                        </p:attrNameLst>
                                      </p:cBhvr>
                                      <p:to>
                                        <p:strVal val="visible"/>
                                      </p:to>
                                    </p:set>
                                    <p:animEffect transition="in" filter="strips(downLeft)">
                                      <p:cBhvr>
                                        <p:cTn id="39" dur="1000"/>
                                        <p:tgtEl>
                                          <p:spTgt spid="4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1000"/>
                                        <p:tgtEl>
                                          <p:spTgt spid="39"/>
                                        </p:tgtEl>
                                      </p:cBhvr>
                                    </p:animEffect>
                                    <p:anim calcmode="lin" valueType="num">
                                      <p:cBhvr>
                                        <p:cTn id="45" dur="1000" fill="hold"/>
                                        <p:tgtEl>
                                          <p:spTgt spid="39"/>
                                        </p:tgtEl>
                                        <p:attrNameLst>
                                          <p:attrName>ppt_x</p:attrName>
                                        </p:attrNameLst>
                                      </p:cBhvr>
                                      <p:tavLst>
                                        <p:tav tm="0">
                                          <p:val>
                                            <p:strVal val="#ppt_x"/>
                                          </p:val>
                                        </p:tav>
                                        <p:tav tm="100000">
                                          <p:val>
                                            <p:strVal val="#ppt_x"/>
                                          </p:val>
                                        </p:tav>
                                      </p:tavLst>
                                    </p:anim>
                                    <p:anim calcmode="lin" valueType="num">
                                      <p:cBhvr>
                                        <p:cTn id="4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6" grpId="0" animBg="1"/>
      <p:bldP spid="50"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600" b="1" dirty="0">
                <a:solidFill>
                  <a:schemeClr val="bg1"/>
                </a:solidFill>
                <a:effectLst>
                  <a:outerShdw blurRad="38100" dist="38100" dir="2700000" algn="tl">
                    <a:srgbClr val="000000">
                      <a:alpha val="43137"/>
                    </a:srgbClr>
                  </a:outerShdw>
                </a:effectLst>
              </a:rPr>
              <a:t>COQ Reporting Matrix</a:t>
            </a:r>
            <a:endParaRPr lang="en-US" altLang="zh-TW" sz="3600" b="1" kern="0" dirty="0">
              <a:solidFill>
                <a:schemeClr val="bg1"/>
              </a:solidFill>
              <a:effectLst>
                <a:outerShdw blurRad="38100" dist="38100" dir="2700000" algn="tl">
                  <a:srgbClr val="000000">
                    <a:alpha val="43137"/>
                  </a:srgbClr>
                </a:outerShdw>
              </a:effectLst>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6</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pic>
        <p:nvPicPr>
          <p:cNvPr id="40" name="Picture 39">
            <a:extLst>
              <a:ext uri="{FF2B5EF4-FFF2-40B4-BE49-F238E27FC236}">
                <a16:creationId xmlns:a16="http://schemas.microsoft.com/office/drawing/2014/main" id="{7C68CC77-BB2A-4443-B770-02F6823465DE}"/>
              </a:ext>
            </a:extLst>
          </p:cNvPr>
          <p:cNvPicPr>
            <a:picLocks noChangeAspect="1"/>
          </p:cNvPicPr>
          <p:nvPr/>
        </p:nvPicPr>
        <p:blipFill>
          <a:blip r:embed="rId3"/>
          <a:stretch>
            <a:fillRect/>
          </a:stretch>
        </p:blipFill>
        <p:spPr>
          <a:xfrm>
            <a:off x="597784" y="1321026"/>
            <a:ext cx="8195951" cy="4732717"/>
          </a:xfrm>
          <a:prstGeom prst="rect">
            <a:avLst/>
          </a:prstGeom>
        </p:spPr>
      </p:pic>
      <p:sp>
        <p:nvSpPr>
          <p:cNvPr id="6" name="Rectangle 5">
            <a:extLst>
              <a:ext uri="{FF2B5EF4-FFF2-40B4-BE49-F238E27FC236}">
                <a16:creationId xmlns:a16="http://schemas.microsoft.com/office/drawing/2014/main" id="{795BE004-BE48-4B24-8502-82C16EAACCED}"/>
              </a:ext>
            </a:extLst>
          </p:cNvPr>
          <p:cNvSpPr/>
          <p:nvPr/>
        </p:nvSpPr>
        <p:spPr>
          <a:xfrm>
            <a:off x="2362200" y="1267710"/>
            <a:ext cx="1066800" cy="614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566CD66-DE55-48AB-9E73-70575D131878}"/>
              </a:ext>
            </a:extLst>
          </p:cNvPr>
          <p:cNvSpPr/>
          <p:nvPr/>
        </p:nvSpPr>
        <p:spPr>
          <a:xfrm>
            <a:off x="3521607" y="1267710"/>
            <a:ext cx="969818" cy="614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F2A41ED-BFFF-49A1-9E14-B1C891106300}"/>
              </a:ext>
            </a:extLst>
          </p:cNvPr>
          <p:cNvSpPr/>
          <p:nvPr/>
        </p:nvSpPr>
        <p:spPr>
          <a:xfrm>
            <a:off x="4539916" y="1267710"/>
            <a:ext cx="969818" cy="614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81FD000-7C06-4BE8-8E75-FDD6B49B3829}"/>
              </a:ext>
            </a:extLst>
          </p:cNvPr>
          <p:cNvSpPr/>
          <p:nvPr/>
        </p:nvSpPr>
        <p:spPr>
          <a:xfrm>
            <a:off x="5659582" y="1267710"/>
            <a:ext cx="969818" cy="614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5836F30-4361-400F-8373-8F1313D2CF7D}"/>
              </a:ext>
            </a:extLst>
          </p:cNvPr>
          <p:cNvSpPr/>
          <p:nvPr/>
        </p:nvSpPr>
        <p:spPr>
          <a:xfrm>
            <a:off x="6934200" y="1267710"/>
            <a:ext cx="969818" cy="614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C7402F4-41D4-44C9-A751-4292C07E46D5}"/>
              </a:ext>
            </a:extLst>
          </p:cNvPr>
          <p:cNvSpPr/>
          <p:nvPr/>
        </p:nvSpPr>
        <p:spPr>
          <a:xfrm>
            <a:off x="7848600" y="1267710"/>
            <a:ext cx="969818" cy="614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31A1CD0-818F-48CD-841F-2440BF748BA4}"/>
              </a:ext>
            </a:extLst>
          </p:cNvPr>
          <p:cNvSpPr/>
          <p:nvPr/>
        </p:nvSpPr>
        <p:spPr>
          <a:xfrm>
            <a:off x="724098" y="1701152"/>
            <a:ext cx="1541120" cy="4546765"/>
          </a:xfrm>
          <a:prstGeom prst="rect">
            <a:avLst/>
          </a:prstGeom>
          <a:no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0383081"/>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animBg="1"/>
      <p:bldP spid="17" grpId="0" animBg="1"/>
      <p:bldP spid="18" grpId="0" animBg="1"/>
      <p:bldP spid="19"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and Cost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7</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lstStyle/>
          <a:p>
            <a:pPr marL="0" indent="0">
              <a:buNone/>
            </a:pPr>
            <a:r>
              <a:rPr lang="en-GB" dirty="0"/>
              <a:t>.</a:t>
            </a:r>
          </a:p>
        </p:txBody>
      </p:sp>
      <p:sp>
        <p:nvSpPr>
          <p:cNvPr id="25" name="Text Box 4"/>
          <p:cNvSpPr txBox="1">
            <a:spLocks noChangeArrowheads="1"/>
          </p:cNvSpPr>
          <p:nvPr/>
        </p:nvSpPr>
        <p:spPr bwMode="auto">
          <a:xfrm>
            <a:off x="596900" y="3835401"/>
            <a:ext cx="16271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charset="0"/>
                <a:ea typeface="ＭＳ Ｐゴシック" charset="0"/>
                <a:cs typeface="Arial" charset="0"/>
              </a:defRPr>
            </a:lvl1pPr>
            <a:lvl2pPr marL="742950" indent="-285750" defTabSz="1000125">
              <a:defRPr>
                <a:solidFill>
                  <a:schemeClr val="tx1"/>
                </a:solidFill>
                <a:latin typeface="Calibri" charset="0"/>
                <a:ea typeface="Arial" charset="0"/>
                <a:cs typeface="Arial" charset="0"/>
              </a:defRPr>
            </a:lvl2pPr>
            <a:lvl3pPr marL="1143000" indent="-228600" defTabSz="1000125">
              <a:defRPr>
                <a:solidFill>
                  <a:schemeClr val="tx1"/>
                </a:solidFill>
                <a:latin typeface="Calibri" charset="0"/>
                <a:ea typeface="Arial" charset="0"/>
                <a:cs typeface="Arial" charset="0"/>
              </a:defRPr>
            </a:lvl3pPr>
            <a:lvl4pPr marL="1600200" indent="-228600" defTabSz="1000125">
              <a:defRPr>
                <a:solidFill>
                  <a:schemeClr val="tx1"/>
                </a:solidFill>
                <a:latin typeface="Calibri" charset="0"/>
                <a:ea typeface="Arial" charset="0"/>
                <a:cs typeface="Arial" charset="0"/>
              </a:defRPr>
            </a:lvl4pPr>
            <a:lvl5pPr marL="2057400" indent="-228600" defTabSz="1000125">
              <a:defRPr>
                <a:solidFill>
                  <a:schemeClr val="tx1"/>
                </a:solidFill>
                <a:latin typeface="Calibri" charset="0"/>
                <a:ea typeface="Arial" charset="0"/>
                <a:cs typeface="Arial" charset="0"/>
              </a:defRPr>
            </a:lvl5pPr>
            <a:lvl6pPr marL="2514600" indent="-228600" defTabSz="1000125" fontAlgn="base">
              <a:spcBef>
                <a:spcPct val="0"/>
              </a:spcBef>
              <a:spcAft>
                <a:spcPct val="0"/>
              </a:spcAft>
              <a:defRPr>
                <a:solidFill>
                  <a:schemeClr val="tx1"/>
                </a:solidFill>
                <a:latin typeface="Calibri" charset="0"/>
                <a:ea typeface="Arial" charset="0"/>
                <a:cs typeface="Arial" charset="0"/>
              </a:defRPr>
            </a:lvl6pPr>
            <a:lvl7pPr marL="2971800" indent="-228600" defTabSz="1000125" fontAlgn="base">
              <a:spcBef>
                <a:spcPct val="0"/>
              </a:spcBef>
              <a:spcAft>
                <a:spcPct val="0"/>
              </a:spcAft>
              <a:defRPr>
                <a:solidFill>
                  <a:schemeClr val="tx1"/>
                </a:solidFill>
                <a:latin typeface="Calibri" charset="0"/>
                <a:ea typeface="Arial" charset="0"/>
                <a:cs typeface="Arial" charset="0"/>
              </a:defRPr>
            </a:lvl7pPr>
            <a:lvl8pPr marL="3429000" indent="-228600" defTabSz="1000125" fontAlgn="base">
              <a:spcBef>
                <a:spcPct val="0"/>
              </a:spcBef>
              <a:spcAft>
                <a:spcPct val="0"/>
              </a:spcAft>
              <a:defRPr>
                <a:solidFill>
                  <a:schemeClr val="tx1"/>
                </a:solidFill>
                <a:latin typeface="Calibri" charset="0"/>
                <a:ea typeface="Arial" charset="0"/>
                <a:cs typeface="Arial" charset="0"/>
              </a:defRPr>
            </a:lvl8pPr>
            <a:lvl9pPr marL="3886200" indent="-228600" defTabSz="1000125" fontAlgn="base">
              <a:spcBef>
                <a:spcPct val="0"/>
              </a:spcBef>
              <a:spcAft>
                <a:spcPct val="0"/>
              </a:spcAft>
              <a:defRPr>
                <a:solidFill>
                  <a:schemeClr val="tx1"/>
                </a:solidFill>
                <a:latin typeface="Calibri" charset="0"/>
                <a:ea typeface="Arial" charset="0"/>
                <a:cs typeface="Arial" charset="0"/>
              </a:defRPr>
            </a:lvl9pPr>
          </a:lstStyle>
          <a:p>
            <a:pPr algn="ctr">
              <a:lnSpc>
                <a:spcPct val="85000"/>
              </a:lnSpc>
            </a:pPr>
            <a:r>
              <a:rPr lang="en-US" sz="2400" b="1" dirty="0">
                <a:solidFill>
                  <a:schemeClr val="tx2"/>
                </a:solidFill>
                <a:latin typeface="Arial" charset="0"/>
                <a:ea typeface="MS PGothic" charset="0"/>
                <a:cs typeface="MS PGothic" charset="0"/>
              </a:rPr>
              <a:t>Improved Quality</a:t>
            </a:r>
          </a:p>
        </p:txBody>
      </p:sp>
      <p:sp>
        <p:nvSpPr>
          <p:cNvPr id="27" name="Line 5"/>
          <p:cNvSpPr>
            <a:spLocks noChangeShapeType="1"/>
          </p:cNvSpPr>
          <p:nvPr/>
        </p:nvSpPr>
        <p:spPr bwMode="auto">
          <a:xfrm flipV="1">
            <a:off x="1381125" y="3151188"/>
            <a:ext cx="858838" cy="646113"/>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28" name="Line 6"/>
          <p:cNvSpPr>
            <a:spLocks noChangeShapeType="1"/>
          </p:cNvSpPr>
          <p:nvPr/>
        </p:nvSpPr>
        <p:spPr bwMode="auto">
          <a:xfrm>
            <a:off x="1397000" y="4589463"/>
            <a:ext cx="873125" cy="752475"/>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0" name="Text Box 8"/>
          <p:cNvSpPr txBox="1">
            <a:spLocks noChangeArrowheads="1"/>
          </p:cNvSpPr>
          <p:nvPr/>
        </p:nvSpPr>
        <p:spPr bwMode="auto">
          <a:xfrm>
            <a:off x="6850063" y="3846513"/>
            <a:ext cx="171926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08" tIns="50004" rIns="100008" bIns="50004">
            <a:spAutoFit/>
          </a:bodyPr>
          <a:lstStyle>
            <a:lvl1pPr defTabSz="1000125">
              <a:defRPr>
                <a:solidFill>
                  <a:schemeClr val="tx1"/>
                </a:solidFill>
                <a:latin typeface="Calibri" charset="0"/>
                <a:ea typeface="ＭＳ Ｐゴシック" charset="0"/>
                <a:cs typeface="Arial" charset="0"/>
              </a:defRPr>
            </a:lvl1pPr>
            <a:lvl2pPr marL="742950" indent="-285750" defTabSz="1000125">
              <a:defRPr>
                <a:solidFill>
                  <a:schemeClr val="tx1"/>
                </a:solidFill>
                <a:latin typeface="Calibri" charset="0"/>
                <a:ea typeface="Arial" charset="0"/>
                <a:cs typeface="Arial" charset="0"/>
              </a:defRPr>
            </a:lvl2pPr>
            <a:lvl3pPr marL="1143000" indent="-228600" defTabSz="1000125">
              <a:defRPr>
                <a:solidFill>
                  <a:schemeClr val="tx1"/>
                </a:solidFill>
                <a:latin typeface="Calibri" charset="0"/>
                <a:ea typeface="Arial" charset="0"/>
                <a:cs typeface="Arial" charset="0"/>
              </a:defRPr>
            </a:lvl3pPr>
            <a:lvl4pPr marL="1600200" indent="-228600" defTabSz="1000125">
              <a:defRPr>
                <a:solidFill>
                  <a:schemeClr val="tx1"/>
                </a:solidFill>
                <a:latin typeface="Calibri" charset="0"/>
                <a:ea typeface="Arial" charset="0"/>
                <a:cs typeface="Arial" charset="0"/>
              </a:defRPr>
            </a:lvl4pPr>
            <a:lvl5pPr marL="2057400" indent="-228600" defTabSz="1000125">
              <a:defRPr>
                <a:solidFill>
                  <a:schemeClr val="tx1"/>
                </a:solidFill>
                <a:latin typeface="Calibri" charset="0"/>
                <a:ea typeface="Arial" charset="0"/>
                <a:cs typeface="Arial" charset="0"/>
              </a:defRPr>
            </a:lvl5pPr>
            <a:lvl6pPr marL="2514600" indent="-228600" defTabSz="1000125" fontAlgn="base">
              <a:spcBef>
                <a:spcPct val="0"/>
              </a:spcBef>
              <a:spcAft>
                <a:spcPct val="0"/>
              </a:spcAft>
              <a:defRPr>
                <a:solidFill>
                  <a:schemeClr val="tx1"/>
                </a:solidFill>
                <a:latin typeface="Calibri" charset="0"/>
                <a:ea typeface="Arial" charset="0"/>
                <a:cs typeface="Arial" charset="0"/>
              </a:defRPr>
            </a:lvl6pPr>
            <a:lvl7pPr marL="2971800" indent="-228600" defTabSz="1000125" fontAlgn="base">
              <a:spcBef>
                <a:spcPct val="0"/>
              </a:spcBef>
              <a:spcAft>
                <a:spcPct val="0"/>
              </a:spcAft>
              <a:defRPr>
                <a:solidFill>
                  <a:schemeClr val="tx1"/>
                </a:solidFill>
                <a:latin typeface="Calibri" charset="0"/>
                <a:ea typeface="Arial" charset="0"/>
                <a:cs typeface="Arial" charset="0"/>
              </a:defRPr>
            </a:lvl7pPr>
            <a:lvl8pPr marL="3429000" indent="-228600" defTabSz="1000125" fontAlgn="base">
              <a:spcBef>
                <a:spcPct val="0"/>
              </a:spcBef>
              <a:spcAft>
                <a:spcPct val="0"/>
              </a:spcAft>
              <a:defRPr>
                <a:solidFill>
                  <a:schemeClr val="tx1"/>
                </a:solidFill>
                <a:latin typeface="Calibri" charset="0"/>
                <a:ea typeface="Arial" charset="0"/>
                <a:cs typeface="Arial" charset="0"/>
              </a:defRPr>
            </a:lvl8pPr>
            <a:lvl9pPr marL="3886200" indent="-228600" defTabSz="1000125" fontAlgn="base">
              <a:spcBef>
                <a:spcPct val="0"/>
              </a:spcBef>
              <a:spcAft>
                <a:spcPct val="0"/>
              </a:spcAft>
              <a:defRPr>
                <a:solidFill>
                  <a:schemeClr val="tx1"/>
                </a:solidFill>
                <a:latin typeface="Calibri" charset="0"/>
                <a:ea typeface="Arial" charset="0"/>
                <a:cs typeface="Arial" charset="0"/>
              </a:defRPr>
            </a:lvl9pPr>
          </a:lstStyle>
          <a:p>
            <a:pPr algn="ctr">
              <a:lnSpc>
                <a:spcPct val="85000"/>
              </a:lnSpc>
            </a:pPr>
            <a:r>
              <a:rPr lang="en-US" sz="2400" b="1" dirty="0">
                <a:solidFill>
                  <a:srgbClr val="255898"/>
                </a:solidFill>
                <a:latin typeface="Arial" charset="0"/>
                <a:ea typeface="MS PGothic" charset="0"/>
                <a:cs typeface="MS PGothic" charset="0"/>
              </a:rPr>
              <a:t>Increased Profits</a:t>
            </a:r>
          </a:p>
        </p:txBody>
      </p:sp>
      <p:sp>
        <p:nvSpPr>
          <p:cNvPr id="31" name="Line 9"/>
          <p:cNvSpPr>
            <a:spLocks noChangeShapeType="1"/>
          </p:cNvSpPr>
          <p:nvPr/>
        </p:nvSpPr>
        <p:spPr bwMode="auto">
          <a:xfrm>
            <a:off x="6807200" y="3122613"/>
            <a:ext cx="914400" cy="676275"/>
          </a:xfrm>
          <a:prstGeom prst="line">
            <a:avLst/>
          </a:prstGeom>
          <a:noFill/>
          <a:ln w="57150">
            <a:solidFill>
              <a:srgbClr val="25589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2" name="Line 10"/>
          <p:cNvSpPr>
            <a:spLocks noChangeShapeType="1"/>
          </p:cNvSpPr>
          <p:nvPr/>
        </p:nvSpPr>
        <p:spPr bwMode="auto">
          <a:xfrm flipV="1">
            <a:off x="6781800" y="4591050"/>
            <a:ext cx="965200" cy="781050"/>
          </a:xfrm>
          <a:prstGeom prst="line">
            <a:avLst/>
          </a:prstGeom>
          <a:noFill/>
          <a:ln w="57150">
            <a:solidFill>
              <a:srgbClr val="255898"/>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33" name="Group 19"/>
          <p:cNvGrpSpPr>
            <a:grpSpLocks/>
          </p:cNvGrpSpPr>
          <p:nvPr/>
        </p:nvGrpSpPr>
        <p:grpSpPr bwMode="auto">
          <a:xfrm>
            <a:off x="2332038" y="4356100"/>
            <a:ext cx="4284662" cy="1663700"/>
            <a:chOff x="1269" y="2736"/>
            <a:chExt cx="3243" cy="1048"/>
          </a:xfrm>
        </p:grpSpPr>
        <p:sp>
          <p:nvSpPr>
            <p:cNvPr id="34" name="Rectangle 12"/>
            <p:cNvSpPr>
              <a:spLocks noChangeArrowheads="1"/>
            </p:cNvSpPr>
            <p:nvPr/>
          </p:nvSpPr>
          <p:spPr bwMode="auto">
            <a:xfrm>
              <a:off x="1269" y="3024"/>
              <a:ext cx="3243" cy="760"/>
            </a:xfrm>
            <a:prstGeom prst="rect">
              <a:avLst/>
            </a:prstGeom>
            <a:solidFill>
              <a:srgbClr val="F7D7AC"/>
            </a:solidFill>
            <a:ln w="19050">
              <a:solidFill>
                <a:schemeClr val="tx1"/>
              </a:solidFill>
              <a:miter lim="800000"/>
              <a:headEnd/>
              <a:tailEnd/>
            </a:ln>
          </p:spPr>
          <p:txBody>
            <a:bodyPr lIns="91427" tIns="45713" rIns="91427" bIns="45713"/>
            <a:lstStyle/>
            <a:p>
              <a:pPr marL="177800" indent="-177800" defTabSz="1000125">
                <a:lnSpc>
                  <a:spcPct val="90000"/>
                </a:lnSpc>
                <a:spcAft>
                  <a:spcPct val="40000"/>
                </a:spcAft>
                <a:buClr>
                  <a:schemeClr val="tx1"/>
                </a:buClr>
                <a:buFont typeface="Arial" charset="0"/>
                <a:buChar char="•"/>
              </a:pPr>
              <a:r>
                <a:rPr lang="en-US" dirty="0"/>
                <a:t>Lower rework and scrap costs</a:t>
              </a:r>
            </a:p>
            <a:p>
              <a:pPr marL="177800" indent="-177800" defTabSz="1000125">
                <a:lnSpc>
                  <a:spcPct val="90000"/>
                </a:lnSpc>
                <a:spcAft>
                  <a:spcPct val="40000"/>
                </a:spcAft>
                <a:buClr>
                  <a:schemeClr val="tx1"/>
                </a:buClr>
                <a:buFont typeface="Arial" charset="0"/>
                <a:buChar char="•"/>
              </a:pPr>
              <a:r>
                <a:rPr lang="en-US" dirty="0"/>
                <a:t>Increased productivity</a:t>
              </a:r>
            </a:p>
            <a:p>
              <a:pPr marL="177800" indent="-177800" defTabSz="1000125">
                <a:lnSpc>
                  <a:spcPct val="90000"/>
                </a:lnSpc>
                <a:spcAft>
                  <a:spcPct val="40000"/>
                </a:spcAft>
                <a:buClr>
                  <a:schemeClr val="tx1"/>
                </a:buClr>
                <a:buFont typeface="Arial" charset="0"/>
                <a:buChar char="•"/>
              </a:pPr>
              <a:r>
                <a:rPr lang="en-US" dirty="0"/>
                <a:t>Lower warranty costs</a:t>
              </a:r>
            </a:p>
          </p:txBody>
        </p:sp>
        <p:sp>
          <p:nvSpPr>
            <p:cNvPr id="35" name="Rectangle 13"/>
            <p:cNvSpPr>
              <a:spLocks noChangeArrowheads="1"/>
            </p:cNvSpPr>
            <p:nvPr/>
          </p:nvSpPr>
          <p:spPr bwMode="auto">
            <a:xfrm>
              <a:off x="1269" y="2736"/>
              <a:ext cx="3243" cy="288"/>
            </a:xfrm>
            <a:prstGeom prst="rect">
              <a:avLst/>
            </a:prstGeom>
            <a:solidFill>
              <a:srgbClr val="BDD6AE"/>
            </a:solidFill>
            <a:ln w="19050">
              <a:solidFill>
                <a:schemeClr val="tx1"/>
              </a:solidFill>
              <a:miter lim="800000"/>
              <a:headEnd/>
              <a:tailEnd/>
            </a:ln>
          </p:spPr>
          <p:txBody>
            <a:bodyPr lIns="91427" tIns="93600" rIns="91427" bIns="93600"/>
            <a:lstStyle/>
            <a:p>
              <a:pPr marL="177800" indent="-177800" defTabSz="1000125">
                <a:lnSpc>
                  <a:spcPct val="90000"/>
                </a:lnSpc>
                <a:spcAft>
                  <a:spcPct val="40000"/>
                </a:spcAft>
              </a:pPr>
              <a:r>
                <a:rPr lang="en-US" dirty="0"/>
                <a:t>	Reduced Costs via</a:t>
              </a:r>
            </a:p>
          </p:txBody>
        </p:sp>
      </p:grpSp>
      <p:grpSp>
        <p:nvGrpSpPr>
          <p:cNvPr id="36" name="Group 18"/>
          <p:cNvGrpSpPr>
            <a:grpSpLocks/>
          </p:cNvGrpSpPr>
          <p:nvPr/>
        </p:nvGrpSpPr>
        <p:grpSpPr bwMode="auto">
          <a:xfrm>
            <a:off x="2314575" y="2222500"/>
            <a:ext cx="4302125" cy="1141413"/>
            <a:chOff x="1258" y="1224"/>
            <a:chExt cx="3243" cy="719"/>
          </a:xfrm>
        </p:grpSpPr>
        <p:sp>
          <p:nvSpPr>
            <p:cNvPr id="37" name="Rectangle 15"/>
            <p:cNvSpPr>
              <a:spLocks noChangeArrowheads="1"/>
            </p:cNvSpPr>
            <p:nvPr/>
          </p:nvSpPr>
          <p:spPr bwMode="auto">
            <a:xfrm>
              <a:off x="1258" y="1501"/>
              <a:ext cx="3243" cy="442"/>
            </a:xfrm>
            <a:prstGeom prst="rect">
              <a:avLst/>
            </a:prstGeom>
            <a:solidFill>
              <a:schemeClr val="accent3"/>
            </a:solidFill>
            <a:ln w="19050">
              <a:solidFill>
                <a:schemeClr val="tx1"/>
              </a:solidFill>
              <a:miter lim="800000"/>
              <a:headEnd/>
              <a:tailEnd/>
            </a:ln>
            <a:effectLst/>
          </p:spPr>
          <p:txBody>
            <a:bodyPr>
              <a:spAutoFit/>
            </a:bodyPr>
            <a:lstStyle/>
            <a:p>
              <a:pPr marL="177800" indent="-177800" fontAlgn="auto">
                <a:lnSpc>
                  <a:spcPct val="90000"/>
                </a:lnSpc>
                <a:spcBef>
                  <a:spcPct val="40000"/>
                </a:spcBef>
                <a:spcAft>
                  <a:spcPts val="0"/>
                </a:spcAft>
                <a:buClr>
                  <a:schemeClr val="tx1"/>
                </a:buClr>
                <a:buFont typeface="Arial"/>
                <a:buChar char="•"/>
                <a:defRPr/>
              </a:pPr>
              <a:r>
                <a:rPr lang="en-US" dirty="0">
                  <a:latin typeface="Arial"/>
                  <a:ea typeface="+mn-ea"/>
                  <a:cs typeface="Arial"/>
                </a:rPr>
                <a:t>Improved response</a:t>
              </a:r>
            </a:p>
            <a:p>
              <a:pPr marL="177800" indent="-177800" fontAlgn="auto">
                <a:lnSpc>
                  <a:spcPct val="90000"/>
                </a:lnSpc>
                <a:spcBef>
                  <a:spcPct val="40000"/>
                </a:spcBef>
                <a:spcAft>
                  <a:spcPts val="0"/>
                </a:spcAft>
                <a:buClr>
                  <a:schemeClr val="tx1"/>
                </a:buClr>
                <a:buFont typeface="Arial"/>
                <a:buChar char="•"/>
                <a:defRPr/>
              </a:pPr>
              <a:r>
                <a:rPr lang="en-US" dirty="0">
                  <a:latin typeface="Arial"/>
                  <a:ea typeface="+mn-ea"/>
                  <a:cs typeface="Arial"/>
                </a:rPr>
                <a:t>Improved reputation</a:t>
              </a:r>
            </a:p>
          </p:txBody>
        </p:sp>
        <p:sp>
          <p:nvSpPr>
            <p:cNvPr id="38" name="Rectangle 16"/>
            <p:cNvSpPr>
              <a:spLocks noChangeArrowheads="1"/>
            </p:cNvSpPr>
            <p:nvPr/>
          </p:nvSpPr>
          <p:spPr bwMode="auto">
            <a:xfrm>
              <a:off x="1258" y="1224"/>
              <a:ext cx="3243" cy="279"/>
            </a:xfrm>
            <a:prstGeom prst="rect">
              <a:avLst/>
            </a:prstGeom>
            <a:solidFill>
              <a:schemeClr val="accent4"/>
            </a:solidFill>
            <a:ln w="19050">
              <a:solidFill>
                <a:schemeClr val="tx1"/>
              </a:solidFill>
              <a:miter lim="800000"/>
              <a:headEnd/>
              <a:tailEnd/>
            </a:ln>
            <a:effectLst/>
          </p:spPr>
          <p:txBody>
            <a:bodyPr tIns="93600" bIns="93600">
              <a:spAutoFit/>
            </a:bodyPr>
            <a:lstStyle/>
            <a:p>
              <a:pPr marL="177800" indent="-177800" fontAlgn="auto">
                <a:lnSpc>
                  <a:spcPct val="90000"/>
                </a:lnSpc>
                <a:spcBef>
                  <a:spcPct val="40000"/>
                </a:spcBef>
                <a:spcAft>
                  <a:spcPts val="0"/>
                </a:spcAft>
                <a:defRPr/>
              </a:pPr>
              <a:r>
                <a:rPr lang="en-US" dirty="0">
                  <a:latin typeface="Arial"/>
                  <a:ea typeface="+mn-ea"/>
                  <a:cs typeface="Arial"/>
                </a:rPr>
                <a:t>	</a:t>
              </a:r>
              <a:r>
                <a:rPr lang="en-US" b="1" dirty="0">
                  <a:solidFill>
                    <a:schemeClr val="bg1"/>
                  </a:solidFill>
                  <a:latin typeface="Arial"/>
                  <a:ea typeface="+mn-ea"/>
                  <a:cs typeface="Arial"/>
                </a:rPr>
                <a:t>Sales Gains via</a:t>
              </a:r>
            </a:p>
          </p:txBody>
        </p:sp>
      </p:grpSp>
      <p:sp>
        <p:nvSpPr>
          <p:cNvPr id="12" name="Rectangle 11"/>
          <p:cNvSpPr/>
          <p:nvPr/>
        </p:nvSpPr>
        <p:spPr>
          <a:xfrm>
            <a:off x="536450" y="862818"/>
            <a:ext cx="8032876" cy="830997"/>
          </a:xfrm>
          <a:prstGeom prst="rect">
            <a:avLst/>
          </a:prstGeom>
        </p:spPr>
        <p:txBody>
          <a:bodyPr wrap="square">
            <a:spAutoFit/>
          </a:bodyPr>
          <a:lstStyle/>
          <a:p>
            <a:r>
              <a:rPr lang="en-US" sz="2400" u="sng" dirty="0"/>
              <a:t>Managing quality is strategic decision as it supports </a:t>
            </a:r>
            <a:r>
              <a:rPr lang="en-US" sz="2400" i="1" u="sng" dirty="0"/>
              <a:t>differentiation, low cost, </a:t>
            </a:r>
            <a:r>
              <a:rPr lang="en-US" sz="2400" u="sng" dirty="0"/>
              <a:t>and</a:t>
            </a:r>
            <a:r>
              <a:rPr lang="en-US" sz="2400" i="1" u="sng" dirty="0"/>
              <a:t> customer loyalty and commitment</a:t>
            </a:r>
            <a:endParaRPr lang="en-GB" sz="2400" u="sng" dirty="0"/>
          </a:p>
        </p:txBody>
      </p:sp>
    </p:spTree>
    <p:extLst>
      <p:ext uri="{BB962C8B-B14F-4D97-AF65-F5344CB8AC3E}">
        <p14:creationId xmlns:p14="http://schemas.microsoft.com/office/powerpoint/2010/main" val="297845111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10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10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arn(inVertical)">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sz="3200" b="1" dirty="0">
                <a:solidFill>
                  <a:schemeClr val="bg1"/>
                </a:solidFill>
              </a:rPr>
              <a:t>Quality and Profitability</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8</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Content Placeholder 9"/>
          <p:cNvSpPr>
            <a:spLocks noGrp="1"/>
          </p:cNvSpPr>
          <p:nvPr>
            <p:ph idx="1"/>
          </p:nvPr>
        </p:nvSpPr>
        <p:spPr/>
        <p:txBody>
          <a:bodyPr>
            <a:normAutofit/>
          </a:bodyPr>
          <a:lstStyle/>
          <a:p>
            <a:pPr marL="0" indent="0">
              <a:buNone/>
            </a:pPr>
            <a:r>
              <a:rPr lang="en-GB" sz="1800" dirty="0">
                <a:solidFill>
                  <a:schemeClr val="bg1"/>
                </a:solidFill>
              </a:rPr>
              <a:t>.</a:t>
            </a:r>
          </a:p>
        </p:txBody>
      </p:sp>
      <p:sp>
        <p:nvSpPr>
          <p:cNvPr id="29" name="Text Box 3">
            <a:extLst>
              <a:ext uri="{FF2B5EF4-FFF2-40B4-BE49-F238E27FC236}">
                <a16:creationId xmlns:a16="http://schemas.microsoft.com/office/drawing/2014/main" id="{92A37296-8F9C-42C8-989E-9A08F9F1C045}"/>
              </a:ext>
            </a:extLst>
          </p:cNvPr>
          <p:cNvSpPr txBox="1">
            <a:spLocks noChangeArrowheads="1"/>
          </p:cNvSpPr>
          <p:nvPr/>
        </p:nvSpPr>
        <p:spPr bwMode="auto">
          <a:xfrm>
            <a:off x="838200" y="1981200"/>
            <a:ext cx="2514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dirty="0">
                <a:latin typeface="Times New Roman" pitchFamily="18" charset="0"/>
                <a:ea typeface="MS PGothic" pitchFamily="34" charset="-128"/>
              </a:rPr>
              <a:t>Improved quality of design</a:t>
            </a:r>
          </a:p>
        </p:txBody>
      </p:sp>
      <p:sp>
        <p:nvSpPr>
          <p:cNvPr id="39" name="Text Box 4">
            <a:extLst>
              <a:ext uri="{FF2B5EF4-FFF2-40B4-BE49-F238E27FC236}">
                <a16:creationId xmlns:a16="http://schemas.microsoft.com/office/drawing/2014/main" id="{38ECD8F8-494B-4A7D-9449-2A891FF5EBDA}"/>
              </a:ext>
            </a:extLst>
          </p:cNvPr>
          <p:cNvSpPr txBox="1">
            <a:spLocks noChangeArrowheads="1"/>
          </p:cNvSpPr>
          <p:nvPr/>
        </p:nvSpPr>
        <p:spPr bwMode="auto">
          <a:xfrm>
            <a:off x="914400" y="3352800"/>
            <a:ext cx="24384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Higher perceived value</a:t>
            </a:r>
          </a:p>
        </p:txBody>
      </p:sp>
      <p:sp>
        <p:nvSpPr>
          <p:cNvPr id="40" name="Text Box 5">
            <a:extLst>
              <a:ext uri="{FF2B5EF4-FFF2-40B4-BE49-F238E27FC236}">
                <a16:creationId xmlns:a16="http://schemas.microsoft.com/office/drawing/2014/main" id="{2FB0535F-E832-42D5-A465-97A117D03F9C}"/>
              </a:ext>
            </a:extLst>
          </p:cNvPr>
          <p:cNvSpPr txBox="1">
            <a:spLocks noChangeArrowheads="1"/>
          </p:cNvSpPr>
          <p:nvPr/>
        </p:nvSpPr>
        <p:spPr bwMode="auto">
          <a:xfrm>
            <a:off x="914400" y="4724400"/>
            <a:ext cx="24384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Increased market share</a:t>
            </a:r>
          </a:p>
        </p:txBody>
      </p:sp>
      <p:sp>
        <p:nvSpPr>
          <p:cNvPr id="41" name="Line 6">
            <a:extLst>
              <a:ext uri="{FF2B5EF4-FFF2-40B4-BE49-F238E27FC236}">
                <a16:creationId xmlns:a16="http://schemas.microsoft.com/office/drawing/2014/main" id="{96DB16F3-ACE0-4A97-BFEF-704C257FD081}"/>
              </a:ext>
            </a:extLst>
          </p:cNvPr>
          <p:cNvSpPr>
            <a:spLocks noChangeShapeType="1"/>
          </p:cNvSpPr>
          <p:nvPr/>
        </p:nvSpPr>
        <p:spPr bwMode="auto">
          <a:xfrm>
            <a:off x="2057400" y="28194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2" name="Line 7">
            <a:extLst>
              <a:ext uri="{FF2B5EF4-FFF2-40B4-BE49-F238E27FC236}">
                <a16:creationId xmlns:a16="http://schemas.microsoft.com/office/drawing/2014/main" id="{C2211A4B-ED31-4DCD-8794-C2E7F7AC80D1}"/>
              </a:ext>
            </a:extLst>
          </p:cNvPr>
          <p:cNvSpPr>
            <a:spLocks noChangeShapeType="1"/>
          </p:cNvSpPr>
          <p:nvPr/>
        </p:nvSpPr>
        <p:spPr bwMode="auto">
          <a:xfrm>
            <a:off x="2057400" y="41910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3" name="Text Box 8">
            <a:extLst>
              <a:ext uri="{FF2B5EF4-FFF2-40B4-BE49-F238E27FC236}">
                <a16:creationId xmlns:a16="http://schemas.microsoft.com/office/drawing/2014/main" id="{A0ABB3F0-E9D9-46DA-9146-2584541D16C8}"/>
              </a:ext>
            </a:extLst>
          </p:cNvPr>
          <p:cNvSpPr txBox="1">
            <a:spLocks noChangeArrowheads="1"/>
          </p:cNvSpPr>
          <p:nvPr/>
        </p:nvSpPr>
        <p:spPr bwMode="auto">
          <a:xfrm>
            <a:off x="3886200" y="3352800"/>
            <a:ext cx="1752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Higher prices</a:t>
            </a:r>
          </a:p>
        </p:txBody>
      </p:sp>
      <p:sp>
        <p:nvSpPr>
          <p:cNvPr id="44" name="Text Box 9">
            <a:extLst>
              <a:ext uri="{FF2B5EF4-FFF2-40B4-BE49-F238E27FC236}">
                <a16:creationId xmlns:a16="http://schemas.microsoft.com/office/drawing/2014/main" id="{E5D098EA-3EA9-4C03-B40C-4ABE62070432}"/>
              </a:ext>
            </a:extLst>
          </p:cNvPr>
          <p:cNvSpPr txBox="1">
            <a:spLocks noChangeArrowheads="1"/>
          </p:cNvSpPr>
          <p:nvPr/>
        </p:nvSpPr>
        <p:spPr bwMode="auto">
          <a:xfrm>
            <a:off x="3911600" y="4724400"/>
            <a:ext cx="1752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dirty="0">
                <a:latin typeface="Times New Roman" pitchFamily="18" charset="0"/>
                <a:ea typeface="MS PGothic" pitchFamily="34" charset="-128"/>
              </a:rPr>
              <a:t>Increased revenues</a:t>
            </a:r>
          </a:p>
        </p:txBody>
      </p:sp>
      <p:sp>
        <p:nvSpPr>
          <p:cNvPr id="45" name="Text Box 10">
            <a:extLst>
              <a:ext uri="{FF2B5EF4-FFF2-40B4-BE49-F238E27FC236}">
                <a16:creationId xmlns:a16="http://schemas.microsoft.com/office/drawing/2014/main" id="{6AE741FF-3847-43D7-B0C7-FBEBC4B063B8}"/>
              </a:ext>
            </a:extLst>
          </p:cNvPr>
          <p:cNvSpPr txBox="1">
            <a:spLocks noChangeArrowheads="1"/>
          </p:cNvSpPr>
          <p:nvPr/>
        </p:nvSpPr>
        <p:spPr bwMode="auto">
          <a:xfrm>
            <a:off x="5943600" y="2057400"/>
            <a:ext cx="2514600" cy="847725"/>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Improved quality of conformance</a:t>
            </a:r>
          </a:p>
        </p:txBody>
      </p:sp>
      <p:sp>
        <p:nvSpPr>
          <p:cNvPr id="46" name="Text Box 11">
            <a:extLst>
              <a:ext uri="{FF2B5EF4-FFF2-40B4-BE49-F238E27FC236}">
                <a16:creationId xmlns:a16="http://schemas.microsoft.com/office/drawing/2014/main" id="{5FCDEDFE-AB7F-4143-B541-6ED3F075FF51}"/>
              </a:ext>
            </a:extLst>
          </p:cNvPr>
          <p:cNvSpPr txBox="1">
            <a:spLocks noChangeArrowheads="1"/>
          </p:cNvSpPr>
          <p:nvPr/>
        </p:nvSpPr>
        <p:spPr bwMode="auto">
          <a:xfrm>
            <a:off x="6019800" y="3429000"/>
            <a:ext cx="2514600" cy="1212850"/>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Lower manufacturing and service costs</a:t>
            </a:r>
          </a:p>
        </p:txBody>
      </p:sp>
      <p:sp>
        <p:nvSpPr>
          <p:cNvPr id="47" name="Line 12">
            <a:extLst>
              <a:ext uri="{FF2B5EF4-FFF2-40B4-BE49-F238E27FC236}">
                <a16:creationId xmlns:a16="http://schemas.microsoft.com/office/drawing/2014/main" id="{8E3A34C5-DD3A-4C34-9142-49CBA2E22055}"/>
              </a:ext>
            </a:extLst>
          </p:cNvPr>
          <p:cNvSpPr>
            <a:spLocks noChangeShapeType="1"/>
          </p:cNvSpPr>
          <p:nvPr/>
        </p:nvSpPr>
        <p:spPr bwMode="auto">
          <a:xfrm>
            <a:off x="7239000" y="28956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8" name="Line 13">
            <a:extLst>
              <a:ext uri="{FF2B5EF4-FFF2-40B4-BE49-F238E27FC236}">
                <a16:creationId xmlns:a16="http://schemas.microsoft.com/office/drawing/2014/main" id="{1F82ED35-090F-4D50-8C50-5073378DF459}"/>
              </a:ext>
            </a:extLst>
          </p:cNvPr>
          <p:cNvSpPr>
            <a:spLocks noChangeShapeType="1"/>
          </p:cNvSpPr>
          <p:nvPr/>
        </p:nvSpPr>
        <p:spPr bwMode="auto">
          <a:xfrm>
            <a:off x="4724400" y="4191000"/>
            <a:ext cx="0" cy="53340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49" name="Line 14">
            <a:extLst>
              <a:ext uri="{FF2B5EF4-FFF2-40B4-BE49-F238E27FC236}">
                <a16:creationId xmlns:a16="http://schemas.microsoft.com/office/drawing/2014/main" id="{73B083A8-1160-4BC2-97E2-BF952ED2DD61}"/>
              </a:ext>
            </a:extLst>
          </p:cNvPr>
          <p:cNvSpPr>
            <a:spLocks noChangeShapeType="1"/>
          </p:cNvSpPr>
          <p:nvPr/>
        </p:nvSpPr>
        <p:spPr bwMode="auto">
          <a:xfrm>
            <a:off x="3352800" y="3810000"/>
            <a:ext cx="533400" cy="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50" name="Line 15">
            <a:extLst>
              <a:ext uri="{FF2B5EF4-FFF2-40B4-BE49-F238E27FC236}">
                <a16:creationId xmlns:a16="http://schemas.microsoft.com/office/drawing/2014/main" id="{B688EF1A-D884-43AA-8C0E-4A389AA68A3C}"/>
              </a:ext>
            </a:extLst>
          </p:cNvPr>
          <p:cNvSpPr>
            <a:spLocks noChangeShapeType="1"/>
          </p:cNvSpPr>
          <p:nvPr/>
        </p:nvSpPr>
        <p:spPr bwMode="auto">
          <a:xfrm>
            <a:off x="3352800" y="5105400"/>
            <a:ext cx="533400" cy="0"/>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sp>
        <p:nvSpPr>
          <p:cNvPr id="51" name="Text Box 16">
            <a:extLst>
              <a:ext uri="{FF2B5EF4-FFF2-40B4-BE49-F238E27FC236}">
                <a16:creationId xmlns:a16="http://schemas.microsoft.com/office/drawing/2014/main" id="{D97050D4-FAC5-498C-B859-B43E6F0BC7F6}"/>
              </a:ext>
            </a:extLst>
          </p:cNvPr>
          <p:cNvSpPr txBox="1">
            <a:spLocks noChangeArrowheads="1"/>
          </p:cNvSpPr>
          <p:nvPr/>
        </p:nvSpPr>
        <p:spPr bwMode="auto">
          <a:xfrm>
            <a:off x="3276600" y="6070600"/>
            <a:ext cx="2895600" cy="482600"/>
          </a:xfrm>
          <a:prstGeom prst="rect">
            <a:avLst/>
          </a:prstGeom>
          <a:solidFill>
            <a:schemeClr val="bg2"/>
          </a:solidFill>
          <a:ln w="25400">
            <a:solidFill>
              <a:schemeClr val="tx2"/>
            </a:solidFill>
            <a:miter lim="800000"/>
            <a:headEnd type="none" w="sm" len="sm"/>
            <a:tailEnd type="none" w="sm" len="sm"/>
          </a:ln>
        </p:spPr>
        <p:txBody>
          <a:bodyPr>
            <a:spAutoFit/>
          </a:bodyPr>
          <a:lstStyle>
            <a:lvl1pPr eaLnBrk="0" hangingPunct="0">
              <a:defRPr sz="2400">
                <a:solidFill>
                  <a:schemeClr val="tx1"/>
                </a:solidFill>
                <a:latin typeface="Arial Narrow" pitchFamily="34" charset="0"/>
                <a:cs typeface="Arial" pitchFamily="34" charset="0"/>
              </a:defRPr>
            </a:lvl1pPr>
            <a:lvl2pPr marL="742950" indent="-285750" eaLnBrk="0" hangingPunct="0">
              <a:defRPr sz="2400">
                <a:solidFill>
                  <a:schemeClr val="tx1"/>
                </a:solidFill>
                <a:latin typeface="Arial Narrow" pitchFamily="34" charset="0"/>
                <a:cs typeface="Arial" pitchFamily="34" charset="0"/>
              </a:defRPr>
            </a:lvl2pPr>
            <a:lvl3pPr marL="1143000" indent="-228600" eaLnBrk="0" hangingPunct="0">
              <a:defRPr sz="2400">
                <a:solidFill>
                  <a:schemeClr val="tx1"/>
                </a:solidFill>
                <a:latin typeface="Arial Narrow" pitchFamily="34" charset="0"/>
                <a:cs typeface="Arial" pitchFamily="34" charset="0"/>
              </a:defRPr>
            </a:lvl3pPr>
            <a:lvl4pPr marL="1600200" indent="-228600" eaLnBrk="0" hangingPunct="0">
              <a:defRPr sz="2400">
                <a:solidFill>
                  <a:schemeClr val="tx1"/>
                </a:solidFill>
                <a:latin typeface="Arial Narrow" pitchFamily="34" charset="0"/>
                <a:cs typeface="Arial" pitchFamily="34" charset="0"/>
              </a:defRPr>
            </a:lvl4pPr>
            <a:lvl5pPr marL="2057400" indent="-228600" eaLnBrk="0" hangingPunct="0">
              <a:defRPr sz="24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Narrow" pitchFamily="34" charset="0"/>
                <a:cs typeface="Arial" pitchFamily="34" charset="0"/>
              </a:defRPr>
            </a:lvl9pPr>
          </a:lstStyle>
          <a:p>
            <a:pPr algn="ctr" eaLnBrk="1" hangingPunct="1">
              <a:spcBef>
                <a:spcPct val="50000"/>
              </a:spcBef>
            </a:pPr>
            <a:r>
              <a:rPr lang="en-US">
                <a:latin typeface="Times New Roman" pitchFamily="18" charset="0"/>
                <a:ea typeface="MS PGothic" pitchFamily="34" charset="-128"/>
              </a:rPr>
              <a:t>Higher profitability</a:t>
            </a:r>
          </a:p>
        </p:txBody>
      </p:sp>
      <p:sp>
        <p:nvSpPr>
          <p:cNvPr id="52" name="Line 17">
            <a:extLst>
              <a:ext uri="{FF2B5EF4-FFF2-40B4-BE49-F238E27FC236}">
                <a16:creationId xmlns:a16="http://schemas.microsoft.com/office/drawing/2014/main" id="{546CFDF6-2809-463B-82E7-23D75BBC3225}"/>
              </a:ext>
            </a:extLst>
          </p:cNvPr>
          <p:cNvSpPr>
            <a:spLocks noChangeShapeType="1"/>
          </p:cNvSpPr>
          <p:nvPr/>
        </p:nvSpPr>
        <p:spPr bwMode="auto">
          <a:xfrm flipH="1">
            <a:off x="4762500" y="5586462"/>
            <a:ext cx="0" cy="566687"/>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txBody>
          <a:bodyPr wrap="none"/>
          <a:lstStyle/>
          <a:p>
            <a:endParaRPr lang="en-US"/>
          </a:p>
        </p:txBody>
      </p:sp>
      <p:cxnSp>
        <p:nvCxnSpPr>
          <p:cNvPr id="53" name="AutoShape 18">
            <a:extLst>
              <a:ext uri="{FF2B5EF4-FFF2-40B4-BE49-F238E27FC236}">
                <a16:creationId xmlns:a16="http://schemas.microsoft.com/office/drawing/2014/main" id="{58D225B4-6E66-4577-B24E-8BDCFB1AA2CC}"/>
              </a:ext>
            </a:extLst>
          </p:cNvPr>
          <p:cNvCxnSpPr>
            <a:cxnSpLocks noChangeShapeType="1"/>
            <a:stCxn id="46" idx="2"/>
            <a:endCxn id="51" idx="3"/>
          </p:cNvCxnSpPr>
          <p:nvPr/>
        </p:nvCxnSpPr>
        <p:spPr bwMode="auto">
          <a:xfrm rot="5400000">
            <a:off x="5889625" y="4924425"/>
            <a:ext cx="1670050" cy="1104900"/>
          </a:xfrm>
          <a:prstGeom prst="bentConnector2">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914226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arn(inVertical)">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up)">
                                      <p:cBhvr>
                                        <p:cTn id="39" dur="5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barn(inVertical)">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left)">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barn(inVertical)">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up)">
                                      <p:cBhvr>
                                        <p:cTn id="69" dur="500"/>
                                        <p:tgtEl>
                                          <p:spTgt spid="47"/>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nodeType="click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right)">
                                      <p:cBhvr>
                                        <p:cTn id="8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Total Quality Management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9</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6575" indent="-536575">
              <a:buSzPct val="90000"/>
              <a:buBlip>
                <a:blip r:embed="rId3"/>
              </a:buBlip>
            </a:pPr>
            <a:r>
              <a:rPr lang="en-US" sz="2800" dirty="0">
                <a:latin typeface="Arial" charset="0"/>
                <a:cs typeface="Arial" charset="0"/>
              </a:rPr>
              <a:t>In 1970s, GE studied consumer perceptions of the quality of many GE product lines. They found:</a:t>
            </a:r>
          </a:p>
          <a:p>
            <a:pPr marL="536575" indent="-536575">
              <a:buSzPct val="90000"/>
              <a:buBlip>
                <a:blip r:embed="rId3"/>
              </a:buBlip>
            </a:pPr>
            <a:endParaRPr lang="en-US" sz="2800" dirty="0">
              <a:latin typeface="Arial" charset="0"/>
              <a:cs typeface="Arial" charset="0"/>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FB211EAC-959D-4E73-B1DF-BF06D3C62381}"/>
              </a:ext>
            </a:extLst>
          </p:cNvPr>
          <p:cNvSpPr txBox="1"/>
          <p:nvPr/>
        </p:nvSpPr>
        <p:spPr>
          <a:xfrm>
            <a:off x="1737003" y="2621016"/>
            <a:ext cx="5532477" cy="523220"/>
          </a:xfrm>
          <a:prstGeom prst="rect">
            <a:avLst/>
          </a:prstGeom>
          <a:noFill/>
        </p:spPr>
        <p:txBody>
          <a:bodyPr wrap="none" rtlCol="0">
            <a:spAutoFit/>
          </a:bodyPr>
          <a:lstStyle/>
          <a:p>
            <a:r>
              <a:rPr lang="en-US" sz="2800" dirty="0"/>
              <a:t>Deemphasized customer view points</a:t>
            </a:r>
          </a:p>
        </p:txBody>
      </p:sp>
      <p:sp>
        <p:nvSpPr>
          <p:cNvPr id="10" name="TextBox 9">
            <a:extLst>
              <a:ext uri="{FF2B5EF4-FFF2-40B4-BE49-F238E27FC236}">
                <a16:creationId xmlns:a16="http://schemas.microsoft.com/office/drawing/2014/main" id="{25BA3283-9F1F-4D4D-8D1B-06A1C9C89824}"/>
              </a:ext>
            </a:extLst>
          </p:cNvPr>
          <p:cNvSpPr txBox="1"/>
          <p:nvPr/>
        </p:nvSpPr>
        <p:spPr>
          <a:xfrm>
            <a:off x="381000" y="2006025"/>
            <a:ext cx="7035387" cy="584775"/>
          </a:xfrm>
          <a:prstGeom prst="rect">
            <a:avLst/>
          </a:prstGeom>
          <a:noFill/>
        </p:spPr>
        <p:txBody>
          <a:bodyPr wrap="none" rtlCol="0">
            <a:spAutoFit/>
          </a:bodyPr>
          <a:lstStyle/>
          <a:p>
            <a:r>
              <a:rPr lang="en-US" sz="3200" u="sng" dirty="0"/>
              <a:t>Product with poor reputations for quality</a:t>
            </a:r>
          </a:p>
        </p:txBody>
      </p:sp>
      <p:sp>
        <p:nvSpPr>
          <p:cNvPr id="16" name="TextBox 15">
            <a:extLst>
              <a:ext uri="{FF2B5EF4-FFF2-40B4-BE49-F238E27FC236}">
                <a16:creationId xmlns:a16="http://schemas.microsoft.com/office/drawing/2014/main" id="{40FF480D-60A0-4A60-B6B7-65867C7C1DB9}"/>
              </a:ext>
            </a:extLst>
          </p:cNvPr>
          <p:cNvSpPr txBox="1"/>
          <p:nvPr/>
        </p:nvSpPr>
        <p:spPr>
          <a:xfrm>
            <a:off x="1767483" y="3500735"/>
            <a:ext cx="6771982" cy="461665"/>
          </a:xfrm>
          <a:prstGeom prst="rect">
            <a:avLst/>
          </a:prstGeom>
          <a:noFill/>
        </p:spPr>
        <p:txBody>
          <a:bodyPr wrap="none" rtlCol="0">
            <a:spAutoFit/>
          </a:bodyPr>
          <a:lstStyle/>
          <a:p>
            <a:r>
              <a:rPr lang="en-US" sz="2400" dirty="0"/>
              <a:t>Tight tolerance and conformance to the specification</a:t>
            </a:r>
          </a:p>
        </p:txBody>
      </p:sp>
      <p:sp>
        <p:nvSpPr>
          <p:cNvPr id="17" name="TextBox 16">
            <a:extLst>
              <a:ext uri="{FF2B5EF4-FFF2-40B4-BE49-F238E27FC236}">
                <a16:creationId xmlns:a16="http://schemas.microsoft.com/office/drawing/2014/main" id="{C7BBE449-63E0-4FA1-882F-E9651257A72E}"/>
              </a:ext>
            </a:extLst>
          </p:cNvPr>
          <p:cNvSpPr txBox="1"/>
          <p:nvPr/>
        </p:nvSpPr>
        <p:spPr>
          <a:xfrm>
            <a:off x="1752600" y="5070233"/>
            <a:ext cx="4138441" cy="523220"/>
          </a:xfrm>
          <a:prstGeom prst="rect">
            <a:avLst/>
          </a:prstGeom>
          <a:noFill/>
        </p:spPr>
        <p:txBody>
          <a:bodyPr wrap="none" rtlCol="0">
            <a:spAutoFit/>
          </a:bodyPr>
          <a:lstStyle/>
          <a:p>
            <a:r>
              <a:rPr lang="en-US" sz="2800" dirty="0"/>
              <a:t>Number of defects per unit</a:t>
            </a:r>
          </a:p>
        </p:txBody>
      </p:sp>
      <p:cxnSp>
        <p:nvCxnSpPr>
          <p:cNvPr id="13" name="Connector: Elbow 12">
            <a:extLst>
              <a:ext uri="{FF2B5EF4-FFF2-40B4-BE49-F238E27FC236}">
                <a16:creationId xmlns:a16="http://schemas.microsoft.com/office/drawing/2014/main" id="{FBF4A82D-12B0-4893-BF23-227900A54614}"/>
              </a:ext>
            </a:extLst>
          </p:cNvPr>
          <p:cNvCxnSpPr/>
          <p:nvPr/>
        </p:nvCxnSpPr>
        <p:spPr>
          <a:xfrm>
            <a:off x="1143000" y="2568832"/>
            <a:ext cx="594003" cy="313794"/>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1" name="Connector: Elbow 20">
            <a:extLst>
              <a:ext uri="{FF2B5EF4-FFF2-40B4-BE49-F238E27FC236}">
                <a16:creationId xmlns:a16="http://schemas.microsoft.com/office/drawing/2014/main" id="{856B0736-7246-4C66-82D5-AA3CA6D70964}"/>
              </a:ext>
            </a:extLst>
          </p:cNvPr>
          <p:cNvCxnSpPr/>
          <p:nvPr/>
        </p:nvCxnSpPr>
        <p:spPr>
          <a:xfrm>
            <a:off x="1143000" y="2895600"/>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sp>
        <p:nvSpPr>
          <p:cNvPr id="23" name="TextBox 22">
            <a:extLst>
              <a:ext uri="{FF2B5EF4-FFF2-40B4-BE49-F238E27FC236}">
                <a16:creationId xmlns:a16="http://schemas.microsoft.com/office/drawing/2014/main" id="{C951E158-2AF5-465B-8F5F-69890E3E0DC3}"/>
              </a:ext>
            </a:extLst>
          </p:cNvPr>
          <p:cNvSpPr txBox="1"/>
          <p:nvPr/>
        </p:nvSpPr>
        <p:spPr>
          <a:xfrm>
            <a:off x="1752600" y="5867400"/>
            <a:ext cx="6622647" cy="461665"/>
          </a:xfrm>
          <a:prstGeom prst="rect">
            <a:avLst/>
          </a:prstGeom>
          <a:noFill/>
        </p:spPr>
        <p:txBody>
          <a:bodyPr wrap="none" rtlCol="0">
            <a:spAutoFit/>
          </a:bodyPr>
          <a:lstStyle/>
          <a:p>
            <a:r>
              <a:rPr lang="en-US" sz="2400" dirty="0"/>
              <a:t>Formal quality control system only in manufacturing</a:t>
            </a:r>
          </a:p>
        </p:txBody>
      </p:sp>
      <p:cxnSp>
        <p:nvCxnSpPr>
          <p:cNvPr id="25" name="Connector: Elbow 24">
            <a:extLst>
              <a:ext uri="{FF2B5EF4-FFF2-40B4-BE49-F238E27FC236}">
                <a16:creationId xmlns:a16="http://schemas.microsoft.com/office/drawing/2014/main" id="{74300773-C748-4D65-AED1-136C12936E78}"/>
              </a:ext>
            </a:extLst>
          </p:cNvPr>
          <p:cNvCxnSpPr/>
          <p:nvPr/>
        </p:nvCxnSpPr>
        <p:spPr>
          <a:xfrm>
            <a:off x="1143000" y="3681898"/>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6" name="Connector: Elbow 25">
            <a:extLst>
              <a:ext uri="{FF2B5EF4-FFF2-40B4-BE49-F238E27FC236}">
                <a16:creationId xmlns:a16="http://schemas.microsoft.com/office/drawing/2014/main" id="{06CDAFC9-274A-44A2-B47D-970001B70625}"/>
              </a:ext>
            </a:extLst>
          </p:cNvPr>
          <p:cNvCxnSpPr/>
          <p:nvPr/>
        </p:nvCxnSpPr>
        <p:spPr>
          <a:xfrm>
            <a:off x="1143000" y="4495800"/>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sp>
        <p:nvSpPr>
          <p:cNvPr id="18" name="TextBox 17">
            <a:extLst>
              <a:ext uri="{FF2B5EF4-FFF2-40B4-BE49-F238E27FC236}">
                <a16:creationId xmlns:a16="http://schemas.microsoft.com/office/drawing/2014/main" id="{4D93813E-A6DF-4373-B136-E47AE1975086}"/>
              </a:ext>
            </a:extLst>
          </p:cNvPr>
          <p:cNvSpPr txBox="1"/>
          <p:nvPr/>
        </p:nvSpPr>
        <p:spPr>
          <a:xfrm>
            <a:off x="381000" y="3059948"/>
            <a:ext cx="1738746" cy="369332"/>
          </a:xfrm>
          <a:prstGeom prst="rect">
            <a:avLst/>
          </a:prstGeom>
          <a:noFill/>
        </p:spPr>
        <p:txBody>
          <a:bodyPr wrap="none" rtlCol="0">
            <a:spAutoFit/>
          </a:bodyPr>
          <a:lstStyle/>
          <a:p>
            <a:r>
              <a:rPr lang="en-US" dirty="0"/>
              <a:t>regard quality as</a:t>
            </a:r>
          </a:p>
        </p:txBody>
      </p:sp>
      <p:cxnSp>
        <p:nvCxnSpPr>
          <p:cNvPr id="28" name="Connector: Elbow 27">
            <a:extLst>
              <a:ext uri="{FF2B5EF4-FFF2-40B4-BE49-F238E27FC236}">
                <a16:creationId xmlns:a16="http://schemas.microsoft.com/office/drawing/2014/main" id="{A633DE45-40C8-4400-91FD-9A66207BB570}"/>
              </a:ext>
            </a:extLst>
          </p:cNvPr>
          <p:cNvCxnSpPr/>
          <p:nvPr/>
        </p:nvCxnSpPr>
        <p:spPr>
          <a:xfrm>
            <a:off x="1143000" y="5334000"/>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sp>
        <p:nvSpPr>
          <p:cNvPr id="29" name="TextBox 28">
            <a:extLst>
              <a:ext uri="{FF2B5EF4-FFF2-40B4-BE49-F238E27FC236}">
                <a16:creationId xmlns:a16="http://schemas.microsoft.com/office/drawing/2014/main" id="{FFF9F938-5887-42EC-BB07-3EFCB3B4D646}"/>
              </a:ext>
            </a:extLst>
          </p:cNvPr>
          <p:cNvSpPr txBox="1"/>
          <p:nvPr/>
        </p:nvSpPr>
        <p:spPr>
          <a:xfrm>
            <a:off x="350520" y="3896970"/>
            <a:ext cx="2464457" cy="369332"/>
          </a:xfrm>
          <a:prstGeom prst="rect">
            <a:avLst/>
          </a:prstGeom>
          <a:noFill/>
        </p:spPr>
        <p:txBody>
          <a:bodyPr wrap="none" rtlCol="0">
            <a:spAutoFit/>
          </a:bodyPr>
          <a:lstStyle/>
          <a:p>
            <a:r>
              <a:rPr lang="en-US" dirty="0"/>
              <a:t>tie quality objectives to</a:t>
            </a:r>
          </a:p>
        </p:txBody>
      </p:sp>
      <p:sp>
        <p:nvSpPr>
          <p:cNvPr id="30" name="TextBox 29">
            <a:extLst>
              <a:ext uri="{FF2B5EF4-FFF2-40B4-BE49-F238E27FC236}">
                <a16:creationId xmlns:a16="http://schemas.microsoft.com/office/drawing/2014/main" id="{6D94079D-727C-448F-ADB3-1ADE4C44BE16}"/>
              </a:ext>
            </a:extLst>
          </p:cNvPr>
          <p:cNvSpPr txBox="1"/>
          <p:nvPr/>
        </p:nvSpPr>
        <p:spPr>
          <a:xfrm>
            <a:off x="1752600" y="4262735"/>
            <a:ext cx="2647648" cy="461665"/>
          </a:xfrm>
          <a:prstGeom prst="rect">
            <a:avLst/>
          </a:prstGeom>
          <a:noFill/>
        </p:spPr>
        <p:txBody>
          <a:bodyPr wrap="none" rtlCol="0">
            <a:spAutoFit/>
          </a:bodyPr>
          <a:lstStyle/>
          <a:p>
            <a:r>
              <a:rPr lang="en-US" sz="2400" dirty="0"/>
              <a:t>Manufacturing flow</a:t>
            </a:r>
          </a:p>
        </p:txBody>
      </p:sp>
      <p:sp>
        <p:nvSpPr>
          <p:cNvPr id="31" name="TextBox 30">
            <a:extLst>
              <a:ext uri="{FF2B5EF4-FFF2-40B4-BE49-F238E27FC236}">
                <a16:creationId xmlns:a16="http://schemas.microsoft.com/office/drawing/2014/main" id="{C9B859F8-BB06-4CA5-A1D5-5D0B4D90D8C4}"/>
              </a:ext>
            </a:extLst>
          </p:cNvPr>
          <p:cNvSpPr txBox="1"/>
          <p:nvPr/>
        </p:nvSpPr>
        <p:spPr>
          <a:xfrm>
            <a:off x="381000" y="4739640"/>
            <a:ext cx="2838534" cy="369332"/>
          </a:xfrm>
          <a:prstGeom prst="rect">
            <a:avLst/>
          </a:prstGeom>
          <a:noFill/>
        </p:spPr>
        <p:txBody>
          <a:bodyPr wrap="none" rtlCol="0">
            <a:spAutoFit/>
          </a:bodyPr>
          <a:lstStyle/>
          <a:p>
            <a:r>
              <a:rPr lang="en-US" dirty="0"/>
              <a:t>express quality objectives as</a:t>
            </a:r>
          </a:p>
        </p:txBody>
      </p:sp>
      <p:sp>
        <p:nvSpPr>
          <p:cNvPr id="32" name="TextBox 31">
            <a:extLst>
              <a:ext uri="{FF2B5EF4-FFF2-40B4-BE49-F238E27FC236}">
                <a16:creationId xmlns:a16="http://schemas.microsoft.com/office/drawing/2014/main" id="{F0105612-2B70-48A3-91E1-53609C5C434E}"/>
              </a:ext>
            </a:extLst>
          </p:cNvPr>
          <p:cNvSpPr txBox="1"/>
          <p:nvPr/>
        </p:nvSpPr>
        <p:spPr>
          <a:xfrm>
            <a:off x="411480" y="5562600"/>
            <a:ext cx="633507" cy="369332"/>
          </a:xfrm>
          <a:prstGeom prst="rect">
            <a:avLst/>
          </a:prstGeom>
          <a:noFill/>
        </p:spPr>
        <p:txBody>
          <a:bodyPr wrap="none" rtlCol="0">
            <a:spAutoFit/>
          </a:bodyPr>
          <a:lstStyle/>
          <a:p>
            <a:r>
              <a:rPr lang="en-US" dirty="0"/>
              <a:t>used</a:t>
            </a:r>
          </a:p>
        </p:txBody>
      </p:sp>
    </p:spTree>
    <p:extLst>
      <p:ext uri="{BB962C8B-B14F-4D97-AF65-F5344CB8AC3E}">
        <p14:creationId xmlns:p14="http://schemas.microsoft.com/office/powerpoint/2010/main" val="4092948089"/>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42"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wipe(left)">
                                      <p:cBhvr>
                                        <p:cTn id="80" dur="500"/>
                                        <p:tgtEl>
                                          <p:spTgt spid="28"/>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1000"/>
                                        <p:tgtEl>
                                          <p:spTgt spid="32"/>
                                        </p:tgtEl>
                                      </p:cBhvr>
                                    </p:animEffect>
                                    <p:anim calcmode="lin" valueType="num">
                                      <p:cBhvr>
                                        <p:cTn id="84" dur="1000" fill="hold"/>
                                        <p:tgtEl>
                                          <p:spTgt spid="32"/>
                                        </p:tgtEl>
                                        <p:attrNameLst>
                                          <p:attrName>ppt_x</p:attrName>
                                        </p:attrNameLst>
                                      </p:cBhvr>
                                      <p:tavLst>
                                        <p:tav tm="0">
                                          <p:val>
                                            <p:strVal val="#ppt_x"/>
                                          </p:val>
                                        </p:tav>
                                        <p:tav tm="100000">
                                          <p:val>
                                            <p:strVal val="#ppt_x"/>
                                          </p:val>
                                        </p:tav>
                                      </p:tavLst>
                                    </p:anim>
                                    <p:anim calcmode="lin" valueType="num">
                                      <p:cBhvr>
                                        <p:cTn id="85" dur="100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100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6" grpId="0"/>
      <p:bldP spid="17" grpId="0"/>
      <p:bldP spid="23" grpId="0"/>
      <p:bldP spid="18" grpId="0"/>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Total Quality Management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10</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6575" indent="-536575">
              <a:buSzPct val="90000"/>
              <a:buBlip>
                <a:blip r:embed="rId3"/>
              </a:buBlip>
            </a:pPr>
            <a:r>
              <a:rPr lang="en-US" sz="2800" dirty="0">
                <a:latin typeface="Arial" charset="0"/>
                <a:cs typeface="Arial" charset="0"/>
              </a:rPr>
              <a:t>In 1970s, GE studied consumer perceptions of the quality of many GE product lines. They found:</a:t>
            </a:r>
          </a:p>
          <a:p>
            <a:pPr marL="536575" indent="-536575">
              <a:buSzPct val="90000"/>
              <a:buBlip>
                <a:blip r:embed="rId3"/>
              </a:buBlip>
            </a:pPr>
            <a:endParaRPr lang="en-US" sz="2800" dirty="0">
              <a:latin typeface="Arial" charset="0"/>
              <a:cs typeface="Arial" charset="0"/>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FB211EAC-959D-4E73-B1DF-BF06D3C62381}"/>
              </a:ext>
            </a:extLst>
          </p:cNvPr>
          <p:cNvSpPr txBox="1"/>
          <p:nvPr/>
        </p:nvSpPr>
        <p:spPr>
          <a:xfrm>
            <a:off x="1737003" y="2621016"/>
            <a:ext cx="6752105" cy="523220"/>
          </a:xfrm>
          <a:prstGeom prst="rect">
            <a:avLst/>
          </a:prstGeom>
          <a:noFill/>
        </p:spPr>
        <p:txBody>
          <a:bodyPr wrap="none" rtlCol="0">
            <a:spAutoFit/>
          </a:bodyPr>
          <a:lstStyle/>
          <a:p>
            <a:r>
              <a:rPr lang="en-US" sz="2800" dirty="0"/>
              <a:t>Emphasized satisfying customer expectations</a:t>
            </a:r>
          </a:p>
        </p:txBody>
      </p:sp>
      <p:sp>
        <p:nvSpPr>
          <p:cNvPr id="10" name="TextBox 9">
            <a:extLst>
              <a:ext uri="{FF2B5EF4-FFF2-40B4-BE49-F238E27FC236}">
                <a16:creationId xmlns:a16="http://schemas.microsoft.com/office/drawing/2014/main" id="{25BA3283-9F1F-4D4D-8D1B-06A1C9C89824}"/>
              </a:ext>
            </a:extLst>
          </p:cNvPr>
          <p:cNvSpPr txBox="1"/>
          <p:nvPr/>
        </p:nvSpPr>
        <p:spPr>
          <a:xfrm>
            <a:off x="381000" y="2006025"/>
            <a:ext cx="6723892" cy="584775"/>
          </a:xfrm>
          <a:prstGeom prst="rect">
            <a:avLst/>
          </a:prstGeom>
          <a:noFill/>
        </p:spPr>
        <p:txBody>
          <a:bodyPr wrap="none" rtlCol="0">
            <a:spAutoFit/>
          </a:bodyPr>
          <a:lstStyle/>
          <a:p>
            <a:r>
              <a:rPr lang="en-US" sz="3200" u="sng" dirty="0"/>
              <a:t>Product that received customer praise</a:t>
            </a:r>
          </a:p>
        </p:txBody>
      </p:sp>
      <p:sp>
        <p:nvSpPr>
          <p:cNvPr id="16" name="TextBox 15">
            <a:extLst>
              <a:ext uri="{FF2B5EF4-FFF2-40B4-BE49-F238E27FC236}">
                <a16:creationId xmlns:a16="http://schemas.microsoft.com/office/drawing/2014/main" id="{40FF480D-60A0-4A60-B6B7-65867C7C1DB9}"/>
              </a:ext>
            </a:extLst>
          </p:cNvPr>
          <p:cNvSpPr txBox="1"/>
          <p:nvPr/>
        </p:nvSpPr>
        <p:spPr>
          <a:xfrm>
            <a:off x="1767483" y="3500735"/>
            <a:ext cx="5377306" cy="461665"/>
          </a:xfrm>
          <a:prstGeom prst="rect">
            <a:avLst/>
          </a:prstGeom>
          <a:noFill/>
        </p:spPr>
        <p:txBody>
          <a:bodyPr wrap="none" rtlCol="0">
            <a:spAutoFit/>
          </a:bodyPr>
          <a:lstStyle/>
          <a:p>
            <a:r>
              <a:rPr lang="en-US" sz="2400" dirty="0"/>
              <a:t>Customer needs through market research</a:t>
            </a:r>
          </a:p>
        </p:txBody>
      </p:sp>
      <p:sp>
        <p:nvSpPr>
          <p:cNvPr id="17" name="TextBox 16">
            <a:extLst>
              <a:ext uri="{FF2B5EF4-FFF2-40B4-BE49-F238E27FC236}">
                <a16:creationId xmlns:a16="http://schemas.microsoft.com/office/drawing/2014/main" id="{C7BBE449-63E0-4FA1-882F-E9651257A72E}"/>
              </a:ext>
            </a:extLst>
          </p:cNvPr>
          <p:cNvSpPr txBox="1"/>
          <p:nvPr/>
        </p:nvSpPr>
        <p:spPr>
          <a:xfrm>
            <a:off x="1752600" y="5081071"/>
            <a:ext cx="7296869" cy="830997"/>
          </a:xfrm>
          <a:prstGeom prst="rect">
            <a:avLst/>
          </a:prstGeom>
          <a:noFill/>
        </p:spPr>
        <p:txBody>
          <a:bodyPr wrap="none" rtlCol="0">
            <a:spAutoFit/>
          </a:bodyPr>
          <a:lstStyle/>
          <a:p>
            <a:r>
              <a:rPr lang="en-US" sz="2400" dirty="0"/>
              <a:t>Quality control system for all business functions, not just </a:t>
            </a:r>
          </a:p>
          <a:p>
            <a:r>
              <a:rPr lang="en-US" sz="2400" dirty="0"/>
              <a:t>manufacturing</a:t>
            </a:r>
          </a:p>
        </p:txBody>
      </p:sp>
      <p:cxnSp>
        <p:nvCxnSpPr>
          <p:cNvPr id="13" name="Connector: Elbow 12">
            <a:extLst>
              <a:ext uri="{FF2B5EF4-FFF2-40B4-BE49-F238E27FC236}">
                <a16:creationId xmlns:a16="http://schemas.microsoft.com/office/drawing/2014/main" id="{FBF4A82D-12B0-4893-BF23-227900A54614}"/>
              </a:ext>
            </a:extLst>
          </p:cNvPr>
          <p:cNvCxnSpPr/>
          <p:nvPr/>
        </p:nvCxnSpPr>
        <p:spPr>
          <a:xfrm>
            <a:off x="1143000" y="2568832"/>
            <a:ext cx="594003" cy="313794"/>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1" name="Connector: Elbow 20">
            <a:extLst>
              <a:ext uri="{FF2B5EF4-FFF2-40B4-BE49-F238E27FC236}">
                <a16:creationId xmlns:a16="http://schemas.microsoft.com/office/drawing/2014/main" id="{856B0736-7246-4C66-82D5-AA3CA6D70964}"/>
              </a:ext>
            </a:extLst>
          </p:cNvPr>
          <p:cNvCxnSpPr/>
          <p:nvPr/>
        </p:nvCxnSpPr>
        <p:spPr>
          <a:xfrm>
            <a:off x="1143000" y="2895600"/>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5" name="Connector: Elbow 24">
            <a:extLst>
              <a:ext uri="{FF2B5EF4-FFF2-40B4-BE49-F238E27FC236}">
                <a16:creationId xmlns:a16="http://schemas.microsoft.com/office/drawing/2014/main" id="{74300773-C748-4D65-AED1-136C12936E78}"/>
              </a:ext>
            </a:extLst>
          </p:cNvPr>
          <p:cNvCxnSpPr/>
          <p:nvPr/>
        </p:nvCxnSpPr>
        <p:spPr>
          <a:xfrm>
            <a:off x="1143000" y="3681898"/>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6" name="Connector: Elbow 25">
            <a:extLst>
              <a:ext uri="{FF2B5EF4-FFF2-40B4-BE49-F238E27FC236}">
                <a16:creationId xmlns:a16="http://schemas.microsoft.com/office/drawing/2014/main" id="{06CDAFC9-274A-44A2-B47D-970001B70625}"/>
              </a:ext>
            </a:extLst>
          </p:cNvPr>
          <p:cNvCxnSpPr/>
          <p:nvPr/>
        </p:nvCxnSpPr>
        <p:spPr>
          <a:xfrm>
            <a:off x="1143000" y="4495800"/>
            <a:ext cx="594003" cy="813902"/>
          </a:xfrm>
          <a:prstGeom prst="bentConnector3">
            <a:avLst>
              <a:gd name="adj1" fmla="val 1253"/>
            </a:avLst>
          </a:prstGeom>
          <a:ln>
            <a:tailEnd type="triangle"/>
          </a:ln>
        </p:spPr>
        <p:style>
          <a:lnRef idx="2">
            <a:schemeClr val="accent4"/>
          </a:lnRef>
          <a:fillRef idx="0">
            <a:schemeClr val="accent4"/>
          </a:fillRef>
          <a:effectRef idx="1">
            <a:schemeClr val="accent4"/>
          </a:effectRef>
          <a:fontRef idx="minor">
            <a:schemeClr val="tx1"/>
          </a:fontRef>
        </p:style>
      </p:cxnSp>
      <p:sp>
        <p:nvSpPr>
          <p:cNvPr id="18" name="TextBox 17">
            <a:extLst>
              <a:ext uri="{FF2B5EF4-FFF2-40B4-BE49-F238E27FC236}">
                <a16:creationId xmlns:a16="http://schemas.microsoft.com/office/drawing/2014/main" id="{4D93813E-A6DF-4373-B136-E47AE1975086}"/>
              </a:ext>
            </a:extLst>
          </p:cNvPr>
          <p:cNvSpPr txBox="1"/>
          <p:nvPr/>
        </p:nvSpPr>
        <p:spPr>
          <a:xfrm>
            <a:off x="381000" y="3059948"/>
            <a:ext cx="1165191" cy="369332"/>
          </a:xfrm>
          <a:prstGeom prst="rect">
            <a:avLst/>
          </a:prstGeom>
          <a:noFill/>
        </p:spPr>
        <p:txBody>
          <a:bodyPr wrap="none" rtlCol="0">
            <a:spAutoFit/>
          </a:bodyPr>
          <a:lstStyle/>
          <a:p>
            <a:r>
              <a:rPr lang="en-US" dirty="0"/>
              <a:t>determine</a:t>
            </a:r>
          </a:p>
        </p:txBody>
      </p:sp>
      <p:sp>
        <p:nvSpPr>
          <p:cNvPr id="29" name="TextBox 28">
            <a:extLst>
              <a:ext uri="{FF2B5EF4-FFF2-40B4-BE49-F238E27FC236}">
                <a16:creationId xmlns:a16="http://schemas.microsoft.com/office/drawing/2014/main" id="{FFF9F938-5887-42EC-BB07-3EFCB3B4D646}"/>
              </a:ext>
            </a:extLst>
          </p:cNvPr>
          <p:cNvSpPr txBox="1"/>
          <p:nvPr/>
        </p:nvSpPr>
        <p:spPr>
          <a:xfrm>
            <a:off x="707521" y="3896970"/>
            <a:ext cx="511679" cy="369332"/>
          </a:xfrm>
          <a:prstGeom prst="rect">
            <a:avLst/>
          </a:prstGeom>
          <a:noFill/>
        </p:spPr>
        <p:txBody>
          <a:bodyPr wrap="none" rtlCol="0">
            <a:spAutoFit/>
          </a:bodyPr>
          <a:lstStyle/>
          <a:p>
            <a:r>
              <a:rPr lang="en-US" dirty="0"/>
              <a:t>use</a:t>
            </a:r>
          </a:p>
        </p:txBody>
      </p:sp>
      <p:sp>
        <p:nvSpPr>
          <p:cNvPr id="30" name="TextBox 29">
            <a:extLst>
              <a:ext uri="{FF2B5EF4-FFF2-40B4-BE49-F238E27FC236}">
                <a16:creationId xmlns:a16="http://schemas.microsoft.com/office/drawing/2014/main" id="{6D94079D-727C-448F-ADB3-1ADE4C44BE16}"/>
              </a:ext>
            </a:extLst>
          </p:cNvPr>
          <p:cNvSpPr txBox="1"/>
          <p:nvPr/>
        </p:nvSpPr>
        <p:spPr>
          <a:xfrm>
            <a:off x="1752600" y="4262735"/>
            <a:ext cx="6095579" cy="461665"/>
          </a:xfrm>
          <a:prstGeom prst="rect">
            <a:avLst/>
          </a:prstGeom>
          <a:noFill/>
        </p:spPr>
        <p:txBody>
          <a:bodyPr wrap="none" rtlCol="0">
            <a:spAutoFit/>
          </a:bodyPr>
          <a:lstStyle/>
          <a:p>
            <a:r>
              <a:rPr lang="en-US" sz="2400" dirty="0"/>
              <a:t>Customer based quality performance measures</a:t>
            </a:r>
          </a:p>
        </p:txBody>
      </p:sp>
      <p:sp>
        <p:nvSpPr>
          <p:cNvPr id="31" name="TextBox 30">
            <a:extLst>
              <a:ext uri="{FF2B5EF4-FFF2-40B4-BE49-F238E27FC236}">
                <a16:creationId xmlns:a16="http://schemas.microsoft.com/office/drawing/2014/main" id="{C9B859F8-BB06-4CA5-A1D5-5D0B4D90D8C4}"/>
              </a:ext>
            </a:extLst>
          </p:cNvPr>
          <p:cNvSpPr txBox="1"/>
          <p:nvPr/>
        </p:nvSpPr>
        <p:spPr>
          <a:xfrm>
            <a:off x="381000" y="4739640"/>
            <a:ext cx="1176476" cy="369332"/>
          </a:xfrm>
          <a:prstGeom prst="rect">
            <a:avLst/>
          </a:prstGeom>
          <a:noFill/>
        </p:spPr>
        <p:txBody>
          <a:bodyPr wrap="none" rtlCol="0">
            <a:spAutoFit/>
          </a:bodyPr>
          <a:lstStyle/>
          <a:p>
            <a:r>
              <a:rPr lang="en-US" dirty="0"/>
              <a:t>formalized</a:t>
            </a:r>
          </a:p>
        </p:txBody>
      </p:sp>
    </p:spTree>
    <p:extLst>
      <p:ext uri="{BB962C8B-B14F-4D97-AF65-F5344CB8AC3E}">
        <p14:creationId xmlns:p14="http://schemas.microsoft.com/office/powerpoint/2010/main" val="3331341728"/>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42"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42"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6" grpId="0"/>
      <p:bldP spid="17" grpId="0"/>
      <p:bldP spid="18"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Total Quality Management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11</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6575" indent="-536575">
              <a:buSzPct val="90000"/>
              <a:buBlip>
                <a:blip r:embed="rId3"/>
              </a:buBlip>
            </a:pPr>
            <a:r>
              <a:rPr lang="en-US" sz="2800" dirty="0">
                <a:latin typeface="Arial" charset="0"/>
                <a:cs typeface="Arial" charset="0"/>
              </a:rPr>
              <a:t>In 1970s, GE studied consumer perceptions of the quality of many GE product lines. They found:</a:t>
            </a:r>
          </a:p>
          <a:p>
            <a:pPr marL="536575" indent="-536575">
              <a:buSzPct val="90000"/>
              <a:buBlip>
                <a:blip r:embed="rId3"/>
              </a:buBlip>
            </a:pPr>
            <a:endParaRPr lang="en-US" sz="2800" dirty="0">
              <a:latin typeface="Arial" charset="0"/>
              <a:cs typeface="Arial" charset="0"/>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25BA3283-9F1F-4D4D-8D1B-06A1C9C89824}"/>
              </a:ext>
            </a:extLst>
          </p:cNvPr>
          <p:cNvSpPr txBox="1"/>
          <p:nvPr/>
        </p:nvSpPr>
        <p:spPr>
          <a:xfrm>
            <a:off x="381000" y="2006025"/>
            <a:ext cx="7698774" cy="584775"/>
          </a:xfrm>
          <a:prstGeom prst="rect">
            <a:avLst/>
          </a:prstGeom>
          <a:noFill/>
        </p:spPr>
        <p:txBody>
          <a:bodyPr wrap="none" rtlCol="0">
            <a:spAutoFit/>
          </a:bodyPr>
          <a:lstStyle/>
          <a:p>
            <a:r>
              <a:rPr lang="en-US" sz="3200" u="sng" dirty="0"/>
              <a:t>They concluded that their focus should be on</a:t>
            </a:r>
          </a:p>
        </p:txBody>
      </p:sp>
      <p:sp>
        <p:nvSpPr>
          <p:cNvPr id="14" name="Rectangle 13">
            <a:extLst>
              <a:ext uri="{FF2B5EF4-FFF2-40B4-BE49-F238E27FC236}">
                <a16:creationId xmlns:a16="http://schemas.microsoft.com/office/drawing/2014/main" id="{358B02BE-E8E0-42B2-8774-71F1500A7FB7}"/>
              </a:ext>
            </a:extLst>
          </p:cNvPr>
          <p:cNvSpPr/>
          <p:nvPr/>
        </p:nvSpPr>
        <p:spPr>
          <a:xfrm>
            <a:off x="612775" y="3114573"/>
            <a:ext cx="2209800"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Design</a:t>
            </a:r>
          </a:p>
        </p:txBody>
      </p:sp>
      <p:sp>
        <p:nvSpPr>
          <p:cNvPr id="27" name="Rectangle 26">
            <a:extLst>
              <a:ext uri="{FF2B5EF4-FFF2-40B4-BE49-F238E27FC236}">
                <a16:creationId xmlns:a16="http://schemas.microsoft.com/office/drawing/2014/main" id="{D1241595-B0A5-40D3-B805-3A6E904BC992}"/>
              </a:ext>
            </a:extLst>
          </p:cNvPr>
          <p:cNvSpPr/>
          <p:nvPr/>
        </p:nvSpPr>
        <p:spPr>
          <a:xfrm>
            <a:off x="3747455" y="3267045"/>
            <a:ext cx="2892425" cy="58477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Supplier relation</a:t>
            </a:r>
          </a:p>
        </p:txBody>
      </p:sp>
      <p:sp>
        <p:nvSpPr>
          <p:cNvPr id="28" name="Rectangle 27">
            <a:extLst>
              <a:ext uri="{FF2B5EF4-FFF2-40B4-BE49-F238E27FC236}">
                <a16:creationId xmlns:a16="http://schemas.microsoft.com/office/drawing/2014/main" id="{D9BBE839-2BC3-48A0-B9D0-8608EFBF53C9}"/>
              </a:ext>
            </a:extLst>
          </p:cNvPr>
          <p:cNvSpPr/>
          <p:nvPr/>
        </p:nvSpPr>
        <p:spPr>
          <a:xfrm>
            <a:off x="5794373" y="3979965"/>
            <a:ext cx="2892425" cy="58477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Marketing</a:t>
            </a:r>
          </a:p>
        </p:txBody>
      </p:sp>
      <p:sp>
        <p:nvSpPr>
          <p:cNvPr id="32" name="Rectangle 31">
            <a:extLst>
              <a:ext uri="{FF2B5EF4-FFF2-40B4-BE49-F238E27FC236}">
                <a16:creationId xmlns:a16="http://schemas.microsoft.com/office/drawing/2014/main" id="{77FD6CB6-60A2-45C6-A0E5-19A2D9936E53}"/>
              </a:ext>
            </a:extLst>
          </p:cNvPr>
          <p:cNvSpPr/>
          <p:nvPr/>
        </p:nvSpPr>
        <p:spPr>
          <a:xfrm>
            <a:off x="643255" y="4734342"/>
            <a:ext cx="2892425" cy="5847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800" b="1" dirty="0">
                <a:effectLst>
                  <a:outerShdw blurRad="38100" dist="38100" dir="2700000" algn="tl">
                    <a:srgbClr val="000000">
                      <a:alpha val="43137"/>
                    </a:srgbClr>
                  </a:outerShdw>
                </a:effectLst>
              </a:rPr>
              <a:t>Manufacturing</a:t>
            </a:r>
          </a:p>
        </p:txBody>
      </p:sp>
      <p:sp>
        <p:nvSpPr>
          <p:cNvPr id="33" name="Rectangle 32">
            <a:extLst>
              <a:ext uri="{FF2B5EF4-FFF2-40B4-BE49-F238E27FC236}">
                <a16:creationId xmlns:a16="http://schemas.microsoft.com/office/drawing/2014/main" id="{F411714C-B891-414C-83B6-88A76EBA8CD2}"/>
              </a:ext>
            </a:extLst>
          </p:cNvPr>
          <p:cNvSpPr/>
          <p:nvPr/>
        </p:nvSpPr>
        <p:spPr>
          <a:xfrm>
            <a:off x="1717675" y="5550502"/>
            <a:ext cx="4770120" cy="584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dirty="0">
                <a:solidFill>
                  <a:srgbClr val="3106EA"/>
                </a:solidFill>
                <a:effectLst>
                  <a:outerShdw blurRad="38100" dist="38100" dir="2700000" algn="tl">
                    <a:srgbClr val="000000">
                      <a:alpha val="43137"/>
                    </a:srgbClr>
                  </a:outerShdw>
                </a:effectLst>
              </a:rPr>
              <a:t>Human resource management </a:t>
            </a:r>
          </a:p>
        </p:txBody>
      </p:sp>
      <p:sp>
        <p:nvSpPr>
          <p:cNvPr id="34" name="Rectangle 33">
            <a:extLst>
              <a:ext uri="{FF2B5EF4-FFF2-40B4-BE49-F238E27FC236}">
                <a16:creationId xmlns:a16="http://schemas.microsoft.com/office/drawing/2014/main" id="{9E87EFFC-756F-41CD-81D5-20F698FCF193}"/>
              </a:ext>
            </a:extLst>
          </p:cNvPr>
          <p:cNvSpPr/>
          <p:nvPr/>
        </p:nvSpPr>
        <p:spPr>
          <a:xfrm>
            <a:off x="5193668" y="4749582"/>
            <a:ext cx="3569332" cy="58477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a:solidFill>
                  <a:schemeClr val="tx1"/>
                </a:solidFill>
              </a:rPr>
              <a:t>Financial management</a:t>
            </a:r>
          </a:p>
        </p:txBody>
      </p:sp>
    </p:spTree>
    <p:extLst>
      <p:ext uri="{BB962C8B-B14F-4D97-AF65-F5344CB8AC3E}">
        <p14:creationId xmlns:p14="http://schemas.microsoft.com/office/powerpoint/2010/main" val="988495543"/>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1000"/>
                                        <p:tgtEl>
                                          <p:spTgt spid="34"/>
                                        </p:tgtEl>
                                      </p:cBhvr>
                                    </p:animEffect>
                                    <p:anim calcmode="lin" valueType="num">
                                      <p:cBhvr>
                                        <p:cTn id="50" dur="1000" fill="hold"/>
                                        <p:tgtEl>
                                          <p:spTgt spid="34"/>
                                        </p:tgtEl>
                                        <p:attrNameLst>
                                          <p:attrName>ppt_x</p:attrName>
                                        </p:attrNameLst>
                                      </p:cBhvr>
                                      <p:tavLst>
                                        <p:tav tm="0">
                                          <p:val>
                                            <p:strVal val="#ppt_x"/>
                                          </p:val>
                                        </p:tav>
                                        <p:tav tm="100000">
                                          <p:val>
                                            <p:strVal val="#ppt_x"/>
                                          </p:val>
                                        </p:tav>
                                      </p:tavLst>
                                    </p:anim>
                                    <p:anim calcmode="lin" valueType="num">
                                      <p:cBhvr>
                                        <p:cTn id="5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27" grpId="0" animBg="1"/>
      <p:bldP spid="28" grpId="0" animBg="1"/>
      <p:bldP spid="32" grpId="0" animBg="1"/>
      <p:bldP spid="33"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Total Quality Management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12</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6575" indent="-536575">
              <a:buSzPct val="90000"/>
              <a:buBlip>
                <a:blip r:embed="rId3"/>
              </a:buBlip>
            </a:pPr>
            <a:r>
              <a:rPr lang="en-US" sz="2800" dirty="0">
                <a:latin typeface="Arial" charset="0"/>
                <a:cs typeface="Arial" charset="0"/>
              </a:rPr>
              <a:t>In 1970s, GE studied consumer perceptions of the quality of many GE product lines. They found:</a:t>
            </a:r>
          </a:p>
          <a:p>
            <a:pPr marL="536575" indent="-536575">
              <a:buSzPct val="90000"/>
              <a:buBlip>
                <a:blip r:embed="rId3"/>
              </a:buBlip>
            </a:pPr>
            <a:endParaRPr lang="en-US" sz="2800" dirty="0">
              <a:latin typeface="Arial" charset="0"/>
              <a:cs typeface="Arial" charset="0"/>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25BA3283-9F1F-4D4D-8D1B-06A1C9C89824}"/>
              </a:ext>
            </a:extLst>
          </p:cNvPr>
          <p:cNvSpPr txBox="1"/>
          <p:nvPr/>
        </p:nvSpPr>
        <p:spPr>
          <a:xfrm>
            <a:off x="381000" y="2006025"/>
            <a:ext cx="3582840" cy="584775"/>
          </a:xfrm>
          <a:prstGeom prst="rect">
            <a:avLst/>
          </a:prstGeom>
          <a:noFill/>
        </p:spPr>
        <p:txBody>
          <a:bodyPr wrap="none" rtlCol="0">
            <a:spAutoFit/>
          </a:bodyPr>
          <a:lstStyle/>
          <a:p>
            <a:r>
              <a:rPr lang="en-US" sz="3200" u="sng" dirty="0"/>
              <a:t>They concluded that</a:t>
            </a:r>
          </a:p>
        </p:txBody>
      </p:sp>
      <p:sp>
        <p:nvSpPr>
          <p:cNvPr id="21" name="TextBox 20">
            <a:extLst>
              <a:ext uri="{FF2B5EF4-FFF2-40B4-BE49-F238E27FC236}">
                <a16:creationId xmlns:a16="http://schemas.microsoft.com/office/drawing/2014/main" id="{95819584-7310-442F-BD9D-6CE45A9A93E6}"/>
              </a:ext>
            </a:extLst>
          </p:cNvPr>
          <p:cNvSpPr txBox="1"/>
          <p:nvPr/>
        </p:nvSpPr>
        <p:spPr>
          <a:xfrm>
            <a:off x="932815" y="2751138"/>
            <a:ext cx="5249194" cy="181588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4000" dirty="0"/>
              <a:t>Quality of Management </a:t>
            </a:r>
          </a:p>
          <a:p>
            <a:pPr algn="ctr"/>
            <a:r>
              <a:rPr lang="en-US" sz="2800" dirty="0"/>
              <a:t>is as important as</a:t>
            </a:r>
          </a:p>
          <a:p>
            <a:r>
              <a:rPr lang="en-US" sz="4000" dirty="0"/>
              <a:t>Management of Quality</a:t>
            </a:r>
          </a:p>
        </p:txBody>
      </p:sp>
      <p:sp>
        <p:nvSpPr>
          <p:cNvPr id="22" name="TextBox 21">
            <a:extLst>
              <a:ext uri="{FF2B5EF4-FFF2-40B4-BE49-F238E27FC236}">
                <a16:creationId xmlns:a16="http://schemas.microsoft.com/office/drawing/2014/main" id="{39D86775-5338-45B7-97C5-A630EB96BEDD}"/>
              </a:ext>
            </a:extLst>
          </p:cNvPr>
          <p:cNvSpPr txBox="1"/>
          <p:nvPr/>
        </p:nvSpPr>
        <p:spPr>
          <a:xfrm>
            <a:off x="5070758" y="4910080"/>
            <a:ext cx="3718518" cy="138499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US" sz="3200" dirty="0"/>
              <a:t>Quality Assurance </a:t>
            </a:r>
          </a:p>
          <a:p>
            <a:pPr algn="ctr"/>
            <a:r>
              <a:rPr lang="en-US" sz="2000" dirty="0"/>
              <a:t>gave way to</a:t>
            </a:r>
          </a:p>
          <a:p>
            <a:r>
              <a:rPr lang="en-US" sz="3200" dirty="0"/>
              <a:t>Quality Management</a:t>
            </a:r>
          </a:p>
        </p:txBody>
      </p:sp>
    </p:spTree>
    <p:extLst>
      <p:ext uri="{BB962C8B-B14F-4D97-AF65-F5344CB8AC3E}">
        <p14:creationId xmlns:p14="http://schemas.microsoft.com/office/powerpoint/2010/main" val="3718600237"/>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Total Quality Management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13</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6575" indent="-536575">
              <a:buSzPct val="90000"/>
              <a:buBlip>
                <a:blip r:embed="rId3"/>
              </a:buBlip>
            </a:pPr>
            <a:r>
              <a:rPr lang="en-US" sz="2800" dirty="0">
                <a:latin typeface="Arial" charset="0"/>
                <a:cs typeface="Arial" charset="0"/>
              </a:rPr>
              <a:t>In 1970s, GE studied consumer perceptions of the quality of many GE product lines. They found:</a:t>
            </a:r>
          </a:p>
          <a:p>
            <a:pPr marL="536575" indent="-536575">
              <a:buSzPct val="90000"/>
              <a:buBlip>
                <a:blip r:embed="rId3"/>
              </a:buBlip>
            </a:pPr>
            <a:endParaRPr lang="en-US" sz="2800" dirty="0">
              <a:latin typeface="Arial" charset="0"/>
              <a:cs typeface="Arial" charset="0"/>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25BA3283-9F1F-4D4D-8D1B-06A1C9C89824}"/>
              </a:ext>
            </a:extLst>
          </p:cNvPr>
          <p:cNvSpPr txBox="1"/>
          <p:nvPr/>
        </p:nvSpPr>
        <p:spPr>
          <a:xfrm>
            <a:off x="381000" y="2006025"/>
            <a:ext cx="3582840" cy="584775"/>
          </a:xfrm>
          <a:prstGeom prst="rect">
            <a:avLst/>
          </a:prstGeom>
          <a:noFill/>
        </p:spPr>
        <p:txBody>
          <a:bodyPr wrap="none" rtlCol="0">
            <a:spAutoFit/>
          </a:bodyPr>
          <a:lstStyle/>
          <a:p>
            <a:r>
              <a:rPr lang="en-US" sz="3200" u="sng" dirty="0"/>
              <a:t>They concluded that</a:t>
            </a:r>
          </a:p>
        </p:txBody>
      </p:sp>
      <p:sp>
        <p:nvSpPr>
          <p:cNvPr id="22" name="TextBox 21">
            <a:extLst>
              <a:ext uri="{FF2B5EF4-FFF2-40B4-BE49-F238E27FC236}">
                <a16:creationId xmlns:a16="http://schemas.microsoft.com/office/drawing/2014/main" id="{39D86775-5338-45B7-97C5-A630EB96BEDD}"/>
              </a:ext>
            </a:extLst>
          </p:cNvPr>
          <p:cNvSpPr txBox="1"/>
          <p:nvPr/>
        </p:nvSpPr>
        <p:spPr>
          <a:xfrm>
            <a:off x="436509" y="3598466"/>
            <a:ext cx="8270982" cy="1077218"/>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571500" indent="-571500">
              <a:buFont typeface="Wingdings" panose="05000000000000000000" pitchFamily="2" charset="2"/>
              <a:buChar char="q"/>
            </a:pPr>
            <a:r>
              <a:rPr lang="en-US" sz="3200" dirty="0"/>
              <a:t>Focusing on manufacturing quality (</a:t>
            </a:r>
            <a:r>
              <a:rPr lang="en-US" sz="3200" b="1" dirty="0"/>
              <a:t>Little q</a:t>
            </a:r>
            <a:r>
              <a:rPr lang="en-US" sz="3200" dirty="0"/>
              <a:t>)</a:t>
            </a:r>
          </a:p>
          <a:p>
            <a:pPr marL="571500" indent="-571500">
              <a:buFont typeface="Wingdings" panose="05000000000000000000" pitchFamily="2" charset="2"/>
              <a:buChar char="q"/>
            </a:pPr>
            <a:r>
              <a:rPr lang="en-US" sz="3200" dirty="0"/>
              <a:t>Focusing on all organizational process (</a:t>
            </a:r>
            <a:r>
              <a:rPr lang="en-US" sz="3200" b="1" dirty="0"/>
              <a:t>Big Q</a:t>
            </a:r>
            <a:r>
              <a:rPr lang="en-US" sz="3200" dirty="0"/>
              <a:t>)</a:t>
            </a:r>
            <a:endParaRPr lang="en-US" sz="4400" dirty="0"/>
          </a:p>
        </p:txBody>
      </p:sp>
      <p:sp>
        <p:nvSpPr>
          <p:cNvPr id="16" name="TextBox 15">
            <a:extLst>
              <a:ext uri="{FF2B5EF4-FFF2-40B4-BE49-F238E27FC236}">
                <a16:creationId xmlns:a16="http://schemas.microsoft.com/office/drawing/2014/main" id="{53432CB0-024F-4FA5-95B1-72A4055EA636}"/>
              </a:ext>
            </a:extLst>
          </p:cNvPr>
          <p:cNvSpPr txBox="1"/>
          <p:nvPr/>
        </p:nvSpPr>
        <p:spPr>
          <a:xfrm>
            <a:off x="1209052" y="5221685"/>
            <a:ext cx="6951968" cy="461665"/>
          </a:xfrm>
          <a:prstGeom prst="rect">
            <a:avLst/>
          </a:prstGeom>
          <a:noFill/>
        </p:spPr>
        <p:txBody>
          <a:bodyPr wrap="none" rtlCol="0">
            <a:spAutoFit/>
          </a:bodyPr>
          <a:lstStyle/>
          <a:p>
            <a:r>
              <a:rPr lang="en-US" sz="2400" dirty="0"/>
              <a:t>Total Quality Management (TQM) or Total Quality (TQ)</a:t>
            </a:r>
          </a:p>
        </p:txBody>
      </p:sp>
      <p:cxnSp>
        <p:nvCxnSpPr>
          <p:cNvPr id="12" name="Connector: Elbow 11">
            <a:extLst>
              <a:ext uri="{FF2B5EF4-FFF2-40B4-BE49-F238E27FC236}">
                <a16:creationId xmlns:a16="http://schemas.microsoft.com/office/drawing/2014/main" id="{64A61915-8097-4749-9D60-AAA3BEE24F13}"/>
              </a:ext>
            </a:extLst>
          </p:cNvPr>
          <p:cNvCxnSpPr>
            <a:cxnSpLocks/>
          </p:cNvCxnSpPr>
          <p:nvPr/>
        </p:nvCxnSpPr>
        <p:spPr>
          <a:xfrm rot="5400000">
            <a:off x="7831251" y="4749369"/>
            <a:ext cx="1032918" cy="37338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404285"/>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fig03_0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2971800"/>
            <a:ext cx="3581400" cy="3581400"/>
          </a:xfrm>
          <a:prstGeom prst="rect">
            <a:avLst/>
          </a:prstGeom>
        </p:spPr>
      </p:pic>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Total Quality Management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14</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6575" indent="-536575">
              <a:buSzPct val="90000"/>
              <a:buBlip>
                <a:blip r:embed="rId4"/>
              </a:buBlip>
            </a:pPr>
            <a:r>
              <a:rPr lang="en-US" sz="2800" dirty="0">
                <a:latin typeface="Arial" charset="0"/>
                <a:cs typeface="Arial" charset="0"/>
              </a:rPr>
              <a:t>Encompasses entire organization from      </a:t>
            </a:r>
            <a:r>
              <a:rPr lang="en-US" sz="2800" dirty="0">
                <a:solidFill>
                  <a:srgbClr val="7030A0"/>
                </a:solidFill>
                <a:latin typeface="Arial" charset="0"/>
                <a:cs typeface="Arial" charset="0"/>
              </a:rPr>
              <a:t>supplier</a:t>
            </a:r>
            <a:r>
              <a:rPr lang="en-US" sz="2800" dirty="0">
                <a:latin typeface="Arial" charset="0"/>
                <a:cs typeface="Arial" charset="0"/>
              </a:rPr>
              <a:t> to </a:t>
            </a:r>
            <a:r>
              <a:rPr lang="en-US" sz="2800" dirty="0">
                <a:solidFill>
                  <a:srgbClr val="7030A0"/>
                </a:solidFill>
                <a:latin typeface="Arial" charset="0"/>
                <a:cs typeface="Arial" charset="0"/>
              </a:rPr>
              <a:t>customer</a:t>
            </a:r>
          </a:p>
          <a:p>
            <a:pPr marL="536575" indent="-536575">
              <a:buSzPct val="90000"/>
              <a:buBlip>
                <a:blip r:embed="rId4"/>
              </a:buBlip>
            </a:pPr>
            <a:r>
              <a:rPr lang="en-US" sz="2800" dirty="0">
                <a:latin typeface="Arial" charset="0"/>
                <a:cs typeface="Arial" charset="0"/>
              </a:rPr>
              <a:t>Stresses a commitment by management to have a continuing company wide drive toward excellence in all aspects of products and services that are important to the customer.</a:t>
            </a:r>
            <a:endParaRPr lang="en-US" sz="2000" b="1" i="1" dirty="0">
              <a:solidFill>
                <a:srgbClr val="255898"/>
              </a:solidFill>
            </a:endParaRPr>
          </a:p>
          <a:p>
            <a:pPr marL="457200" lvl="1"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FB211EAC-959D-4E73-B1DF-BF06D3C62381}"/>
              </a:ext>
            </a:extLst>
          </p:cNvPr>
          <p:cNvSpPr txBox="1"/>
          <p:nvPr/>
        </p:nvSpPr>
        <p:spPr>
          <a:xfrm>
            <a:off x="1371600" y="4495800"/>
            <a:ext cx="2642070" cy="523220"/>
          </a:xfrm>
          <a:prstGeom prst="rect">
            <a:avLst/>
          </a:prstGeom>
          <a:noFill/>
        </p:spPr>
        <p:txBody>
          <a:bodyPr wrap="none" rtlCol="0">
            <a:spAutoFit/>
          </a:bodyPr>
          <a:lstStyle/>
          <a:p>
            <a:r>
              <a:rPr lang="en-US" sz="2800" dirty="0"/>
              <a:t>1970s and 1980s</a:t>
            </a:r>
          </a:p>
        </p:txBody>
      </p:sp>
    </p:spTree>
    <p:extLst>
      <p:ext uri="{BB962C8B-B14F-4D97-AF65-F5344CB8AC3E}">
        <p14:creationId xmlns:p14="http://schemas.microsoft.com/office/powerpoint/2010/main" val="1976391210"/>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Picture 13" descr="fig03_01.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2971800"/>
            <a:ext cx="3581400" cy="3581400"/>
          </a:xfrm>
          <a:prstGeom prst="rect">
            <a:avLst/>
          </a:prstGeom>
        </p:spPr>
      </p:pic>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Seven Concept of TQM</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15</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r>
              <a:rPr lang="en-US" sz="2800" dirty="0">
                <a:solidFill>
                  <a:srgbClr val="002060"/>
                </a:solidFill>
                <a:latin typeface="Arial" charset="0"/>
                <a:cs typeface="Arial" charset="0"/>
              </a:rPr>
              <a:t>Continuous improvement</a:t>
            </a:r>
          </a:p>
          <a:p>
            <a:pPr marL="609600" indent="-609600">
              <a:buClr>
                <a:schemeClr val="tx1"/>
              </a:buClr>
              <a:buFont typeface="+mj-lt"/>
              <a:buAutoNum type="arabicPeriod"/>
            </a:pPr>
            <a:r>
              <a:rPr lang="en-US" sz="2800" dirty="0">
                <a:solidFill>
                  <a:srgbClr val="002060"/>
                </a:solidFill>
                <a:latin typeface="Arial" charset="0"/>
                <a:cs typeface="Arial" charset="0"/>
              </a:rPr>
              <a:t>Six Sigma</a:t>
            </a:r>
          </a:p>
          <a:p>
            <a:pPr marL="609600" indent="-609600">
              <a:buClr>
                <a:schemeClr val="tx1"/>
              </a:buClr>
              <a:buFont typeface="+mj-lt"/>
              <a:buAutoNum type="arabicPeriod"/>
            </a:pPr>
            <a:r>
              <a:rPr lang="en-US" sz="2800" dirty="0">
                <a:solidFill>
                  <a:srgbClr val="002060"/>
                </a:solidFill>
                <a:latin typeface="Arial" charset="0"/>
                <a:cs typeface="Arial" charset="0"/>
              </a:rPr>
              <a:t>Employee empowerment</a:t>
            </a:r>
          </a:p>
          <a:p>
            <a:pPr marL="609600" indent="-609600">
              <a:buClr>
                <a:schemeClr val="tx1"/>
              </a:buClr>
              <a:buFont typeface="+mj-lt"/>
              <a:buAutoNum type="arabicPeriod"/>
            </a:pPr>
            <a:r>
              <a:rPr lang="en-US" sz="2800" dirty="0">
                <a:solidFill>
                  <a:srgbClr val="002060"/>
                </a:solidFill>
                <a:latin typeface="Arial" charset="0"/>
                <a:cs typeface="Arial" charset="0"/>
              </a:rPr>
              <a:t>Benchmarking</a:t>
            </a:r>
          </a:p>
          <a:p>
            <a:pPr marL="609600" indent="-609600">
              <a:buClr>
                <a:schemeClr val="tx1"/>
              </a:buClr>
              <a:buFont typeface="+mj-lt"/>
              <a:buAutoNum type="arabicPeriod"/>
            </a:pPr>
            <a:r>
              <a:rPr lang="en-US" sz="2800" dirty="0">
                <a:solidFill>
                  <a:srgbClr val="002060"/>
                </a:solidFill>
                <a:latin typeface="Arial" charset="0"/>
                <a:cs typeface="Arial" charset="0"/>
              </a:rPr>
              <a:t>Just-in-time (JIT)</a:t>
            </a:r>
          </a:p>
          <a:p>
            <a:pPr marL="609600" indent="-609600">
              <a:buClr>
                <a:schemeClr val="tx1"/>
              </a:buClr>
              <a:buFont typeface="+mj-lt"/>
              <a:buAutoNum type="arabicPeriod"/>
            </a:pPr>
            <a:r>
              <a:rPr lang="en-US" sz="2800" dirty="0">
                <a:solidFill>
                  <a:srgbClr val="002060"/>
                </a:solidFill>
                <a:latin typeface="Arial" charset="0"/>
                <a:cs typeface="Arial" charset="0"/>
              </a:rPr>
              <a:t>Taguchi concepts</a:t>
            </a:r>
          </a:p>
          <a:p>
            <a:pPr marL="609600" indent="-609600">
              <a:buClr>
                <a:schemeClr val="tx1"/>
              </a:buClr>
              <a:buFont typeface="+mj-lt"/>
              <a:buAutoNum type="arabicPeriod"/>
            </a:pPr>
            <a:r>
              <a:rPr lang="en-US" sz="2800" dirty="0">
                <a:solidFill>
                  <a:srgbClr val="002060"/>
                </a:solidFill>
                <a:latin typeface="Arial" charset="0"/>
                <a:cs typeface="Arial" charset="0"/>
              </a:rPr>
              <a:t>Knowledge of TQM tools</a:t>
            </a:r>
          </a:p>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Clr>
                <a:schemeClr val="tx1"/>
              </a:buClr>
              <a:buNone/>
            </a:pPr>
            <a:r>
              <a:rPr lang="en-US" sz="2800" dirty="0">
                <a:solidFill>
                  <a:srgbClr val="002060"/>
                </a:solidFill>
                <a:latin typeface="Arial" charset="0"/>
                <a:cs typeface="Arial" charset="0"/>
              </a:rPr>
              <a:t>(From 14 points of </a:t>
            </a:r>
          </a:p>
          <a:p>
            <a:pPr marL="0" indent="0">
              <a:buClr>
                <a:schemeClr val="tx1"/>
              </a:buClr>
              <a:buNone/>
            </a:pPr>
            <a:r>
              <a:rPr lang="en-US" sz="2800" dirty="0">
                <a:solidFill>
                  <a:srgbClr val="002060"/>
                </a:solidFill>
                <a:latin typeface="Arial" charset="0"/>
                <a:cs typeface="Arial" charset="0"/>
              </a:rPr>
              <a:t>WE Deming)</a:t>
            </a:r>
            <a:endParaRPr lang="en-US" sz="2600" dirty="0">
              <a:solidFill>
                <a:srgbClr val="002060"/>
              </a:solidFill>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457200"/>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1022716"/>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Continuous improvement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16</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a:solidFill>
                  <a:srgbClr val="FF0000"/>
                </a:solidFill>
                <a:effectLst>
                  <a:outerShdw blurRad="38100" dist="38100" dir="2700000" algn="tl">
                    <a:srgbClr val="000000">
                      <a:alpha val="43137"/>
                    </a:srgbClr>
                  </a:outerShdw>
                </a:effectLst>
                <a:latin typeface="Arial" charset="0"/>
                <a:cs typeface="Arial" charset="0"/>
              </a:rPr>
              <a:t>Perfection is never achieved but always sought</a:t>
            </a:r>
          </a:p>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
        <p:nvSpPr>
          <p:cNvPr id="6" name="TextBox 5"/>
          <p:cNvSpPr txBox="1"/>
          <p:nvPr/>
        </p:nvSpPr>
        <p:spPr>
          <a:xfrm>
            <a:off x="307974" y="1311831"/>
            <a:ext cx="7997825" cy="4708981"/>
          </a:xfrm>
          <a:prstGeom prst="rect">
            <a:avLst/>
          </a:prstGeom>
          <a:noFill/>
        </p:spPr>
        <p:txBody>
          <a:bodyPr wrap="square" rtlCol="0">
            <a:spAutoFit/>
          </a:bodyPr>
          <a:lstStyle/>
          <a:p>
            <a:pPr marL="457200" indent="-457200">
              <a:buBlip>
                <a:blip r:embed="rId2"/>
              </a:buBlip>
            </a:pPr>
            <a:r>
              <a:rPr lang="en-US" sz="2800" dirty="0"/>
              <a:t>Never-ending process of continuous improvement</a:t>
            </a:r>
          </a:p>
          <a:p>
            <a:endParaRPr lang="en-US" sz="2800" dirty="0"/>
          </a:p>
          <a:p>
            <a:pPr marL="457200" indent="-457200">
              <a:buBlip>
                <a:blip r:embed="rId2"/>
              </a:buBlip>
            </a:pPr>
            <a:r>
              <a:rPr lang="en-US" sz="2800" dirty="0"/>
              <a:t>Covers people, equipment, suppliers, materials, procedures</a:t>
            </a:r>
          </a:p>
          <a:p>
            <a:pPr marL="457200" indent="-457200">
              <a:buBlip>
                <a:blip r:embed="rId2"/>
              </a:buBlip>
            </a:pPr>
            <a:endParaRPr lang="en-US" sz="2800" dirty="0"/>
          </a:p>
          <a:p>
            <a:pPr marL="457200" indent="-457200">
              <a:buBlip>
                <a:blip r:embed="rId2"/>
              </a:buBlip>
            </a:pPr>
            <a:r>
              <a:rPr lang="en-US" sz="2800" dirty="0"/>
              <a:t>Every operation can be improved</a:t>
            </a:r>
          </a:p>
          <a:p>
            <a:pPr marL="457200" indent="-457200">
              <a:buBlip>
                <a:blip r:embed="rId2"/>
              </a:buBlip>
            </a:pPr>
            <a:endParaRPr lang="en-GB" sz="2400" dirty="0"/>
          </a:p>
          <a:p>
            <a:pPr marL="457200" indent="-457200">
              <a:buBlip>
                <a:blip r:embed="rId2"/>
              </a:buBlip>
            </a:pPr>
            <a:r>
              <a:rPr lang="en-GB" sz="2400" dirty="0"/>
              <a:t>Walter-Shewhart: </a:t>
            </a:r>
            <a:r>
              <a:rPr lang="en-GB" sz="2400" b="1" u="sng" dirty="0">
                <a:solidFill>
                  <a:srgbClr val="FF0000"/>
                </a:solidFill>
                <a:effectLst>
                  <a:outerShdw blurRad="38100" dist="38100" dir="2700000" algn="tl">
                    <a:srgbClr val="000000">
                      <a:alpha val="43137"/>
                    </a:srgbClr>
                  </a:outerShdw>
                </a:effectLst>
              </a:rPr>
              <a:t>PDCA</a:t>
            </a:r>
          </a:p>
          <a:p>
            <a:pPr marL="457200" indent="-457200">
              <a:buBlip>
                <a:blip r:embed="rId2"/>
              </a:buBlip>
            </a:pPr>
            <a:endParaRPr lang="en-US" sz="2800" dirty="0"/>
          </a:p>
          <a:p>
            <a:pPr marL="457200" indent="-457200">
              <a:buBlip>
                <a:blip r:embed="rId2"/>
              </a:buBlip>
            </a:pPr>
            <a:endParaRPr lang="en-US" sz="2800" dirty="0"/>
          </a:p>
          <a:p>
            <a:r>
              <a:rPr lang="en-US" sz="2800" dirty="0"/>
              <a:t> </a:t>
            </a:r>
          </a:p>
        </p:txBody>
      </p:sp>
      <p:sp>
        <p:nvSpPr>
          <p:cNvPr id="12" name="TextBox 11"/>
          <p:cNvSpPr txBox="1"/>
          <p:nvPr/>
        </p:nvSpPr>
        <p:spPr>
          <a:xfrm>
            <a:off x="2422821" y="4910365"/>
            <a:ext cx="1959960" cy="461665"/>
          </a:xfrm>
          <a:prstGeom prst="rect">
            <a:avLst/>
          </a:prstGeom>
          <a:noFill/>
        </p:spPr>
        <p:txBody>
          <a:bodyPr wrap="none" rtlCol="0">
            <a:spAutoFit/>
          </a:bodyPr>
          <a:lstStyle/>
          <a:p>
            <a:r>
              <a:rPr lang="en-GB" sz="2400" dirty="0"/>
              <a:t>Japan (</a:t>
            </a:r>
            <a:r>
              <a:rPr lang="en-GB" sz="2400" i="1" dirty="0"/>
              <a:t>Kaizen</a:t>
            </a:r>
            <a:r>
              <a:rPr lang="en-GB" sz="2400" dirty="0"/>
              <a:t>)</a:t>
            </a:r>
          </a:p>
        </p:txBody>
      </p:sp>
      <p:cxnSp>
        <p:nvCxnSpPr>
          <p:cNvPr id="48" name="Straight Arrow Connector 47"/>
          <p:cNvCxnSpPr/>
          <p:nvPr/>
        </p:nvCxnSpPr>
        <p:spPr>
          <a:xfrm flipH="1">
            <a:off x="1295400" y="4654550"/>
            <a:ext cx="1926361" cy="40115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49" name="TextBox 48"/>
          <p:cNvSpPr txBox="1"/>
          <p:nvPr/>
        </p:nvSpPr>
        <p:spPr>
          <a:xfrm>
            <a:off x="533400" y="4903205"/>
            <a:ext cx="1149674" cy="461665"/>
          </a:xfrm>
          <a:prstGeom prst="rect">
            <a:avLst/>
          </a:prstGeom>
          <a:noFill/>
        </p:spPr>
        <p:txBody>
          <a:bodyPr wrap="none" rtlCol="0">
            <a:spAutoFit/>
          </a:bodyPr>
          <a:lstStyle/>
          <a:p>
            <a:r>
              <a:rPr lang="en-GB" sz="2400" dirty="0"/>
              <a:t>Deming</a:t>
            </a:r>
          </a:p>
        </p:txBody>
      </p:sp>
      <p:cxnSp>
        <p:nvCxnSpPr>
          <p:cNvPr id="52" name="Straight Arrow Connector 51"/>
          <p:cNvCxnSpPr/>
          <p:nvPr/>
        </p:nvCxnSpPr>
        <p:spPr>
          <a:xfrm flipV="1">
            <a:off x="1600200" y="5126683"/>
            <a:ext cx="856309" cy="36382"/>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53" name="TextBox 52"/>
          <p:cNvSpPr txBox="1"/>
          <p:nvPr/>
        </p:nvSpPr>
        <p:spPr>
          <a:xfrm>
            <a:off x="1755774" y="5526381"/>
            <a:ext cx="642997" cy="369332"/>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GB" dirty="0"/>
              <a:t>TQM</a:t>
            </a:r>
          </a:p>
        </p:txBody>
      </p:sp>
      <p:sp>
        <p:nvSpPr>
          <p:cNvPr id="56" name="TextBox 55"/>
          <p:cNvSpPr txBox="1"/>
          <p:nvPr/>
        </p:nvSpPr>
        <p:spPr>
          <a:xfrm>
            <a:off x="2209800" y="5972343"/>
            <a:ext cx="1245277" cy="369332"/>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n-GB" dirty="0"/>
              <a:t>Zero defect</a:t>
            </a:r>
          </a:p>
        </p:txBody>
      </p:sp>
      <p:sp>
        <p:nvSpPr>
          <p:cNvPr id="54" name="Oval 53"/>
          <p:cNvSpPr/>
          <p:nvPr/>
        </p:nvSpPr>
        <p:spPr>
          <a:xfrm>
            <a:off x="1371600" y="5334000"/>
            <a:ext cx="2590800" cy="1160075"/>
          </a:xfrm>
          <a:prstGeom prst="ellipse">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p:cNvSpPr txBox="1"/>
          <p:nvPr/>
        </p:nvSpPr>
        <p:spPr>
          <a:xfrm>
            <a:off x="1165435" y="5787677"/>
            <a:ext cx="437940" cy="369332"/>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en-GB" dirty="0"/>
              <a:t>US</a:t>
            </a:r>
          </a:p>
        </p:txBody>
      </p:sp>
      <p:sp>
        <p:nvSpPr>
          <p:cNvPr id="50" name="TextBox 49">
            <a:extLst>
              <a:ext uri="{FF2B5EF4-FFF2-40B4-BE49-F238E27FC236}">
                <a16:creationId xmlns:a16="http://schemas.microsoft.com/office/drawing/2014/main" id="{FF2A0D96-1421-4A03-944A-7AFE7B223516}"/>
              </a:ext>
            </a:extLst>
          </p:cNvPr>
          <p:cNvSpPr txBox="1"/>
          <p:nvPr/>
        </p:nvSpPr>
        <p:spPr>
          <a:xfrm>
            <a:off x="4495800" y="3886200"/>
            <a:ext cx="4596066" cy="267765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US" sz="2400" b="1" u="sng" dirty="0"/>
              <a:t>For example</a:t>
            </a:r>
            <a:r>
              <a:rPr lang="en-US" sz="2400" dirty="0"/>
              <a:t>:</a:t>
            </a:r>
          </a:p>
          <a:p>
            <a:pPr marL="236538" indent="-236538">
              <a:buFont typeface="Courier New" panose="02070309020205020404" pitchFamily="49" charset="0"/>
              <a:buChar char="o"/>
            </a:pPr>
            <a:r>
              <a:rPr lang="en-US" sz="2400" dirty="0"/>
              <a:t>Reduce cycle time</a:t>
            </a:r>
          </a:p>
          <a:p>
            <a:pPr marL="236538" indent="-236538">
              <a:buFont typeface="Courier New" panose="02070309020205020404" pitchFamily="49" charset="0"/>
              <a:buChar char="o"/>
            </a:pPr>
            <a:r>
              <a:rPr lang="en-US" sz="2400" dirty="0"/>
              <a:t>Improve customer satisfaction</a:t>
            </a:r>
          </a:p>
          <a:p>
            <a:pPr marL="236538" indent="-236538">
              <a:buFont typeface="Courier New" panose="02070309020205020404" pitchFamily="49" charset="0"/>
              <a:buChar char="o"/>
            </a:pPr>
            <a:r>
              <a:rPr lang="en-US" sz="2400" dirty="0"/>
              <a:t>Reduce defects, waste, emission</a:t>
            </a:r>
          </a:p>
          <a:p>
            <a:pPr marL="236538" indent="-236538">
              <a:buFont typeface="Courier New" panose="02070309020205020404" pitchFamily="49" charset="0"/>
              <a:buChar char="o"/>
            </a:pPr>
            <a:r>
              <a:rPr lang="en-US" sz="2400" dirty="0"/>
              <a:t>Improve product and services</a:t>
            </a:r>
          </a:p>
          <a:p>
            <a:pPr marL="236538" indent="-236538">
              <a:buFont typeface="Courier New" panose="02070309020205020404" pitchFamily="49" charset="0"/>
              <a:buChar char="o"/>
            </a:pPr>
            <a:r>
              <a:rPr lang="en-US" sz="2400" dirty="0"/>
              <a:t>Improve productivity</a:t>
            </a:r>
          </a:p>
          <a:p>
            <a:pPr marL="236538" indent="-236538">
              <a:buFont typeface="Courier New" panose="02070309020205020404" pitchFamily="49" charset="0"/>
              <a:buChar char="o"/>
            </a:pPr>
            <a:r>
              <a:rPr lang="en-US" sz="2400" dirty="0"/>
              <a:t>Reduce customer complain</a:t>
            </a:r>
          </a:p>
        </p:txBody>
      </p:sp>
    </p:spTree>
    <p:extLst>
      <p:ext uri="{BB962C8B-B14F-4D97-AF65-F5344CB8AC3E}">
        <p14:creationId xmlns:p14="http://schemas.microsoft.com/office/powerpoint/2010/main" val="1482959006"/>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circle(in)">
                                      <p:cBhvr>
                                        <p:cTn id="34" dur="2000"/>
                                        <p:tgtEl>
                                          <p:spTgt spid="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3" grpId="0" animBg="1"/>
      <p:bldP spid="56" grpId="0" animBg="1"/>
      <p:bldP spid="54" grpId="0" animBg="1"/>
      <p:bldP spid="55"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Continuous improvement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17</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a:solidFill>
                  <a:srgbClr val="FF0000"/>
                </a:solidFill>
                <a:effectLst>
                  <a:outerShdw blurRad="38100" dist="38100" dir="2700000" algn="tl">
                    <a:srgbClr val="000000">
                      <a:alpha val="43137"/>
                    </a:srgbClr>
                  </a:outerShdw>
                </a:effectLst>
                <a:latin typeface="Arial" charset="0"/>
                <a:cs typeface="Arial" charset="0"/>
              </a:rPr>
              <a:t>Perfection is never achieved but always sought</a:t>
            </a:r>
          </a:p>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15" name="Group 34"/>
          <p:cNvGrpSpPr>
            <a:grpSpLocks/>
          </p:cNvGrpSpPr>
          <p:nvPr/>
        </p:nvGrpSpPr>
        <p:grpSpPr bwMode="auto">
          <a:xfrm>
            <a:off x="4035425" y="1374775"/>
            <a:ext cx="2514600" cy="2457450"/>
            <a:chOff x="1277" y="1018"/>
            <a:chExt cx="1584" cy="1548"/>
          </a:xfrm>
        </p:grpSpPr>
        <p:sp>
          <p:nvSpPr>
            <p:cNvPr id="16" name="Freeform 9"/>
            <p:cNvSpPr>
              <a:spLocks/>
            </p:cNvSpPr>
            <p:nvPr/>
          </p:nvSpPr>
          <p:spPr bwMode="auto">
            <a:xfrm>
              <a:off x="1277" y="1018"/>
              <a:ext cx="1584" cy="1548"/>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bg2">
                <a:lumMod val="90000"/>
              </a:schemeClr>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17" name="Rectangle 10"/>
            <p:cNvSpPr>
              <a:spLocks noChangeArrowheads="1"/>
            </p:cNvSpPr>
            <p:nvPr/>
          </p:nvSpPr>
          <p:spPr bwMode="auto">
            <a:xfrm>
              <a:off x="1761" y="1587"/>
              <a:ext cx="968" cy="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5000"/>
                </a:lnSpc>
                <a:spcBef>
                  <a:spcPct val="25000"/>
                </a:spcBef>
              </a:pPr>
              <a:r>
                <a:rPr lang="en-US" b="1" dirty="0"/>
                <a:t>4. Act</a:t>
              </a:r>
            </a:p>
            <a:p>
              <a:pPr algn="ctr">
                <a:lnSpc>
                  <a:spcPct val="85000"/>
                </a:lnSpc>
                <a:spcBef>
                  <a:spcPct val="25000"/>
                </a:spcBef>
              </a:pPr>
              <a:r>
                <a:rPr lang="en-US" dirty="0"/>
                <a:t>Implement the plan, document</a:t>
              </a:r>
            </a:p>
          </p:txBody>
        </p:sp>
      </p:grpSp>
      <p:grpSp>
        <p:nvGrpSpPr>
          <p:cNvPr id="18" name="Group 2"/>
          <p:cNvGrpSpPr>
            <a:grpSpLocks/>
          </p:cNvGrpSpPr>
          <p:nvPr/>
        </p:nvGrpSpPr>
        <p:grpSpPr bwMode="auto">
          <a:xfrm>
            <a:off x="6561137" y="3852863"/>
            <a:ext cx="2446338" cy="2424112"/>
            <a:chOff x="2868" y="2579"/>
            <a:chExt cx="1541" cy="1527"/>
          </a:xfrm>
        </p:grpSpPr>
        <p:sp>
          <p:nvSpPr>
            <p:cNvPr id="19" name="Freeform 3"/>
            <p:cNvSpPr>
              <a:spLocks/>
            </p:cNvSpPr>
            <p:nvPr/>
          </p:nvSpPr>
          <p:spPr bwMode="auto">
            <a:xfrm flipH="1" flipV="1">
              <a:off x="2868" y="2579"/>
              <a:ext cx="1541" cy="1527"/>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3"/>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1" name="Rectangle 4"/>
            <p:cNvSpPr>
              <a:spLocks noChangeArrowheads="1"/>
            </p:cNvSpPr>
            <p:nvPr/>
          </p:nvSpPr>
          <p:spPr bwMode="auto">
            <a:xfrm>
              <a:off x="2918" y="2800"/>
              <a:ext cx="927"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5000"/>
                </a:lnSpc>
                <a:spcBef>
                  <a:spcPct val="25000"/>
                </a:spcBef>
              </a:pPr>
              <a:r>
                <a:rPr lang="en-US" b="1" dirty="0"/>
                <a:t>2. Do</a:t>
              </a:r>
            </a:p>
            <a:p>
              <a:pPr algn="ctr">
                <a:lnSpc>
                  <a:spcPct val="85000"/>
                </a:lnSpc>
                <a:spcBef>
                  <a:spcPct val="25000"/>
                </a:spcBef>
              </a:pPr>
              <a:r>
                <a:rPr lang="en-US" dirty="0"/>
                <a:t>Test the plan</a:t>
              </a:r>
            </a:p>
          </p:txBody>
        </p:sp>
      </p:grpSp>
      <p:grpSp>
        <p:nvGrpSpPr>
          <p:cNvPr id="22" name="Group 5"/>
          <p:cNvGrpSpPr>
            <a:grpSpLocks/>
          </p:cNvGrpSpPr>
          <p:nvPr/>
        </p:nvGrpSpPr>
        <p:grpSpPr bwMode="auto">
          <a:xfrm>
            <a:off x="4051300" y="3835400"/>
            <a:ext cx="2527300" cy="2457450"/>
            <a:chOff x="1287" y="2568"/>
            <a:chExt cx="1592" cy="1548"/>
          </a:xfrm>
        </p:grpSpPr>
        <p:sp>
          <p:nvSpPr>
            <p:cNvPr id="23" name="Freeform 6"/>
            <p:cNvSpPr>
              <a:spLocks/>
            </p:cNvSpPr>
            <p:nvPr/>
          </p:nvSpPr>
          <p:spPr bwMode="auto">
            <a:xfrm flipV="1">
              <a:off x="1287" y="2568"/>
              <a:ext cx="1592" cy="1548"/>
            </a:xfrm>
            <a:custGeom>
              <a:avLst/>
              <a:gdLst>
                <a:gd name="T0" fmla="*/ 0 w 1584"/>
                <a:gd name="T1" fmla="*/ 1548 h 1548"/>
                <a:gd name="T2" fmla="*/ 1592 w 1584"/>
                <a:gd name="T3" fmla="*/ 1548 h 1548"/>
                <a:gd name="T4" fmla="*/ 1592 w 1584"/>
                <a:gd name="T5" fmla="*/ 0 h 1548"/>
                <a:gd name="T6" fmla="*/ 1496 w 1584"/>
                <a:gd name="T7" fmla="*/ 9 h 1548"/>
                <a:gd name="T8" fmla="*/ 1364 w 1584"/>
                <a:gd name="T9" fmla="*/ 19 h 1548"/>
                <a:gd name="T10" fmla="*/ 1241 w 1584"/>
                <a:gd name="T11" fmla="*/ 41 h 1548"/>
                <a:gd name="T12" fmla="*/ 1100 w 1584"/>
                <a:gd name="T13" fmla="*/ 80 h 1548"/>
                <a:gd name="T14" fmla="*/ 949 w 1584"/>
                <a:gd name="T15" fmla="*/ 131 h 1548"/>
                <a:gd name="T16" fmla="*/ 826 w 1584"/>
                <a:gd name="T17" fmla="*/ 192 h 1548"/>
                <a:gd name="T18" fmla="*/ 708 w 1584"/>
                <a:gd name="T19" fmla="*/ 259 h 1548"/>
                <a:gd name="T20" fmla="*/ 579 w 1584"/>
                <a:gd name="T21" fmla="*/ 358 h 1548"/>
                <a:gd name="T22" fmla="*/ 472 w 1584"/>
                <a:gd name="T23" fmla="*/ 441 h 1548"/>
                <a:gd name="T24" fmla="*/ 379 w 1584"/>
                <a:gd name="T25" fmla="*/ 550 h 1548"/>
                <a:gd name="T26" fmla="*/ 303 w 1584"/>
                <a:gd name="T27" fmla="*/ 633 h 1548"/>
                <a:gd name="T28" fmla="*/ 238 w 1584"/>
                <a:gd name="T29" fmla="*/ 732 h 1548"/>
                <a:gd name="T30" fmla="*/ 180 w 1584"/>
                <a:gd name="T31" fmla="*/ 838 h 1548"/>
                <a:gd name="T32" fmla="*/ 129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4"/>
                <a:gd name="T67" fmla="*/ 0 h 1548"/>
                <a:gd name="T68" fmla="*/ 1584 w 1584"/>
                <a:gd name="T69" fmla="*/ 1548 h 15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24" name="Rectangle 7"/>
            <p:cNvSpPr>
              <a:spLocks noChangeArrowheads="1"/>
            </p:cNvSpPr>
            <p:nvPr/>
          </p:nvSpPr>
          <p:spPr bwMode="auto">
            <a:xfrm>
              <a:off x="1711" y="2800"/>
              <a:ext cx="1089"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5000"/>
                </a:lnSpc>
                <a:spcBef>
                  <a:spcPct val="25000"/>
                </a:spcBef>
              </a:pPr>
              <a:r>
                <a:rPr lang="en-US" b="1" dirty="0"/>
                <a:t>3. Check</a:t>
              </a:r>
            </a:p>
            <a:p>
              <a:pPr algn="ctr">
                <a:lnSpc>
                  <a:spcPct val="85000"/>
                </a:lnSpc>
                <a:spcBef>
                  <a:spcPct val="25000"/>
                </a:spcBef>
              </a:pPr>
              <a:r>
                <a:rPr lang="en-US" dirty="0"/>
                <a:t>Is the plan working?</a:t>
              </a:r>
            </a:p>
          </p:txBody>
        </p:sp>
      </p:grpSp>
      <p:grpSp>
        <p:nvGrpSpPr>
          <p:cNvPr id="25" name="Group 33"/>
          <p:cNvGrpSpPr>
            <a:grpSpLocks/>
          </p:cNvGrpSpPr>
          <p:nvPr/>
        </p:nvGrpSpPr>
        <p:grpSpPr bwMode="auto">
          <a:xfrm>
            <a:off x="6505575" y="1384300"/>
            <a:ext cx="2541587" cy="2457450"/>
            <a:chOff x="2833" y="1024"/>
            <a:chExt cx="1601" cy="1548"/>
          </a:xfrm>
        </p:grpSpPr>
        <p:sp>
          <p:nvSpPr>
            <p:cNvPr id="26" name="Freeform 12"/>
            <p:cNvSpPr>
              <a:spLocks/>
            </p:cNvSpPr>
            <p:nvPr/>
          </p:nvSpPr>
          <p:spPr bwMode="auto">
            <a:xfrm flipH="1">
              <a:off x="2850" y="1024"/>
              <a:ext cx="1584" cy="1548"/>
            </a:xfrm>
            <a:custGeom>
              <a:avLst/>
              <a:gdLst>
                <a:gd name="T0" fmla="*/ 0 w 1584"/>
                <a:gd name="T1" fmla="*/ 1548 h 1548"/>
                <a:gd name="T2" fmla="*/ 1584 w 1584"/>
                <a:gd name="T3" fmla="*/ 1548 h 1548"/>
                <a:gd name="T4" fmla="*/ 1584 w 1584"/>
                <a:gd name="T5" fmla="*/ 0 h 1548"/>
                <a:gd name="T6" fmla="*/ 1488 w 1584"/>
                <a:gd name="T7" fmla="*/ 9 h 1548"/>
                <a:gd name="T8" fmla="*/ 1357 w 1584"/>
                <a:gd name="T9" fmla="*/ 19 h 1548"/>
                <a:gd name="T10" fmla="*/ 1235 w 1584"/>
                <a:gd name="T11" fmla="*/ 41 h 1548"/>
                <a:gd name="T12" fmla="*/ 1094 w 1584"/>
                <a:gd name="T13" fmla="*/ 80 h 1548"/>
                <a:gd name="T14" fmla="*/ 944 w 1584"/>
                <a:gd name="T15" fmla="*/ 131 h 1548"/>
                <a:gd name="T16" fmla="*/ 822 w 1584"/>
                <a:gd name="T17" fmla="*/ 192 h 1548"/>
                <a:gd name="T18" fmla="*/ 704 w 1584"/>
                <a:gd name="T19" fmla="*/ 259 h 1548"/>
                <a:gd name="T20" fmla="*/ 576 w 1584"/>
                <a:gd name="T21" fmla="*/ 358 h 1548"/>
                <a:gd name="T22" fmla="*/ 470 w 1584"/>
                <a:gd name="T23" fmla="*/ 441 h 1548"/>
                <a:gd name="T24" fmla="*/ 377 w 1584"/>
                <a:gd name="T25" fmla="*/ 550 h 1548"/>
                <a:gd name="T26" fmla="*/ 301 w 1584"/>
                <a:gd name="T27" fmla="*/ 633 h 1548"/>
                <a:gd name="T28" fmla="*/ 237 w 1584"/>
                <a:gd name="T29" fmla="*/ 732 h 1548"/>
                <a:gd name="T30" fmla="*/ 179 w 1584"/>
                <a:gd name="T31" fmla="*/ 838 h 1548"/>
                <a:gd name="T32" fmla="*/ 128 w 1584"/>
                <a:gd name="T33" fmla="*/ 947 h 1548"/>
                <a:gd name="T34" fmla="*/ 77 w 1584"/>
                <a:gd name="T35" fmla="*/ 1088 h 1548"/>
                <a:gd name="T36" fmla="*/ 38 w 1584"/>
                <a:gd name="T37" fmla="*/ 1200 h 1548"/>
                <a:gd name="T38" fmla="*/ 16 w 1584"/>
                <a:gd name="T39" fmla="*/ 1344 h 1548"/>
                <a:gd name="T40" fmla="*/ 0 w 1584"/>
                <a:gd name="T41" fmla="*/ 1443 h 1548"/>
                <a:gd name="T42" fmla="*/ 0 w 1584"/>
                <a:gd name="T43"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4" h="1548">
                  <a:moveTo>
                    <a:pt x="0" y="1548"/>
                  </a:moveTo>
                  <a:lnTo>
                    <a:pt x="1584" y="1548"/>
                  </a:lnTo>
                  <a:lnTo>
                    <a:pt x="1584" y="0"/>
                  </a:lnTo>
                  <a:lnTo>
                    <a:pt x="1488" y="9"/>
                  </a:lnTo>
                  <a:lnTo>
                    <a:pt x="1357" y="19"/>
                  </a:lnTo>
                  <a:lnTo>
                    <a:pt x="1235" y="41"/>
                  </a:lnTo>
                  <a:lnTo>
                    <a:pt x="1094" y="80"/>
                  </a:lnTo>
                  <a:lnTo>
                    <a:pt x="944" y="131"/>
                  </a:lnTo>
                  <a:lnTo>
                    <a:pt x="822" y="192"/>
                  </a:lnTo>
                  <a:lnTo>
                    <a:pt x="704" y="259"/>
                  </a:lnTo>
                  <a:lnTo>
                    <a:pt x="576" y="358"/>
                  </a:lnTo>
                  <a:lnTo>
                    <a:pt x="470" y="441"/>
                  </a:lnTo>
                  <a:lnTo>
                    <a:pt x="377" y="550"/>
                  </a:lnTo>
                  <a:lnTo>
                    <a:pt x="301" y="633"/>
                  </a:lnTo>
                  <a:lnTo>
                    <a:pt x="237" y="732"/>
                  </a:lnTo>
                  <a:lnTo>
                    <a:pt x="179" y="838"/>
                  </a:lnTo>
                  <a:lnTo>
                    <a:pt x="128" y="947"/>
                  </a:lnTo>
                  <a:lnTo>
                    <a:pt x="77" y="1088"/>
                  </a:lnTo>
                  <a:lnTo>
                    <a:pt x="38" y="1200"/>
                  </a:lnTo>
                  <a:lnTo>
                    <a:pt x="16" y="1344"/>
                  </a:lnTo>
                  <a:lnTo>
                    <a:pt x="0" y="1443"/>
                  </a:lnTo>
                  <a:lnTo>
                    <a:pt x="0" y="1548"/>
                  </a:lnTo>
                  <a:close/>
                </a:path>
              </a:pathLst>
            </a:custGeom>
            <a:solidFill>
              <a:schemeClr val="accent4"/>
            </a:solidFill>
            <a:ln>
              <a:noFill/>
            </a:ln>
            <a:effectLst/>
          </p:spPr>
          <p:txBody>
            <a:bodyPr wrap="none" anchor="ctr"/>
            <a:lstStyle/>
            <a:p>
              <a:pPr fontAlgn="auto">
                <a:spcBef>
                  <a:spcPts val="0"/>
                </a:spcBef>
                <a:spcAft>
                  <a:spcPts val="0"/>
                </a:spcAft>
                <a:defRPr/>
              </a:pPr>
              <a:endParaRPr lang="en-US" dirty="0">
                <a:latin typeface="Arial"/>
                <a:ea typeface="+mn-ea"/>
                <a:cs typeface="Arial"/>
              </a:endParaRPr>
            </a:p>
          </p:txBody>
        </p:sp>
        <p:sp>
          <p:nvSpPr>
            <p:cNvPr id="27" name="Rectangle 13"/>
            <p:cNvSpPr>
              <a:spLocks noChangeArrowheads="1"/>
            </p:cNvSpPr>
            <p:nvPr/>
          </p:nvSpPr>
          <p:spPr bwMode="auto">
            <a:xfrm>
              <a:off x="2833" y="1600"/>
              <a:ext cx="1215" cy="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5000"/>
                </a:lnSpc>
                <a:spcBef>
                  <a:spcPct val="25000"/>
                </a:spcBef>
                <a:buFont typeface="Times" charset="0"/>
                <a:buAutoNum type="arabicPeriod"/>
              </a:pPr>
              <a:r>
                <a:rPr lang="en-US" b="1" dirty="0"/>
                <a:t> Plan</a:t>
              </a:r>
            </a:p>
            <a:p>
              <a:pPr algn="ctr">
                <a:lnSpc>
                  <a:spcPct val="85000"/>
                </a:lnSpc>
                <a:spcBef>
                  <a:spcPct val="25000"/>
                </a:spcBef>
                <a:buFont typeface="Times" charset="0"/>
                <a:buNone/>
              </a:pPr>
              <a:r>
                <a:rPr lang="en-US" dirty="0"/>
                <a:t>Identify the pattern and make a plan</a:t>
              </a:r>
            </a:p>
          </p:txBody>
        </p:sp>
      </p:grpSp>
      <p:grpSp>
        <p:nvGrpSpPr>
          <p:cNvPr id="28" name="Group 15"/>
          <p:cNvGrpSpPr>
            <a:grpSpLocks/>
          </p:cNvGrpSpPr>
          <p:nvPr/>
        </p:nvGrpSpPr>
        <p:grpSpPr bwMode="auto">
          <a:xfrm>
            <a:off x="4040187" y="1389063"/>
            <a:ext cx="4995863" cy="4899025"/>
            <a:chOff x="1280" y="1027"/>
            <a:chExt cx="3147" cy="3086"/>
          </a:xfrm>
        </p:grpSpPr>
        <p:sp>
          <p:nvSpPr>
            <p:cNvPr id="29" name="Oval 16"/>
            <p:cNvSpPr>
              <a:spLocks noChangeArrowheads="1"/>
            </p:cNvSpPr>
            <p:nvPr/>
          </p:nvSpPr>
          <p:spPr bwMode="auto">
            <a:xfrm>
              <a:off x="1280" y="1027"/>
              <a:ext cx="3147" cy="3086"/>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0" name="Line 17"/>
            <p:cNvSpPr>
              <a:spLocks noChangeShapeType="1"/>
            </p:cNvSpPr>
            <p:nvPr/>
          </p:nvSpPr>
          <p:spPr bwMode="auto">
            <a:xfrm>
              <a:off x="1280" y="2570"/>
              <a:ext cx="314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1" name="Line 18"/>
            <p:cNvSpPr>
              <a:spLocks noChangeShapeType="1"/>
            </p:cNvSpPr>
            <p:nvPr/>
          </p:nvSpPr>
          <p:spPr bwMode="auto">
            <a:xfrm>
              <a:off x="2870" y="1027"/>
              <a:ext cx="0" cy="308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32" name="Group 20"/>
          <p:cNvGrpSpPr>
            <a:grpSpLocks/>
          </p:cNvGrpSpPr>
          <p:nvPr/>
        </p:nvGrpSpPr>
        <p:grpSpPr bwMode="auto">
          <a:xfrm>
            <a:off x="7696200" y="3440113"/>
            <a:ext cx="1371600" cy="1330325"/>
            <a:chOff x="3583" y="2319"/>
            <a:chExt cx="864" cy="838"/>
          </a:xfrm>
        </p:grpSpPr>
        <p:sp>
          <p:nvSpPr>
            <p:cNvPr id="33" name="Freeform 21"/>
            <p:cNvSpPr>
              <a:spLocks/>
            </p:cNvSpPr>
            <p:nvPr/>
          </p:nvSpPr>
          <p:spPr bwMode="auto">
            <a:xfrm rot="-2401980" flipH="1" flipV="1">
              <a:off x="3583" y="2319"/>
              <a:ext cx="864" cy="838"/>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254000" cmpd="sng">
              <a:solidFill>
                <a:srgbClr val="24BDB2"/>
              </a:solidFill>
              <a:round/>
              <a:headEnd type="none" w="med" len="med"/>
              <a:tailEnd type="triangle" w="med" len="sm"/>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4" name="Freeform 22"/>
            <p:cNvSpPr>
              <a:spLocks/>
            </p:cNvSpPr>
            <p:nvPr/>
          </p:nvSpPr>
          <p:spPr bwMode="auto">
            <a:xfrm>
              <a:off x="4040" y="3019"/>
              <a:ext cx="112" cy="130"/>
            </a:xfrm>
            <a:custGeom>
              <a:avLst/>
              <a:gdLst>
                <a:gd name="T0" fmla="*/ 112 w 112"/>
                <a:gd name="T1" fmla="*/ 50 h 130"/>
                <a:gd name="T2" fmla="*/ 83 w 112"/>
                <a:gd name="T3" fmla="*/ 130 h 130"/>
                <a:gd name="T4" fmla="*/ 0 w 112"/>
                <a:gd name="T5" fmla="*/ 109 h 130"/>
                <a:gd name="T6" fmla="*/ 40 w 112"/>
                <a:gd name="T7" fmla="*/ 0 h 130"/>
                <a:gd name="T8" fmla="*/ 112 w 112"/>
                <a:gd name="T9" fmla="*/ 50 h 130"/>
                <a:gd name="T10" fmla="*/ 0 60000 65536"/>
                <a:gd name="T11" fmla="*/ 0 60000 65536"/>
                <a:gd name="T12" fmla="*/ 0 60000 65536"/>
                <a:gd name="T13" fmla="*/ 0 60000 65536"/>
                <a:gd name="T14" fmla="*/ 0 60000 65536"/>
                <a:gd name="T15" fmla="*/ 0 w 112"/>
                <a:gd name="T16" fmla="*/ 0 h 130"/>
                <a:gd name="T17" fmla="*/ 112 w 112"/>
                <a:gd name="T18" fmla="*/ 130 h 130"/>
              </a:gdLst>
              <a:ahLst/>
              <a:cxnLst>
                <a:cxn ang="T10">
                  <a:pos x="T0" y="T1"/>
                </a:cxn>
                <a:cxn ang="T11">
                  <a:pos x="T2" y="T3"/>
                </a:cxn>
                <a:cxn ang="T12">
                  <a:pos x="T4" y="T5"/>
                </a:cxn>
                <a:cxn ang="T13">
                  <a:pos x="T6" y="T7"/>
                </a:cxn>
                <a:cxn ang="T14">
                  <a:pos x="T8" y="T9"/>
                </a:cxn>
              </a:cxnLst>
              <a:rect l="T15" t="T16" r="T17" b="T18"/>
              <a:pathLst>
                <a:path w="112" h="130">
                  <a:moveTo>
                    <a:pt x="112" y="50"/>
                  </a:moveTo>
                  <a:lnTo>
                    <a:pt x="83" y="130"/>
                  </a:lnTo>
                  <a:lnTo>
                    <a:pt x="0" y="109"/>
                  </a:lnTo>
                  <a:lnTo>
                    <a:pt x="40" y="0"/>
                  </a:lnTo>
                  <a:lnTo>
                    <a:pt x="112" y="50"/>
                  </a:lnTo>
                  <a:close/>
                </a:path>
              </a:pathLst>
            </a:custGeom>
            <a:solidFill>
              <a:srgbClr val="24BD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grpSp>
        <p:nvGrpSpPr>
          <p:cNvPr id="35" name="Group 23"/>
          <p:cNvGrpSpPr>
            <a:grpSpLocks/>
          </p:cNvGrpSpPr>
          <p:nvPr/>
        </p:nvGrpSpPr>
        <p:grpSpPr bwMode="auto">
          <a:xfrm>
            <a:off x="5764212" y="1284288"/>
            <a:ext cx="1371600" cy="1330325"/>
            <a:chOff x="2366" y="961"/>
            <a:chExt cx="864" cy="838"/>
          </a:xfrm>
        </p:grpSpPr>
        <p:sp>
          <p:nvSpPr>
            <p:cNvPr id="36" name="Freeform 24"/>
            <p:cNvSpPr>
              <a:spLocks/>
            </p:cNvSpPr>
            <p:nvPr/>
          </p:nvSpPr>
          <p:spPr bwMode="auto">
            <a:xfrm rot="2623346">
              <a:off x="2366" y="961"/>
              <a:ext cx="864" cy="838"/>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254000" cmpd="sng">
              <a:solidFill>
                <a:srgbClr val="24BDB2"/>
              </a:solidFill>
              <a:round/>
              <a:headEnd type="none" w="med" len="med"/>
              <a:tailEnd type="triangle" w="med" len="sm"/>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7" name="Freeform 25"/>
            <p:cNvSpPr>
              <a:spLocks/>
            </p:cNvSpPr>
            <p:nvPr/>
          </p:nvSpPr>
          <p:spPr bwMode="auto">
            <a:xfrm>
              <a:off x="3080" y="1211"/>
              <a:ext cx="136" cy="130"/>
            </a:xfrm>
            <a:custGeom>
              <a:avLst/>
              <a:gdLst>
                <a:gd name="T0" fmla="*/ 136 w 136"/>
                <a:gd name="T1" fmla="*/ 19 h 130"/>
                <a:gd name="T2" fmla="*/ 83 w 136"/>
                <a:gd name="T3" fmla="*/ 130 h 130"/>
                <a:gd name="T4" fmla="*/ 0 w 136"/>
                <a:gd name="T5" fmla="*/ 109 h 130"/>
                <a:gd name="T6" fmla="*/ 40 w 136"/>
                <a:gd name="T7" fmla="*/ 0 h 130"/>
                <a:gd name="T8" fmla="*/ 136 w 136"/>
                <a:gd name="T9" fmla="*/ 19 h 130"/>
                <a:gd name="T10" fmla="*/ 0 60000 65536"/>
                <a:gd name="T11" fmla="*/ 0 60000 65536"/>
                <a:gd name="T12" fmla="*/ 0 60000 65536"/>
                <a:gd name="T13" fmla="*/ 0 60000 65536"/>
                <a:gd name="T14" fmla="*/ 0 60000 65536"/>
                <a:gd name="T15" fmla="*/ 0 w 136"/>
                <a:gd name="T16" fmla="*/ 0 h 130"/>
                <a:gd name="T17" fmla="*/ 136 w 136"/>
                <a:gd name="T18" fmla="*/ 130 h 130"/>
              </a:gdLst>
              <a:ahLst/>
              <a:cxnLst>
                <a:cxn ang="T10">
                  <a:pos x="T0" y="T1"/>
                </a:cxn>
                <a:cxn ang="T11">
                  <a:pos x="T2" y="T3"/>
                </a:cxn>
                <a:cxn ang="T12">
                  <a:pos x="T4" y="T5"/>
                </a:cxn>
                <a:cxn ang="T13">
                  <a:pos x="T6" y="T7"/>
                </a:cxn>
                <a:cxn ang="T14">
                  <a:pos x="T8" y="T9"/>
                </a:cxn>
              </a:cxnLst>
              <a:rect l="T15" t="T16" r="T17" b="T18"/>
              <a:pathLst>
                <a:path w="136" h="130">
                  <a:moveTo>
                    <a:pt x="136" y="19"/>
                  </a:moveTo>
                  <a:lnTo>
                    <a:pt x="83" y="130"/>
                  </a:lnTo>
                  <a:lnTo>
                    <a:pt x="0" y="109"/>
                  </a:lnTo>
                  <a:lnTo>
                    <a:pt x="40" y="0"/>
                  </a:lnTo>
                  <a:lnTo>
                    <a:pt x="136" y="19"/>
                  </a:lnTo>
                  <a:close/>
                </a:path>
              </a:pathLst>
            </a:custGeom>
            <a:solidFill>
              <a:srgbClr val="24BDB2"/>
            </a:solidFill>
            <a:ln w="9525">
              <a:solidFill>
                <a:srgbClr val="24BDB2"/>
              </a:solidFill>
              <a:round/>
              <a:headEnd/>
              <a:tailEnd/>
            </a:ln>
          </p:spPr>
          <p:txBody>
            <a:bodyPr wrap="none" anchor="ctr"/>
            <a:lstStyle/>
            <a:p>
              <a:endParaRPr lang="en-US" dirty="0"/>
            </a:p>
          </p:txBody>
        </p:sp>
      </p:grpSp>
      <p:grpSp>
        <p:nvGrpSpPr>
          <p:cNvPr id="38" name="Group 26"/>
          <p:cNvGrpSpPr>
            <a:grpSpLocks/>
          </p:cNvGrpSpPr>
          <p:nvPr/>
        </p:nvGrpSpPr>
        <p:grpSpPr bwMode="auto">
          <a:xfrm>
            <a:off x="3962400" y="3138488"/>
            <a:ext cx="1330325" cy="1371600"/>
            <a:chOff x="1231" y="2129"/>
            <a:chExt cx="838" cy="864"/>
          </a:xfrm>
        </p:grpSpPr>
        <p:sp>
          <p:nvSpPr>
            <p:cNvPr id="39" name="Freeform 27"/>
            <p:cNvSpPr>
              <a:spLocks/>
            </p:cNvSpPr>
            <p:nvPr/>
          </p:nvSpPr>
          <p:spPr bwMode="auto">
            <a:xfrm rot="-2716007">
              <a:off x="1218" y="2142"/>
              <a:ext cx="864" cy="838"/>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254000" cmpd="sng">
              <a:solidFill>
                <a:srgbClr val="24BDB2"/>
              </a:solidFill>
              <a:round/>
              <a:headEnd type="none" w="med" len="med"/>
              <a:tailEnd type="triangle" w="med" len="sm"/>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0" name="Freeform 28"/>
            <p:cNvSpPr>
              <a:spLocks/>
            </p:cNvSpPr>
            <p:nvPr/>
          </p:nvSpPr>
          <p:spPr bwMode="auto">
            <a:xfrm>
              <a:off x="1481" y="2133"/>
              <a:ext cx="112" cy="146"/>
            </a:xfrm>
            <a:custGeom>
              <a:avLst/>
              <a:gdLst>
                <a:gd name="T0" fmla="*/ 112 w 112"/>
                <a:gd name="T1" fmla="*/ 66 h 146"/>
                <a:gd name="T2" fmla="*/ 83 w 112"/>
                <a:gd name="T3" fmla="*/ 146 h 146"/>
                <a:gd name="T4" fmla="*/ 0 w 112"/>
                <a:gd name="T5" fmla="*/ 125 h 146"/>
                <a:gd name="T6" fmla="*/ 23 w 112"/>
                <a:gd name="T7" fmla="*/ 0 h 146"/>
                <a:gd name="T8" fmla="*/ 112 w 112"/>
                <a:gd name="T9" fmla="*/ 66 h 146"/>
                <a:gd name="T10" fmla="*/ 0 60000 65536"/>
                <a:gd name="T11" fmla="*/ 0 60000 65536"/>
                <a:gd name="T12" fmla="*/ 0 60000 65536"/>
                <a:gd name="T13" fmla="*/ 0 60000 65536"/>
                <a:gd name="T14" fmla="*/ 0 60000 65536"/>
                <a:gd name="T15" fmla="*/ 0 w 112"/>
                <a:gd name="T16" fmla="*/ 0 h 146"/>
                <a:gd name="T17" fmla="*/ 112 w 112"/>
                <a:gd name="T18" fmla="*/ 146 h 146"/>
              </a:gdLst>
              <a:ahLst/>
              <a:cxnLst>
                <a:cxn ang="T10">
                  <a:pos x="T0" y="T1"/>
                </a:cxn>
                <a:cxn ang="T11">
                  <a:pos x="T2" y="T3"/>
                </a:cxn>
                <a:cxn ang="T12">
                  <a:pos x="T4" y="T5"/>
                </a:cxn>
                <a:cxn ang="T13">
                  <a:pos x="T6" y="T7"/>
                </a:cxn>
                <a:cxn ang="T14">
                  <a:pos x="T8" y="T9"/>
                </a:cxn>
              </a:cxnLst>
              <a:rect l="T15" t="T16" r="T17" b="T18"/>
              <a:pathLst>
                <a:path w="112" h="146">
                  <a:moveTo>
                    <a:pt x="112" y="66"/>
                  </a:moveTo>
                  <a:lnTo>
                    <a:pt x="83" y="146"/>
                  </a:lnTo>
                  <a:lnTo>
                    <a:pt x="0" y="125"/>
                  </a:lnTo>
                  <a:lnTo>
                    <a:pt x="23" y="0"/>
                  </a:lnTo>
                  <a:lnTo>
                    <a:pt x="112" y="66"/>
                  </a:lnTo>
                  <a:close/>
                </a:path>
              </a:pathLst>
            </a:custGeom>
            <a:solidFill>
              <a:srgbClr val="24BD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grpSp>
        <p:nvGrpSpPr>
          <p:cNvPr id="41" name="Group 29"/>
          <p:cNvGrpSpPr>
            <a:grpSpLocks/>
          </p:cNvGrpSpPr>
          <p:nvPr/>
        </p:nvGrpSpPr>
        <p:grpSpPr bwMode="auto">
          <a:xfrm>
            <a:off x="5838825" y="5005388"/>
            <a:ext cx="1330325" cy="1371600"/>
            <a:chOff x="2413" y="3305"/>
            <a:chExt cx="838" cy="864"/>
          </a:xfrm>
        </p:grpSpPr>
        <p:sp>
          <p:nvSpPr>
            <p:cNvPr id="42" name="Freeform 30"/>
            <p:cNvSpPr>
              <a:spLocks/>
            </p:cNvSpPr>
            <p:nvPr/>
          </p:nvSpPr>
          <p:spPr bwMode="auto">
            <a:xfrm rot="-8097267">
              <a:off x="2400" y="3318"/>
              <a:ext cx="864" cy="838"/>
            </a:xfrm>
            <a:custGeom>
              <a:avLst/>
              <a:gdLst>
                <a:gd name="T0" fmla="*/ 0 w 852"/>
                <a:gd name="T1" fmla="*/ 838 h 850"/>
                <a:gd name="T2" fmla="*/ 101 w 852"/>
                <a:gd name="T3" fmla="*/ 639 h 850"/>
                <a:gd name="T4" fmla="*/ 207 w 852"/>
                <a:gd name="T5" fmla="*/ 487 h 850"/>
                <a:gd name="T6" fmla="*/ 347 w 852"/>
                <a:gd name="T7" fmla="*/ 331 h 850"/>
                <a:gd name="T8" fmla="*/ 501 w 852"/>
                <a:gd name="T9" fmla="*/ 203 h 850"/>
                <a:gd name="T10" fmla="*/ 686 w 852"/>
                <a:gd name="T11" fmla="*/ 85 h 850"/>
                <a:gd name="T12" fmla="*/ 864 w 852"/>
                <a:gd name="T13" fmla="*/ 0 h 850"/>
                <a:gd name="T14" fmla="*/ 0 60000 65536"/>
                <a:gd name="T15" fmla="*/ 0 60000 65536"/>
                <a:gd name="T16" fmla="*/ 0 60000 65536"/>
                <a:gd name="T17" fmla="*/ 0 60000 65536"/>
                <a:gd name="T18" fmla="*/ 0 60000 65536"/>
                <a:gd name="T19" fmla="*/ 0 60000 65536"/>
                <a:gd name="T20" fmla="*/ 0 60000 65536"/>
                <a:gd name="T21" fmla="*/ 0 w 852"/>
                <a:gd name="T22" fmla="*/ 0 h 850"/>
                <a:gd name="T23" fmla="*/ 852 w 852"/>
                <a:gd name="T24" fmla="*/ 850 h 8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2" h="850">
                  <a:moveTo>
                    <a:pt x="0" y="850"/>
                  </a:moveTo>
                  <a:cubicBezTo>
                    <a:pt x="17" y="816"/>
                    <a:pt x="66" y="707"/>
                    <a:pt x="100" y="648"/>
                  </a:cubicBezTo>
                  <a:cubicBezTo>
                    <a:pt x="134" y="589"/>
                    <a:pt x="164" y="546"/>
                    <a:pt x="204" y="494"/>
                  </a:cubicBezTo>
                  <a:cubicBezTo>
                    <a:pt x="244" y="442"/>
                    <a:pt x="294" y="384"/>
                    <a:pt x="342" y="336"/>
                  </a:cubicBezTo>
                  <a:cubicBezTo>
                    <a:pt x="390" y="288"/>
                    <a:pt x="438" y="248"/>
                    <a:pt x="494" y="206"/>
                  </a:cubicBezTo>
                  <a:cubicBezTo>
                    <a:pt x="550" y="164"/>
                    <a:pt x="616" y="120"/>
                    <a:pt x="676" y="86"/>
                  </a:cubicBezTo>
                  <a:cubicBezTo>
                    <a:pt x="736" y="52"/>
                    <a:pt x="815" y="18"/>
                    <a:pt x="852" y="0"/>
                  </a:cubicBezTo>
                </a:path>
              </a:pathLst>
            </a:custGeom>
            <a:noFill/>
            <a:ln w="254000" cmpd="sng">
              <a:solidFill>
                <a:srgbClr val="24BDB2"/>
              </a:solidFill>
              <a:round/>
              <a:headEnd type="none" w="med" len="med"/>
              <a:tailEnd type="triangle" w="med" len="sm"/>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 name="Freeform 31"/>
            <p:cNvSpPr>
              <a:spLocks/>
            </p:cNvSpPr>
            <p:nvPr/>
          </p:nvSpPr>
          <p:spPr bwMode="auto">
            <a:xfrm>
              <a:off x="2419" y="3769"/>
              <a:ext cx="119" cy="130"/>
            </a:xfrm>
            <a:custGeom>
              <a:avLst/>
              <a:gdLst>
                <a:gd name="T0" fmla="*/ 119 w 119"/>
                <a:gd name="T1" fmla="*/ 50 h 130"/>
                <a:gd name="T2" fmla="*/ 90 w 119"/>
                <a:gd name="T3" fmla="*/ 130 h 130"/>
                <a:gd name="T4" fmla="*/ 0 w 119"/>
                <a:gd name="T5" fmla="*/ 116 h 130"/>
                <a:gd name="T6" fmla="*/ 47 w 119"/>
                <a:gd name="T7" fmla="*/ 0 h 130"/>
                <a:gd name="T8" fmla="*/ 119 w 119"/>
                <a:gd name="T9" fmla="*/ 50 h 130"/>
                <a:gd name="T10" fmla="*/ 0 60000 65536"/>
                <a:gd name="T11" fmla="*/ 0 60000 65536"/>
                <a:gd name="T12" fmla="*/ 0 60000 65536"/>
                <a:gd name="T13" fmla="*/ 0 60000 65536"/>
                <a:gd name="T14" fmla="*/ 0 60000 65536"/>
                <a:gd name="T15" fmla="*/ 0 w 119"/>
                <a:gd name="T16" fmla="*/ 0 h 130"/>
                <a:gd name="T17" fmla="*/ 119 w 119"/>
                <a:gd name="T18" fmla="*/ 130 h 130"/>
              </a:gdLst>
              <a:ahLst/>
              <a:cxnLst>
                <a:cxn ang="T10">
                  <a:pos x="T0" y="T1"/>
                </a:cxn>
                <a:cxn ang="T11">
                  <a:pos x="T2" y="T3"/>
                </a:cxn>
                <a:cxn ang="T12">
                  <a:pos x="T4" y="T5"/>
                </a:cxn>
                <a:cxn ang="T13">
                  <a:pos x="T6" y="T7"/>
                </a:cxn>
                <a:cxn ang="T14">
                  <a:pos x="T8" y="T9"/>
                </a:cxn>
              </a:cxnLst>
              <a:rect l="T15" t="T16" r="T17" b="T18"/>
              <a:pathLst>
                <a:path w="119" h="130">
                  <a:moveTo>
                    <a:pt x="119" y="50"/>
                  </a:moveTo>
                  <a:lnTo>
                    <a:pt x="90" y="130"/>
                  </a:lnTo>
                  <a:lnTo>
                    <a:pt x="0" y="116"/>
                  </a:lnTo>
                  <a:lnTo>
                    <a:pt x="47" y="0"/>
                  </a:lnTo>
                  <a:lnTo>
                    <a:pt x="119" y="50"/>
                  </a:lnTo>
                  <a:close/>
                </a:path>
              </a:pathLst>
            </a:custGeom>
            <a:solidFill>
              <a:srgbClr val="24BD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6" name="TextBox 5"/>
          <p:cNvSpPr txBox="1"/>
          <p:nvPr/>
        </p:nvSpPr>
        <p:spPr>
          <a:xfrm>
            <a:off x="307975" y="1311831"/>
            <a:ext cx="4083051" cy="5262979"/>
          </a:xfrm>
          <a:prstGeom prst="rect">
            <a:avLst/>
          </a:prstGeom>
          <a:noFill/>
        </p:spPr>
        <p:txBody>
          <a:bodyPr wrap="square" rtlCol="0">
            <a:spAutoFit/>
          </a:bodyPr>
          <a:lstStyle/>
          <a:p>
            <a:pPr marL="457200" indent="-457200">
              <a:buBlip>
                <a:blip r:embed="rId2"/>
              </a:buBlip>
            </a:pPr>
            <a:r>
              <a:rPr lang="en-US" sz="2800" i="1" dirty="0">
                <a:solidFill>
                  <a:srgbClr val="3106EA"/>
                </a:solidFill>
              </a:rPr>
              <a:t>Kaizen</a:t>
            </a:r>
            <a:r>
              <a:rPr lang="en-US" sz="2800" dirty="0"/>
              <a:t> focuses on small, gradual, and frequent improvements over long-term. </a:t>
            </a:r>
          </a:p>
          <a:p>
            <a:pPr marL="457200" indent="-457200">
              <a:buBlip>
                <a:blip r:embed="rId2"/>
              </a:buBlip>
            </a:pPr>
            <a:endParaRPr lang="en-US" sz="2800" dirty="0"/>
          </a:p>
          <a:p>
            <a:pPr marL="514350" indent="-514350">
              <a:buFont typeface="+mj-lt"/>
              <a:buAutoNum type="arabicPeriod"/>
            </a:pPr>
            <a:r>
              <a:rPr lang="en-US" sz="2800" dirty="0"/>
              <a:t>Planning</a:t>
            </a:r>
          </a:p>
          <a:p>
            <a:pPr marL="514350" indent="-514350">
              <a:buFont typeface="+mj-lt"/>
              <a:buAutoNum type="arabicPeriod"/>
            </a:pPr>
            <a:r>
              <a:rPr lang="en-US" sz="2800" dirty="0"/>
              <a:t>Execution of plans</a:t>
            </a:r>
          </a:p>
          <a:p>
            <a:pPr marL="514350" indent="-514350">
              <a:buFont typeface="+mj-lt"/>
              <a:buAutoNum type="arabicPeriod"/>
            </a:pPr>
            <a:r>
              <a:rPr lang="en-US" sz="2800" dirty="0"/>
              <a:t>Assessment of progress</a:t>
            </a:r>
          </a:p>
          <a:p>
            <a:pPr marL="514350" indent="-514350">
              <a:buFont typeface="+mj-lt"/>
              <a:buAutoNum type="arabicPeriod"/>
            </a:pPr>
            <a:r>
              <a:rPr lang="en-US" sz="2800" dirty="0"/>
              <a:t>Revision of plans based upon assessment findings</a:t>
            </a:r>
          </a:p>
        </p:txBody>
      </p:sp>
    </p:spTree>
    <p:extLst>
      <p:ext uri="{BB962C8B-B14F-4D97-AF65-F5344CB8AC3E}">
        <p14:creationId xmlns:p14="http://schemas.microsoft.com/office/powerpoint/2010/main" val="928810190"/>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2000"/>
                                        <p:tgtEl>
                                          <p:spTgt spid="28"/>
                                        </p:tgtEl>
                                      </p:cBhvr>
                                    </p:animEffect>
                                  </p:childTnLst>
                                </p:cTn>
                              </p:par>
                            </p:childTnLst>
                          </p:cTn>
                        </p:par>
                        <p:par>
                          <p:cTn id="8" fill="hold">
                            <p:stCondLst>
                              <p:cond delay="2000"/>
                            </p:stCondLst>
                            <p:childTnLst>
                              <p:par>
                                <p:cTn id="9" presetID="9" presetClass="entr" presetSubtype="0" fill="hold" nodeType="afterEffect">
                                  <p:stCondLst>
                                    <p:cond delay="1000"/>
                                  </p:stCondLst>
                                  <p:childTnLst>
                                    <p:set>
                                      <p:cBhvr>
                                        <p:cTn id="10" dur="1" fill="hold">
                                          <p:stCondLst>
                                            <p:cond delay="0"/>
                                          </p:stCondLst>
                                        </p:cTn>
                                        <p:tgtEl>
                                          <p:spTgt spid="25"/>
                                        </p:tgtEl>
                                        <p:attrNameLst>
                                          <p:attrName>style.visibility</p:attrName>
                                        </p:attrNameLst>
                                      </p:cBhvr>
                                      <p:to>
                                        <p:strVal val="visible"/>
                                      </p:to>
                                    </p:set>
                                    <p:animEffect transition="in" filter="dissolve">
                                      <p:cBhvr>
                                        <p:cTn id="11" dur="2000"/>
                                        <p:tgtEl>
                                          <p:spTgt spid="25"/>
                                        </p:tgtEl>
                                      </p:cBhvr>
                                    </p:animEffect>
                                  </p:childTnLst>
                                </p:cTn>
                              </p:par>
                            </p:childTnLst>
                          </p:cTn>
                        </p:par>
                        <p:par>
                          <p:cTn id="12" fill="hold">
                            <p:stCondLst>
                              <p:cond delay="5000"/>
                            </p:stCondLst>
                            <p:childTnLst>
                              <p:par>
                                <p:cTn id="13" presetID="9" presetClass="entr" presetSubtype="0" fill="hold" nodeType="afterEffect">
                                  <p:stCondLst>
                                    <p:cond delay="100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2000"/>
                                        <p:tgtEl>
                                          <p:spTgt spid="18"/>
                                        </p:tgtEl>
                                      </p:cBhvr>
                                    </p:animEffect>
                                  </p:childTnLst>
                                </p:cTn>
                              </p:par>
                            </p:childTnLst>
                          </p:cTn>
                        </p:par>
                        <p:par>
                          <p:cTn id="16" fill="hold">
                            <p:stCondLst>
                              <p:cond delay="8000"/>
                            </p:stCondLst>
                            <p:childTnLst>
                              <p:par>
                                <p:cTn id="17" presetID="9" presetClass="entr" presetSubtype="0" fill="hold" nodeType="afterEffect">
                                  <p:stCondLst>
                                    <p:cond delay="100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2000"/>
                                        <p:tgtEl>
                                          <p:spTgt spid="22"/>
                                        </p:tgtEl>
                                      </p:cBhvr>
                                    </p:animEffect>
                                  </p:childTnLst>
                                </p:cTn>
                              </p:par>
                            </p:childTnLst>
                          </p:cTn>
                        </p:par>
                        <p:par>
                          <p:cTn id="20" fill="hold">
                            <p:stCondLst>
                              <p:cond delay="11000"/>
                            </p:stCondLst>
                            <p:childTnLst>
                              <p:par>
                                <p:cTn id="21" presetID="9"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2000"/>
                                        <p:tgtEl>
                                          <p:spTgt spid="15"/>
                                        </p:tgtEl>
                                      </p:cBhvr>
                                    </p:animEffect>
                                  </p:childTnLst>
                                </p:cTn>
                              </p:par>
                            </p:childTnLst>
                          </p:cTn>
                        </p:par>
                        <p:par>
                          <p:cTn id="24" fill="hold">
                            <p:stCondLst>
                              <p:cond delay="13000"/>
                            </p:stCondLst>
                            <p:childTnLst>
                              <p:par>
                                <p:cTn id="25" presetID="22" presetClass="entr" presetSubtype="1" fill="hold" nodeType="afterEffect">
                                  <p:stCondLst>
                                    <p:cond delay="1000"/>
                                  </p:stCondLst>
                                  <p:childTnLst>
                                    <p:set>
                                      <p:cBhvr>
                                        <p:cTn id="26" dur="1" fill="hold">
                                          <p:stCondLst>
                                            <p:cond delay="0"/>
                                          </p:stCondLst>
                                        </p:cTn>
                                        <p:tgtEl>
                                          <p:spTgt spid="32"/>
                                        </p:tgtEl>
                                        <p:attrNameLst>
                                          <p:attrName>style.visibility</p:attrName>
                                        </p:attrNameLst>
                                      </p:cBhvr>
                                      <p:to>
                                        <p:strVal val="visible"/>
                                      </p:to>
                                    </p:set>
                                    <p:animEffect transition="in" filter="wipe(up)">
                                      <p:cBhvr>
                                        <p:cTn id="27" dur="2000"/>
                                        <p:tgtEl>
                                          <p:spTgt spid="32"/>
                                        </p:tgtEl>
                                      </p:cBhvr>
                                    </p:animEffect>
                                  </p:childTnLst>
                                </p:cTn>
                              </p:par>
                            </p:childTnLst>
                          </p:cTn>
                        </p:par>
                        <p:par>
                          <p:cTn id="28" fill="hold">
                            <p:stCondLst>
                              <p:cond delay="16000"/>
                            </p:stCondLst>
                            <p:childTnLst>
                              <p:par>
                                <p:cTn id="29" presetID="22" presetClass="entr" presetSubtype="2" fill="hold" nodeType="afterEffect">
                                  <p:stCondLst>
                                    <p:cond delay="100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2000"/>
                                        <p:tgtEl>
                                          <p:spTgt spid="41"/>
                                        </p:tgtEl>
                                      </p:cBhvr>
                                    </p:animEffect>
                                  </p:childTnLst>
                                </p:cTn>
                              </p:par>
                            </p:childTnLst>
                          </p:cTn>
                        </p:par>
                        <p:par>
                          <p:cTn id="32" fill="hold">
                            <p:stCondLst>
                              <p:cond delay="19000"/>
                            </p:stCondLst>
                            <p:childTnLst>
                              <p:par>
                                <p:cTn id="33" presetID="22" presetClass="entr" presetSubtype="4" fill="hold" nodeType="afterEffect">
                                  <p:stCondLst>
                                    <p:cond delay="1000"/>
                                  </p:stCondLst>
                                  <p:childTnLst>
                                    <p:set>
                                      <p:cBhvr>
                                        <p:cTn id="34" dur="1" fill="hold">
                                          <p:stCondLst>
                                            <p:cond delay="0"/>
                                          </p:stCondLst>
                                        </p:cTn>
                                        <p:tgtEl>
                                          <p:spTgt spid="38"/>
                                        </p:tgtEl>
                                        <p:attrNameLst>
                                          <p:attrName>style.visibility</p:attrName>
                                        </p:attrNameLst>
                                      </p:cBhvr>
                                      <p:to>
                                        <p:strVal val="visible"/>
                                      </p:to>
                                    </p:set>
                                    <p:animEffect transition="in" filter="wipe(down)">
                                      <p:cBhvr>
                                        <p:cTn id="35" dur="2000"/>
                                        <p:tgtEl>
                                          <p:spTgt spid="38"/>
                                        </p:tgtEl>
                                      </p:cBhvr>
                                    </p:animEffect>
                                  </p:childTnLst>
                                </p:cTn>
                              </p:par>
                            </p:childTnLst>
                          </p:cTn>
                        </p:par>
                        <p:par>
                          <p:cTn id="36" fill="hold">
                            <p:stCondLst>
                              <p:cond delay="22000"/>
                            </p:stCondLst>
                            <p:childTnLst>
                              <p:par>
                                <p:cTn id="37" presetID="22" presetClass="entr" presetSubtype="8" fill="hold" nodeType="afterEffect">
                                  <p:stCondLst>
                                    <p:cond delay="100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2000"/>
                                        <p:tgtEl>
                                          <p:spTgt spid="35"/>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fade">
                                      <p:cBhvr>
                                        <p:cTn id="44" dur="1000"/>
                                        <p:tgtEl>
                                          <p:spTgt spid="6">
                                            <p:txEl>
                                              <p:pRg st="0" end="0"/>
                                            </p:txEl>
                                          </p:spTgt>
                                        </p:tgtEl>
                                      </p:cBhvr>
                                    </p:animEffect>
                                    <p:anim calcmode="lin" valueType="num">
                                      <p:cBhvr>
                                        <p:cTn id="4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animEffect transition="in" filter="fade">
                                      <p:cBhvr>
                                        <p:cTn id="51" dur="1000"/>
                                        <p:tgtEl>
                                          <p:spTgt spid="6">
                                            <p:txEl>
                                              <p:pRg st="2" end="2"/>
                                            </p:txEl>
                                          </p:spTgt>
                                        </p:tgtEl>
                                      </p:cBhvr>
                                    </p:animEffect>
                                    <p:anim calcmode="lin" valueType="num">
                                      <p:cBhvr>
                                        <p:cTn id="5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6">
                                            <p:txEl>
                                              <p:pRg st="3" end="3"/>
                                            </p:txEl>
                                          </p:spTgt>
                                        </p:tgtEl>
                                        <p:attrNameLst>
                                          <p:attrName>style.visibility</p:attrName>
                                        </p:attrNameLst>
                                      </p:cBhvr>
                                      <p:to>
                                        <p:strVal val="visible"/>
                                      </p:to>
                                    </p:set>
                                    <p:animEffect transition="in" filter="fade">
                                      <p:cBhvr>
                                        <p:cTn id="58" dur="1000"/>
                                        <p:tgtEl>
                                          <p:spTgt spid="6">
                                            <p:txEl>
                                              <p:pRg st="3" end="3"/>
                                            </p:txEl>
                                          </p:spTgt>
                                        </p:tgtEl>
                                      </p:cBhvr>
                                    </p:animEffect>
                                    <p:anim calcmode="lin" valueType="num">
                                      <p:cBhvr>
                                        <p:cTn id="5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6">
                                            <p:txEl>
                                              <p:pRg st="4" end="4"/>
                                            </p:txEl>
                                          </p:spTgt>
                                        </p:tgtEl>
                                        <p:attrNameLst>
                                          <p:attrName>style.visibility</p:attrName>
                                        </p:attrNameLst>
                                      </p:cBhvr>
                                      <p:to>
                                        <p:strVal val="visible"/>
                                      </p:to>
                                    </p:set>
                                    <p:animEffect transition="in" filter="fade">
                                      <p:cBhvr>
                                        <p:cTn id="65" dur="1000"/>
                                        <p:tgtEl>
                                          <p:spTgt spid="6">
                                            <p:txEl>
                                              <p:pRg st="4" end="4"/>
                                            </p:txEl>
                                          </p:spTgt>
                                        </p:tgtEl>
                                      </p:cBhvr>
                                    </p:animEffect>
                                    <p:anim calcmode="lin" valueType="num">
                                      <p:cBhvr>
                                        <p:cTn id="6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6">
                                            <p:txEl>
                                              <p:pRg st="5" end="5"/>
                                            </p:txEl>
                                          </p:spTgt>
                                        </p:tgtEl>
                                        <p:attrNameLst>
                                          <p:attrName>style.visibility</p:attrName>
                                        </p:attrNameLst>
                                      </p:cBhvr>
                                      <p:to>
                                        <p:strVal val="visible"/>
                                      </p:to>
                                    </p:set>
                                    <p:animEffect transition="in" filter="fade">
                                      <p:cBhvr>
                                        <p:cTn id="72" dur="1000"/>
                                        <p:tgtEl>
                                          <p:spTgt spid="6">
                                            <p:txEl>
                                              <p:pRg st="5" end="5"/>
                                            </p:txEl>
                                          </p:spTgt>
                                        </p:tgtEl>
                                      </p:cBhvr>
                                    </p:animEffect>
                                    <p:anim calcmode="lin" valueType="num">
                                      <p:cBhvr>
                                        <p:cTn id="7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7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Continuous improvement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18</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a:solidFill>
                  <a:srgbClr val="FF0000"/>
                </a:solidFill>
                <a:effectLst>
                  <a:outerShdw blurRad="38100" dist="38100" dir="2700000" algn="tl">
                    <a:srgbClr val="000000">
                      <a:alpha val="43137"/>
                    </a:srgbClr>
                  </a:outerShdw>
                </a:effectLst>
                <a:latin typeface="Arial" charset="0"/>
                <a:cs typeface="Arial" charset="0"/>
              </a:rPr>
              <a:t>Example</a:t>
            </a:r>
          </a:p>
          <a:p>
            <a:pPr marL="0" indent="0">
              <a:buClr>
                <a:schemeClr val="tx1"/>
              </a:buClr>
              <a:buNone/>
            </a:pPr>
            <a:r>
              <a:rPr lang="en-US" sz="2800" dirty="0">
                <a:latin typeface="Arial" charset="0"/>
                <a:cs typeface="Arial" charset="0"/>
              </a:rPr>
              <a:t>The co-owner of a diner decided to do something about the long lines that occurred everyday in their place of business. After discussion with employees, several facts came to light:</a:t>
            </a:r>
          </a:p>
          <a:p>
            <a:pPr marL="0" indent="0">
              <a:buClr>
                <a:schemeClr val="tx1"/>
              </a:buClr>
              <a:buNone/>
            </a:pPr>
            <a:endParaRPr lang="en-US" sz="2800" dirty="0">
              <a:latin typeface="Arial" charset="0"/>
              <a:cs typeface="Arial" charset="0"/>
            </a:endParaRPr>
          </a:p>
          <a:p>
            <a:pPr>
              <a:buClr>
                <a:schemeClr val="tx1"/>
              </a:buClr>
            </a:pPr>
            <a:r>
              <a:rPr lang="en-US" sz="2400" dirty="0">
                <a:latin typeface="Arial" charset="0"/>
                <a:cs typeface="Arial" charset="0"/>
              </a:rPr>
              <a:t>Customer waited in line for up to 15 minutes</a:t>
            </a:r>
          </a:p>
          <a:p>
            <a:pPr>
              <a:buClr>
                <a:schemeClr val="tx1"/>
              </a:buClr>
            </a:pPr>
            <a:r>
              <a:rPr lang="en-US" sz="2400" dirty="0">
                <a:latin typeface="Arial" charset="0"/>
                <a:cs typeface="Arial" charset="0"/>
              </a:rPr>
              <a:t>Usually, tables were available</a:t>
            </a:r>
          </a:p>
          <a:p>
            <a:pPr>
              <a:buClr>
                <a:schemeClr val="tx1"/>
              </a:buClr>
            </a:pPr>
            <a:r>
              <a:rPr lang="en-US" sz="2400" dirty="0">
                <a:latin typeface="Arial" charset="0"/>
                <a:cs typeface="Arial" charset="0"/>
              </a:rPr>
              <a:t>Many of their customers were regulars</a:t>
            </a:r>
          </a:p>
          <a:p>
            <a:pPr>
              <a:buClr>
                <a:schemeClr val="tx1"/>
              </a:buClr>
            </a:pPr>
            <a:r>
              <a:rPr lang="en-US" sz="2400" dirty="0">
                <a:latin typeface="Arial" charset="0"/>
                <a:cs typeface="Arial" charset="0"/>
              </a:rPr>
              <a:t>People taking orders and preparing food were getting in each other’s way</a:t>
            </a:r>
          </a:p>
          <a:p>
            <a:pPr marL="0" indent="0">
              <a:buClr>
                <a:schemeClr val="tx1"/>
              </a:buClr>
              <a:buNone/>
            </a:pPr>
            <a:endParaRPr lang="en-US" sz="2400" dirty="0">
              <a:latin typeface="Arial" charset="0"/>
              <a:cs typeface="Arial" charset="0"/>
            </a:endParaRPr>
          </a:p>
          <a:p>
            <a:pPr marL="0" indent="0">
              <a:buClr>
                <a:schemeClr val="tx1"/>
              </a:buClr>
              <a:buNone/>
            </a:pPr>
            <a:r>
              <a:rPr lang="en-US" sz="2400" dirty="0">
                <a:latin typeface="Arial" charset="0"/>
                <a:cs typeface="Arial" charset="0"/>
              </a:rPr>
              <a:t>They collected data on number of customers in line</a:t>
            </a:r>
            <a:endParaRPr lang="en-US" sz="2800" dirty="0">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9140012"/>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Continuous improvement</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19</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b="1" dirty="0">
                <a:solidFill>
                  <a:srgbClr val="FF0000"/>
                </a:solidFill>
                <a:effectLst>
                  <a:outerShdw blurRad="38100" dist="38100" dir="2700000" algn="tl">
                    <a:srgbClr val="000000">
                      <a:alpha val="43137"/>
                    </a:srgbClr>
                  </a:outerShdw>
                </a:effectLst>
                <a:latin typeface="Arial" charset="0"/>
                <a:cs typeface="Arial" charset="0"/>
              </a:rPr>
              <a:t>Example</a:t>
            </a:r>
          </a:p>
          <a:p>
            <a:pPr marL="0" indent="0">
              <a:buClr>
                <a:schemeClr val="tx1"/>
              </a:buClr>
              <a:buNone/>
            </a:pPr>
            <a:r>
              <a:rPr lang="en-US" sz="2800" b="1" dirty="0">
                <a:latin typeface="Arial" charset="0"/>
                <a:cs typeface="Arial" charset="0"/>
              </a:rPr>
              <a:t>Plan</a:t>
            </a:r>
            <a:r>
              <a:rPr lang="en-US" sz="2800" dirty="0">
                <a:latin typeface="Arial" charset="0"/>
                <a:cs typeface="Arial" charset="0"/>
              </a:rPr>
              <a:t>: The owner wanted to a few changes. They decided the following change:</a:t>
            </a:r>
          </a:p>
          <a:p>
            <a:pPr marL="514350" indent="-514350">
              <a:buClr>
                <a:schemeClr val="tx1"/>
              </a:buClr>
              <a:buFont typeface="+mj-lt"/>
              <a:buAutoNum type="arabicPeriod"/>
            </a:pPr>
            <a:r>
              <a:rPr lang="en-US" sz="2400" dirty="0">
                <a:latin typeface="Arial" charset="0"/>
                <a:cs typeface="Arial" charset="0"/>
              </a:rPr>
              <a:t>Provide a way for customer to fax their orders in ahead of the time</a:t>
            </a:r>
          </a:p>
          <a:p>
            <a:pPr marL="0" indent="0">
              <a:buClr>
                <a:schemeClr val="tx1"/>
              </a:buClr>
              <a:buNone/>
            </a:pPr>
            <a:r>
              <a:rPr lang="en-US" sz="2400" b="1" u="sng" dirty="0">
                <a:latin typeface="Arial" charset="0"/>
                <a:cs typeface="Arial" charset="0"/>
              </a:rPr>
              <a:t>Do</a:t>
            </a:r>
            <a:r>
              <a:rPr lang="en-US" sz="2400" dirty="0">
                <a:latin typeface="Arial" charset="0"/>
                <a:cs typeface="Arial" charset="0"/>
              </a:rPr>
              <a:t>: Fax machine was installed. Length of line, number of empty table, and time until last person in the line was served were measured.</a:t>
            </a:r>
          </a:p>
          <a:p>
            <a:pPr marL="0" indent="0">
              <a:buClr>
                <a:schemeClr val="tx1"/>
              </a:buClr>
              <a:buNone/>
            </a:pPr>
            <a:endParaRPr lang="en-US" sz="2400" dirty="0">
              <a:latin typeface="Arial" charset="0"/>
              <a:cs typeface="Arial" charset="0"/>
            </a:endParaRPr>
          </a:p>
          <a:p>
            <a:pPr marL="0" indent="0">
              <a:buClr>
                <a:schemeClr val="tx1"/>
              </a:buClr>
              <a:buNone/>
            </a:pPr>
            <a:r>
              <a:rPr lang="en-US" sz="2400" b="1" u="sng" dirty="0">
                <a:latin typeface="Arial" charset="0"/>
                <a:cs typeface="Arial" charset="0"/>
              </a:rPr>
              <a:t>Check</a:t>
            </a:r>
            <a:r>
              <a:rPr lang="en-US" sz="2400" dirty="0">
                <a:latin typeface="Arial" charset="0"/>
                <a:cs typeface="Arial" charset="0"/>
              </a:rPr>
              <a:t>: They detected several improvement. Length of line came down (peak avg of 12 people), number of available table decreased, time in line wend down from 15 minutes to 5 minutes</a:t>
            </a:r>
          </a:p>
          <a:p>
            <a:pPr marL="0" indent="0">
              <a:buClr>
                <a:schemeClr val="tx1"/>
              </a:buClr>
              <a:buNone/>
            </a:pPr>
            <a:r>
              <a:rPr lang="en-US" sz="2400" b="1" u="sng" dirty="0">
                <a:latin typeface="Arial" charset="0"/>
                <a:cs typeface="Arial" charset="0"/>
              </a:rPr>
              <a:t>Act</a:t>
            </a:r>
            <a:r>
              <a:rPr lang="en-US" sz="2400" dirty="0">
                <a:latin typeface="Arial" charset="0"/>
                <a:cs typeface="Arial" charset="0"/>
              </a:rPr>
              <a:t>: They held a meeting, and incorporated the changes</a:t>
            </a:r>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5016844"/>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1000"/>
                                        <p:tgtEl>
                                          <p:spTgt spid="8">
                                            <p:txEl>
                                              <p:pRg st="2" end="2"/>
                                            </p:txEl>
                                          </p:spTgt>
                                        </p:tgtEl>
                                      </p:cBhvr>
                                    </p:animEffect>
                                    <p:anim calcmode="lin" valueType="num">
                                      <p:cBhvr>
                                        <p:cTn id="1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1000"/>
                                        <p:tgtEl>
                                          <p:spTgt spid="8">
                                            <p:txEl>
                                              <p:pRg st="3" end="3"/>
                                            </p:txEl>
                                          </p:spTgt>
                                        </p:tgtEl>
                                      </p:cBhvr>
                                    </p:animEffect>
                                    <p:anim calcmode="lin" valueType="num">
                                      <p:cBhvr>
                                        <p:cTn id="20"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fade">
                                      <p:cBhvr>
                                        <p:cTn id="26" dur="1000"/>
                                        <p:tgtEl>
                                          <p:spTgt spid="8">
                                            <p:txEl>
                                              <p:pRg st="5" end="5"/>
                                            </p:txEl>
                                          </p:spTgt>
                                        </p:tgtEl>
                                      </p:cBhvr>
                                    </p:animEffect>
                                    <p:anim calcmode="lin" valueType="num">
                                      <p:cBhvr>
                                        <p:cTn id="27"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fade">
                                      <p:cBhvr>
                                        <p:cTn id="33" dur="1000"/>
                                        <p:tgtEl>
                                          <p:spTgt spid="8">
                                            <p:txEl>
                                              <p:pRg st="6" end="6"/>
                                            </p:txEl>
                                          </p:spTgt>
                                        </p:tgtEl>
                                      </p:cBhvr>
                                    </p:animEffect>
                                    <p:anim calcmode="lin" valueType="num">
                                      <p:cBhvr>
                                        <p:cTn id="34"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20</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50" name="Group 49"/>
          <p:cNvGrpSpPr/>
          <p:nvPr/>
        </p:nvGrpSpPr>
        <p:grpSpPr>
          <a:xfrm>
            <a:off x="2271713" y="3260724"/>
            <a:ext cx="4425951" cy="387351"/>
            <a:chOff x="3471863" y="3835400"/>
            <a:chExt cx="4425951" cy="387351"/>
          </a:xfrm>
        </p:grpSpPr>
        <p:sp>
          <p:nvSpPr>
            <p:cNvPr id="51" name="Freeform 6"/>
            <p:cNvSpPr>
              <a:spLocks/>
            </p:cNvSpPr>
            <p:nvPr/>
          </p:nvSpPr>
          <p:spPr bwMode="auto">
            <a:xfrm>
              <a:off x="3471863" y="3835400"/>
              <a:ext cx="757238" cy="38576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 name="T14" fmla="*/ 0 60000 65536"/>
                <a:gd name="T15" fmla="*/ 0 60000 65536"/>
                <a:gd name="T16" fmla="*/ 0 60000 65536"/>
                <a:gd name="T17" fmla="*/ 0 60000 65536"/>
                <a:gd name="T18" fmla="*/ 0 60000 65536"/>
                <a:gd name="T19" fmla="*/ 0 60000 65536"/>
                <a:gd name="T20" fmla="*/ 0 60000 65536"/>
                <a:gd name="T21" fmla="*/ 0 w 477"/>
                <a:gd name="T22" fmla="*/ 0 h 243"/>
                <a:gd name="T23" fmla="*/ 477 w 477"/>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7" h="243">
                  <a:moveTo>
                    <a:pt x="21" y="228"/>
                  </a:moveTo>
                  <a:lnTo>
                    <a:pt x="147" y="204"/>
                  </a:lnTo>
                  <a:lnTo>
                    <a:pt x="264" y="168"/>
                  </a:lnTo>
                  <a:lnTo>
                    <a:pt x="366" y="117"/>
                  </a:lnTo>
                  <a:lnTo>
                    <a:pt x="477" y="0"/>
                  </a:lnTo>
                  <a:lnTo>
                    <a:pt x="477" y="243"/>
                  </a:lnTo>
                  <a:lnTo>
                    <a:pt x="0" y="240"/>
                  </a:lnTo>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7" name="Freeform 7"/>
            <p:cNvSpPr>
              <a:spLocks/>
            </p:cNvSpPr>
            <p:nvPr/>
          </p:nvSpPr>
          <p:spPr bwMode="auto">
            <a:xfrm flipH="1">
              <a:off x="7140576" y="3836988"/>
              <a:ext cx="757238" cy="385763"/>
            </a:xfrm>
            <a:custGeom>
              <a:avLst/>
              <a:gdLst>
                <a:gd name="T0" fmla="*/ 21 w 477"/>
                <a:gd name="T1" fmla="*/ 228 h 243"/>
                <a:gd name="T2" fmla="*/ 147 w 477"/>
                <a:gd name="T3" fmla="*/ 204 h 243"/>
                <a:gd name="T4" fmla="*/ 264 w 477"/>
                <a:gd name="T5" fmla="*/ 168 h 243"/>
                <a:gd name="T6" fmla="*/ 366 w 477"/>
                <a:gd name="T7" fmla="*/ 117 h 243"/>
                <a:gd name="T8" fmla="*/ 477 w 477"/>
                <a:gd name="T9" fmla="*/ 0 h 243"/>
                <a:gd name="T10" fmla="*/ 477 w 477"/>
                <a:gd name="T11" fmla="*/ 243 h 243"/>
                <a:gd name="T12" fmla="*/ 0 w 477"/>
                <a:gd name="T13" fmla="*/ 240 h 243"/>
              </a:gdLst>
              <a:ahLst/>
              <a:cxnLst>
                <a:cxn ang="0">
                  <a:pos x="T0" y="T1"/>
                </a:cxn>
                <a:cxn ang="0">
                  <a:pos x="T2" y="T3"/>
                </a:cxn>
                <a:cxn ang="0">
                  <a:pos x="T4" y="T5"/>
                </a:cxn>
                <a:cxn ang="0">
                  <a:pos x="T6" y="T7"/>
                </a:cxn>
                <a:cxn ang="0">
                  <a:pos x="T8" y="T9"/>
                </a:cxn>
                <a:cxn ang="0">
                  <a:pos x="T10" y="T11"/>
                </a:cxn>
                <a:cxn ang="0">
                  <a:pos x="T12" y="T13"/>
                </a:cxn>
              </a:cxnLst>
              <a:rect l="0" t="0" r="r" b="b"/>
              <a:pathLst>
                <a:path w="477" h="243">
                  <a:moveTo>
                    <a:pt x="21" y="228"/>
                  </a:moveTo>
                  <a:lnTo>
                    <a:pt x="147" y="204"/>
                  </a:lnTo>
                  <a:lnTo>
                    <a:pt x="264" y="168"/>
                  </a:lnTo>
                  <a:lnTo>
                    <a:pt x="366" y="117"/>
                  </a:lnTo>
                  <a:lnTo>
                    <a:pt x="477" y="0"/>
                  </a:lnTo>
                  <a:lnTo>
                    <a:pt x="477" y="243"/>
                  </a:lnTo>
                  <a:lnTo>
                    <a:pt x="0" y="240"/>
                  </a:lnTo>
                </a:path>
              </a:pathLst>
            </a:custGeom>
            <a:solidFill>
              <a:schemeClr val="accent5"/>
            </a:solidFill>
            <a:ln>
              <a:noFill/>
            </a:ln>
            <a:effectLst/>
          </p:spPr>
          <p:txBody>
            <a:bodyPr/>
            <a:lstStyle/>
            <a:p>
              <a:pPr fontAlgn="auto">
                <a:spcBef>
                  <a:spcPts val="0"/>
                </a:spcBef>
                <a:spcAft>
                  <a:spcPts val="0"/>
                </a:spcAft>
                <a:defRPr/>
              </a:pPr>
              <a:endParaRPr lang="en-US" dirty="0">
                <a:latin typeface="Arial"/>
                <a:ea typeface="+mn-ea"/>
                <a:cs typeface="Arial"/>
              </a:endParaRPr>
            </a:p>
          </p:txBody>
        </p:sp>
      </p:grpSp>
      <p:grpSp>
        <p:nvGrpSpPr>
          <p:cNvPr id="58" name="Group 57"/>
          <p:cNvGrpSpPr/>
          <p:nvPr/>
        </p:nvGrpSpPr>
        <p:grpSpPr>
          <a:xfrm>
            <a:off x="2051050" y="1495424"/>
            <a:ext cx="4851400" cy="2549526"/>
            <a:chOff x="3251200" y="2070100"/>
            <a:chExt cx="4851400" cy="2549526"/>
          </a:xfrm>
        </p:grpSpPr>
        <p:sp>
          <p:nvSpPr>
            <p:cNvPr id="59" name="Freeform 9"/>
            <p:cNvSpPr>
              <a:spLocks/>
            </p:cNvSpPr>
            <p:nvPr/>
          </p:nvSpPr>
          <p:spPr bwMode="auto">
            <a:xfrm>
              <a:off x="3505200" y="2074863"/>
              <a:ext cx="4333875" cy="2122488"/>
            </a:xfrm>
            <a:custGeom>
              <a:avLst/>
              <a:gdLst>
                <a:gd name="T0" fmla="*/ 0 w 2730"/>
                <a:gd name="T1" fmla="*/ 1328 h 1337"/>
                <a:gd name="T2" fmla="*/ 171 w 2730"/>
                <a:gd name="T3" fmla="*/ 1304 h 1337"/>
                <a:gd name="T4" fmla="*/ 333 w 2730"/>
                <a:gd name="T5" fmla="*/ 1229 h 1337"/>
                <a:gd name="T6" fmla="*/ 441 w 2730"/>
                <a:gd name="T7" fmla="*/ 1130 h 1337"/>
                <a:gd name="T8" fmla="*/ 525 w 2730"/>
                <a:gd name="T9" fmla="*/ 1025 h 1337"/>
                <a:gd name="T10" fmla="*/ 636 w 2730"/>
                <a:gd name="T11" fmla="*/ 872 h 1337"/>
                <a:gd name="T12" fmla="*/ 795 w 2730"/>
                <a:gd name="T13" fmla="*/ 614 h 1337"/>
                <a:gd name="T14" fmla="*/ 948 w 2730"/>
                <a:gd name="T15" fmla="*/ 347 h 1337"/>
                <a:gd name="T16" fmla="*/ 1095 w 2730"/>
                <a:gd name="T17" fmla="*/ 161 h 1337"/>
                <a:gd name="T18" fmla="*/ 1242 w 2730"/>
                <a:gd name="T19" fmla="*/ 35 h 1337"/>
                <a:gd name="T20" fmla="*/ 1374 w 2730"/>
                <a:gd name="T21" fmla="*/ 2 h 1337"/>
                <a:gd name="T22" fmla="*/ 1479 w 2730"/>
                <a:gd name="T23" fmla="*/ 20 h 1337"/>
                <a:gd name="T24" fmla="*/ 1593 w 2730"/>
                <a:gd name="T25" fmla="*/ 98 h 1337"/>
                <a:gd name="T26" fmla="*/ 1680 w 2730"/>
                <a:gd name="T27" fmla="*/ 188 h 1337"/>
                <a:gd name="T28" fmla="*/ 1788 w 2730"/>
                <a:gd name="T29" fmla="*/ 332 h 1337"/>
                <a:gd name="T30" fmla="*/ 1968 w 2730"/>
                <a:gd name="T31" fmla="*/ 635 h 1337"/>
                <a:gd name="T32" fmla="*/ 2130 w 2730"/>
                <a:gd name="T33" fmla="*/ 896 h 1337"/>
                <a:gd name="T34" fmla="*/ 2250 w 2730"/>
                <a:gd name="T35" fmla="*/ 1058 h 1337"/>
                <a:gd name="T36" fmla="*/ 2313 w 2730"/>
                <a:gd name="T37" fmla="*/ 1130 h 1337"/>
                <a:gd name="T38" fmla="*/ 2394 w 2730"/>
                <a:gd name="T39" fmla="*/ 1199 h 1337"/>
                <a:gd name="T40" fmla="*/ 2484 w 2730"/>
                <a:gd name="T41" fmla="*/ 1262 h 1337"/>
                <a:gd name="T42" fmla="*/ 2583 w 2730"/>
                <a:gd name="T43" fmla="*/ 1307 h 1337"/>
                <a:gd name="T44" fmla="*/ 2730 w 2730"/>
                <a:gd name="T45" fmla="*/ 1337 h 133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30"/>
                <a:gd name="T70" fmla="*/ 0 h 1337"/>
                <a:gd name="T71" fmla="*/ 2730 w 2730"/>
                <a:gd name="T72" fmla="*/ 1337 h 133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30" h="1337">
                  <a:moveTo>
                    <a:pt x="0" y="1328"/>
                  </a:moveTo>
                  <a:cubicBezTo>
                    <a:pt x="58" y="1324"/>
                    <a:pt x="116" y="1321"/>
                    <a:pt x="171" y="1304"/>
                  </a:cubicBezTo>
                  <a:cubicBezTo>
                    <a:pt x="226" y="1287"/>
                    <a:pt x="288" y="1258"/>
                    <a:pt x="333" y="1229"/>
                  </a:cubicBezTo>
                  <a:cubicBezTo>
                    <a:pt x="378" y="1200"/>
                    <a:pt x="409" y="1164"/>
                    <a:pt x="441" y="1130"/>
                  </a:cubicBezTo>
                  <a:cubicBezTo>
                    <a:pt x="473" y="1096"/>
                    <a:pt x="493" y="1068"/>
                    <a:pt x="525" y="1025"/>
                  </a:cubicBezTo>
                  <a:cubicBezTo>
                    <a:pt x="557" y="982"/>
                    <a:pt x="591" y="940"/>
                    <a:pt x="636" y="872"/>
                  </a:cubicBezTo>
                  <a:cubicBezTo>
                    <a:pt x="681" y="804"/>
                    <a:pt x="743" y="701"/>
                    <a:pt x="795" y="614"/>
                  </a:cubicBezTo>
                  <a:cubicBezTo>
                    <a:pt x="847" y="527"/>
                    <a:pt x="898" y="422"/>
                    <a:pt x="948" y="347"/>
                  </a:cubicBezTo>
                  <a:cubicBezTo>
                    <a:pt x="998" y="272"/>
                    <a:pt x="1046" y="213"/>
                    <a:pt x="1095" y="161"/>
                  </a:cubicBezTo>
                  <a:cubicBezTo>
                    <a:pt x="1144" y="109"/>
                    <a:pt x="1196" y="61"/>
                    <a:pt x="1242" y="35"/>
                  </a:cubicBezTo>
                  <a:cubicBezTo>
                    <a:pt x="1288" y="9"/>
                    <a:pt x="1335" y="4"/>
                    <a:pt x="1374" y="2"/>
                  </a:cubicBezTo>
                  <a:cubicBezTo>
                    <a:pt x="1413" y="0"/>
                    <a:pt x="1443" y="4"/>
                    <a:pt x="1479" y="20"/>
                  </a:cubicBezTo>
                  <a:cubicBezTo>
                    <a:pt x="1515" y="36"/>
                    <a:pt x="1560" y="70"/>
                    <a:pt x="1593" y="98"/>
                  </a:cubicBezTo>
                  <a:cubicBezTo>
                    <a:pt x="1626" y="126"/>
                    <a:pt x="1648" y="149"/>
                    <a:pt x="1680" y="188"/>
                  </a:cubicBezTo>
                  <a:cubicBezTo>
                    <a:pt x="1712" y="227"/>
                    <a:pt x="1740" y="257"/>
                    <a:pt x="1788" y="332"/>
                  </a:cubicBezTo>
                  <a:cubicBezTo>
                    <a:pt x="1836" y="407"/>
                    <a:pt x="1911" y="541"/>
                    <a:pt x="1968" y="635"/>
                  </a:cubicBezTo>
                  <a:cubicBezTo>
                    <a:pt x="2025" y="729"/>
                    <a:pt x="2083" y="826"/>
                    <a:pt x="2130" y="896"/>
                  </a:cubicBezTo>
                  <a:cubicBezTo>
                    <a:pt x="2177" y="966"/>
                    <a:pt x="2219" y="1019"/>
                    <a:pt x="2250" y="1058"/>
                  </a:cubicBezTo>
                  <a:cubicBezTo>
                    <a:pt x="2281" y="1097"/>
                    <a:pt x="2289" y="1107"/>
                    <a:pt x="2313" y="1130"/>
                  </a:cubicBezTo>
                  <a:cubicBezTo>
                    <a:pt x="2337" y="1153"/>
                    <a:pt x="2366" y="1177"/>
                    <a:pt x="2394" y="1199"/>
                  </a:cubicBezTo>
                  <a:cubicBezTo>
                    <a:pt x="2422" y="1221"/>
                    <a:pt x="2453" y="1244"/>
                    <a:pt x="2484" y="1262"/>
                  </a:cubicBezTo>
                  <a:cubicBezTo>
                    <a:pt x="2515" y="1280"/>
                    <a:pt x="2542" y="1295"/>
                    <a:pt x="2583" y="1307"/>
                  </a:cubicBezTo>
                  <a:cubicBezTo>
                    <a:pt x="2624" y="1319"/>
                    <a:pt x="2700" y="1331"/>
                    <a:pt x="2730" y="1337"/>
                  </a:cubicBezTo>
                </a:path>
              </a:pathLst>
            </a:custGeom>
            <a:noFill/>
            <a:ln w="762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60" name="Line 10"/>
            <p:cNvSpPr>
              <a:spLocks noChangeShapeType="1"/>
            </p:cNvSpPr>
            <p:nvPr/>
          </p:nvSpPr>
          <p:spPr bwMode="auto">
            <a:xfrm>
              <a:off x="3251200" y="4222750"/>
              <a:ext cx="4851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 name="Line 11"/>
            <p:cNvSpPr>
              <a:spLocks noChangeShapeType="1"/>
            </p:cNvSpPr>
            <p:nvPr/>
          </p:nvSpPr>
          <p:spPr bwMode="auto">
            <a:xfrm>
              <a:off x="5683250" y="2070100"/>
              <a:ext cx="0" cy="215265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2" name="Text Box 12"/>
            <p:cNvSpPr txBox="1">
              <a:spLocks noChangeArrowheads="1"/>
            </p:cNvSpPr>
            <p:nvPr/>
          </p:nvSpPr>
          <p:spPr bwMode="auto">
            <a:xfrm>
              <a:off x="5322888" y="4252913"/>
              <a:ext cx="768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Mean</a:t>
              </a:r>
            </a:p>
          </p:txBody>
        </p:sp>
      </p:grpSp>
      <p:grpSp>
        <p:nvGrpSpPr>
          <p:cNvPr id="64" name="Group 63"/>
          <p:cNvGrpSpPr/>
          <p:nvPr/>
        </p:nvGrpSpPr>
        <p:grpSpPr>
          <a:xfrm>
            <a:off x="1828800" y="1143000"/>
            <a:ext cx="5130800" cy="369888"/>
            <a:chOff x="3028950" y="1552575"/>
            <a:chExt cx="5130800" cy="369888"/>
          </a:xfrm>
        </p:grpSpPr>
        <p:sp>
          <p:nvSpPr>
            <p:cNvPr id="66" name="Text Box 14"/>
            <p:cNvSpPr txBox="1">
              <a:spLocks noChangeArrowheads="1"/>
            </p:cNvSpPr>
            <p:nvPr/>
          </p:nvSpPr>
          <p:spPr bwMode="auto">
            <a:xfrm>
              <a:off x="3028950" y="1552575"/>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Lower limits</a:t>
              </a:r>
            </a:p>
          </p:txBody>
        </p:sp>
        <p:sp>
          <p:nvSpPr>
            <p:cNvPr id="67" name="Text Box 15"/>
            <p:cNvSpPr txBox="1">
              <a:spLocks noChangeArrowheads="1"/>
            </p:cNvSpPr>
            <p:nvPr/>
          </p:nvSpPr>
          <p:spPr bwMode="auto">
            <a:xfrm>
              <a:off x="6756400" y="1552575"/>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Upper limits</a:t>
              </a:r>
            </a:p>
          </p:txBody>
        </p:sp>
      </p:grpSp>
      <p:grpSp>
        <p:nvGrpSpPr>
          <p:cNvPr id="68" name="Group 67"/>
          <p:cNvGrpSpPr/>
          <p:nvPr/>
        </p:nvGrpSpPr>
        <p:grpSpPr>
          <a:xfrm>
            <a:off x="2305050" y="3013075"/>
            <a:ext cx="4362450" cy="1981200"/>
            <a:chOff x="3505200" y="3587751"/>
            <a:chExt cx="4362450" cy="1981200"/>
          </a:xfrm>
        </p:grpSpPr>
        <p:sp>
          <p:nvSpPr>
            <p:cNvPr id="69" name="Line 19"/>
            <p:cNvSpPr>
              <a:spLocks noChangeShapeType="1"/>
            </p:cNvSpPr>
            <p:nvPr/>
          </p:nvSpPr>
          <p:spPr bwMode="auto">
            <a:xfrm>
              <a:off x="3505200" y="3587751"/>
              <a:ext cx="0" cy="1981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0" name="Line 20"/>
            <p:cNvSpPr>
              <a:spLocks noChangeShapeType="1"/>
            </p:cNvSpPr>
            <p:nvPr/>
          </p:nvSpPr>
          <p:spPr bwMode="auto">
            <a:xfrm>
              <a:off x="7867650" y="3587751"/>
              <a:ext cx="0" cy="1981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1" name="Group 70"/>
          <p:cNvGrpSpPr/>
          <p:nvPr/>
        </p:nvGrpSpPr>
        <p:grpSpPr>
          <a:xfrm>
            <a:off x="2338388" y="4648200"/>
            <a:ext cx="4256087" cy="369888"/>
            <a:chOff x="3538538" y="5222876"/>
            <a:chExt cx="4256087" cy="369888"/>
          </a:xfrm>
        </p:grpSpPr>
        <p:sp>
          <p:nvSpPr>
            <p:cNvPr id="72" name="Text Box 21"/>
            <p:cNvSpPr txBox="1">
              <a:spLocks noChangeArrowheads="1"/>
            </p:cNvSpPr>
            <p:nvPr/>
          </p:nvSpPr>
          <p:spPr bwMode="auto">
            <a:xfrm>
              <a:off x="5367338" y="5222876"/>
              <a:ext cx="62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±6</a:t>
              </a:r>
              <a:r>
                <a:rPr lang="en-US" i="1" dirty="0">
                  <a:latin typeface="Arial" charset="0"/>
                  <a:sym typeface="Symbol" charset="0"/>
                </a:rPr>
                <a:t></a:t>
              </a:r>
            </a:p>
          </p:txBody>
        </p:sp>
        <p:sp>
          <p:nvSpPr>
            <p:cNvPr id="73" name="Line 22"/>
            <p:cNvSpPr>
              <a:spLocks noChangeShapeType="1"/>
            </p:cNvSpPr>
            <p:nvPr/>
          </p:nvSpPr>
          <p:spPr bwMode="auto">
            <a:xfrm>
              <a:off x="6091236" y="5448301"/>
              <a:ext cx="1703389"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4" name="Line 23"/>
            <p:cNvSpPr>
              <a:spLocks noChangeShapeType="1"/>
            </p:cNvSpPr>
            <p:nvPr/>
          </p:nvSpPr>
          <p:spPr bwMode="auto">
            <a:xfrm flipH="1">
              <a:off x="3538538" y="5446714"/>
              <a:ext cx="178435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75" name="Group 74"/>
          <p:cNvGrpSpPr/>
          <p:nvPr/>
        </p:nvGrpSpPr>
        <p:grpSpPr>
          <a:xfrm>
            <a:off x="1634332" y="1617662"/>
            <a:ext cx="2032000" cy="1266826"/>
            <a:chOff x="1374775" y="2671763"/>
            <a:chExt cx="2032000" cy="1266826"/>
          </a:xfrm>
        </p:grpSpPr>
        <p:sp>
          <p:nvSpPr>
            <p:cNvPr id="76" name="Text Box 17"/>
            <p:cNvSpPr txBox="1">
              <a:spLocks noChangeArrowheads="1"/>
            </p:cNvSpPr>
            <p:nvPr/>
          </p:nvSpPr>
          <p:spPr bwMode="auto">
            <a:xfrm>
              <a:off x="1374775" y="2671763"/>
              <a:ext cx="203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3.4 defects/million</a:t>
              </a:r>
            </a:p>
          </p:txBody>
        </p:sp>
        <p:sp>
          <p:nvSpPr>
            <p:cNvPr id="77" name="Line 24"/>
            <p:cNvSpPr>
              <a:spLocks noChangeShapeType="1"/>
            </p:cNvSpPr>
            <p:nvPr/>
          </p:nvSpPr>
          <p:spPr bwMode="auto">
            <a:xfrm flipH="1">
              <a:off x="2078830" y="3041651"/>
              <a:ext cx="192087" cy="896938"/>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en-US" dirty="0"/>
            </a:p>
          </p:txBody>
        </p:sp>
      </p:grpSp>
      <p:grpSp>
        <p:nvGrpSpPr>
          <p:cNvPr id="78" name="Group 77"/>
          <p:cNvGrpSpPr/>
          <p:nvPr/>
        </p:nvGrpSpPr>
        <p:grpSpPr>
          <a:xfrm>
            <a:off x="3028950" y="2378075"/>
            <a:ext cx="2908300" cy="2133600"/>
            <a:chOff x="4229100" y="2952751"/>
            <a:chExt cx="2908300" cy="2133600"/>
          </a:xfrm>
        </p:grpSpPr>
        <p:sp>
          <p:nvSpPr>
            <p:cNvPr id="79" name="Line 26"/>
            <p:cNvSpPr>
              <a:spLocks noChangeShapeType="1"/>
            </p:cNvSpPr>
            <p:nvPr/>
          </p:nvSpPr>
          <p:spPr bwMode="auto">
            <a:xfrm>
              <a:off x="4229100" y="2978151"/>
              <a:ext cx="0" cy="2108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0" name="Line 27"/>
            <p:cNvSpPr>
              <a:spLocks noChangeShapeType="1"/>
            </p:cNvSpPr>
            <p:nvPr/>
          </p:nvSpPr>
          <p:spPr bwMode="auto">
            <a:xfrm>
              <a:off x="7137400" y="2952751"/>
              <a:ext cx="0" cy="2108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81" name="Group 80"/>
          <p:cNvGrpSpPr/>
          <p:nvPr/>
        </p:nvGrpSpPr>
        <p:grpSpPr>
          <a:xfrm>
            <a:off x="3090863" y="4162425"/>
            <a:ext cx="2778123" cy="369888"/>
            <a:chOff x="4291013" y="4737101"/>
            <a:chExt cx="2778123" cy="369888"/>
          </a:xfrm>
        </p:grpSpPr>
        <p:sp>
          <p:nvSpPr>
            <p:cNvPr id="82" name="Text Box 29"/>
            <p:cNvSpPr txBox="1">
              <a:spLocks noChangeArrowheads="1"/>
            </p:cNvSpPr>
            <p:nvPr/>
          </p:nvSpPr>
          <p:spPr bwMode="auto">
            <a:xfrm>
              <a:off x="5367338" y="4737101"/>
              <a:ext cx="62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±3</a:t>
              </a:r>
              <a:r>
                <a:rPr lang="en-US" i="1" dirty="0">
                  <a:latin typeface="Arial" charset="0"/>
                  <a:sym typeface="Symbol" charset="0"/>
                </a:rPr>
                <a:t></a:t>
              </a:r>
            </a:p>
          </p:txBody>
        </p:sp>
        <p:sp>
          <p:nvSpPr>
            <p:cNvPr id="83" name="Line 30"/>
            <p:cNvSpPr>
              <a:spLocks noChangeShapeType="1"/>
            </p:cNvSpPr>
            <p:nvPr/>
          </p:nvSpPr>
          <p:spPr bwMode="auto">
            <a:xfrm>
              <a:off x="6091237" y="4941888"/>
              <a:ext cx="977899"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4" name="Line 31"/>
            <p:cNvSpPr>
              <a:spLocks noChangeShapeType="1"/>
            </p:cNvSpPr>
            <p:nvPr/>
          </p:nvSpPr>
          <p:spPr bwMode="auto">
            <a:xfrm flipH="1">
              <a:off x="4291013" y="4949826"/>
              <a:ext cx="103187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85" name="Group 84"/>
          <p:cNvGrpSpPr/>
          <p:nvPr/>
        </p:nvGrpSpPr>
        <p:grpSpPr>
          <a:xfrm>
            <a:off x="4670425" y="1599064"/>
            <a:ext cx="2289175" cy="655185"/>
            <a:chOff x="2303463" y="2253115"/>
            <a:chExt cx="2289175" cy="655185"/>
          </a:xfrm>
        </p:grpSpPr>
        <p:sp>
          <p:nvSpPr>
            <p:cNvPr id="86" name="Text Box 28"/>
            <p:cNvSpPr txBox="1">
              <a:spLocks noChangeArrowheads="1"/>
            </p:cNvSpPr>
            <p:nvPr/>
          </p:nvSpPr>
          <p:spPr bwMode="auto">
            <a:xfrm>
              <a:off x="2303463" y="2253115"/>
              <a:ext cx="2289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dirty="0">
                  <a:latin typeface="Arial" charset="0"/>
                </a:rPr>
                <a:t>2,700 defects/million</a:t>
              </a:r>
            </a:p>
          </p:txBody>
        </p:sp>
        <p:sp>
          <p:nvSpPr>
            <p:cNvPr id="87" name="Line 32"/>
            <p:cNvSpPr>
              <a:spLocks noChangeShapeType="1"/>
            </p:cNvSpPr>
            <p:nvPr/>
          </p:nvSpPr>
          <p:spPr bwMode="auto">
            <a:xfrm flipH="1">
              <a:off x="3573464" y="2623003"/>
              <a:ext cx="378619" cy="285297"/>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en-US" dirty="0"/>
            </a:p>
          </p:txBody>
        </p:sp>
      </p:gr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682040F-5528-41CB-8DF3-E0F549E46F97}"/>
                  </a:ext>
                </a:extLst>
              </p:cNvPr>
              <p:cNvSpPr txBox="1"/>
              <p:nvPr/>
            </p:nvSpPr>
            <p:spPr>
              <a:xfrm>
                <a:off x="710760" y="5536020"/>
                <a:ext cx="332308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𝑃𝑟𝑜𝑐𝑒𝑠𝑠</m:t>
                      </m:r>
                      <m:r>
                        <a:rPr lang="en-US" sz="2400" b="0" i="1" smtClean="0">
                          <a:latin typeface="Cambria Math" panose="02040503050406030204" pitchFamily="18" charset="0"/>
                        </a:rPr>
                        <m:t> </m:t>
                      </m:r>
                      <m:r>
                        <a:rPr lang="en-US" sz="2400" b="0" i="1" smtClean="0">
                          <a:latin typeface="Cambria Math" panose="02040503050406030204" pitchFamily="18" charset="0"/>
                        </a:rPr>
                        <m:t>𝑤𝑖𝑑𝑡h</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𝜇</m:t>
                      </m:r>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𝜎</m:t>
                      </m:r>
                    </m:oMath>
                  </m:oMathPara>
                </a14:m>
                <a:endParaRPr lang="en-US" sz="2400" dirty="0"/>
              </a:p>
            </p:txBody>
          </p:sp>
        </mc:Choice>
        <mc:Fallback xmlns="">
          <p:sp>
            <p:nvSpPr>
              <p:cNvPr id="12" name="TextBox 11">
                <a:extLst>
                  <a:ext uri="{FF2B5EF4-FFF2-40B4-BE49-F238E27FC236}">
                    <a16:creationId xmlns:a16="http://schemas.microsoft.com/office/drawing/2014/main" id="{2682040F-5528-41CB-8DF3-E0F549E46F97}"/>
                  </a:ext>
                </a:extLst>
              </p:cNvPr>
              <p:cNvSpPr txBox="1">
                <a:spLocks noRot="1" noChangeAspect="1" noMove="1" noResize="1" noEditPoints="1" noAdjustHandles="1" noChangeArrowheads="1" noChangeShapeType="1" noTextEdit="1"/>
              </p:cNvSpPr>
              <p:nvPr/>
            </p:nvSpPr>
            <p:spPr>
              <a:xfrm>
                <a:off x="710760" y="5536020"/>
                <a:ext cx="3323089" cy="369332"/>
              </a:xfrm>
              <a:prstGeom prst="rect">
                <a:avLst/>
              </a:prstGeom>
              <a:blipFill>
                <a:blip r:embed="rId3"/>
                <a:stretch>
                  <a:fillRect l="-1835" r="-1468" b="-229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F02AD6AA-2DE1-489B-A091-E1F8F2811291}"/>
                  </a:ext>
                </a:extLst>
              </p:cNvPr>
              <p:cNvSpPr txBox="1"/>
              <p:nvPr/>
            </p:nvSpPr>
            <p:spPr>
              <a:xfrm>
                <a:off x="685800" y="5955268"/>
                <a:ext cx="410913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𝑆𝑝𝑒𝑐𝑖𝑓𝑖𝑐𝑎𝑡𝑖𝑜𝑛</m:t>
                      </m:r>
                      <m:r>
                        <a:rPr lang="en-US" sz="2400" b="0" i="1" smtClean="0">
                          <a:latin typeface="Cambria Math" panose="02040503050406030204" pitchFamily="18" charset="0"/>
                        </a:rPr>
                        <m:t> </m:t>
                      </m:r>
                      <m:r>
                        <a:rPr lang="en-US" sz="2400" b="0" i="1" smtClean="0">
                          <a:latin typeface="Cambria Math" panose="02040503050406030204" pitchFamily="18" charset="0"/>
                        </a:rPr>
                        <m:t>𝑤𝑖𝑑𝑡h</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𝜇</m:t>
                      </m:r>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𝜎</m:t>
                      </m:r>
                    </m:oMath>
                  </m:oMathPara>
                </a14:m>
                <a:endParaRPr lang="en-US" sz="2400" dirty="0"/>
              </a:p>
            </p:txBody>
          </p:sp>
        </mc:Choice>
        <mc:Fallback xmlns="">
          <p:sp>
            <p:nvSpPr>
              <p:cNvPr id="52" name="TextBox 51">
                <a:extLst>
                  <a:ext uri="{FF2B5EF4-FFF2-40B4-BE49-F238E27FC236}">
                    <a16:creationId xmlns:a16="http://schemas.microsoft.com/office/drawing/2014/main" id="{F02AD6AA-2DE1-489B-A091-E1F8F2811291}"/>
                  </a:ext>
                </a:extLst>
              </p:cNvPr>
              <p:cNvSpPr txBox="1">
                <a:spLocks noRot="1" noChangeAspect="1" noMove="1" noResize="1" noEditPoints="1" noAdjustHandles="1" noChangeArrowheads="1" noChangeShapeType="1" noTextEdit="1"/>
              </p:cNvSpPr>
              <p:nvPr/>
            </p:nvSpPr>
            <p:spPr>
              <a:xfrm>
                <a:off x="685800" y="5955268"/>
                <a:ext cx="4109138" cy="369332"/>
              </a:xfrm>
              <a:prstGeom prst="rect">
                <a:avLst/>
              </a:prstGeom>
              <a:blipFill>
                <a:blip r:embed="rId4"/>
                <a:stretch>
                  <a:fillRect l="-2226" r="-1039" b="-32787"/>
                </a:stretch>
              </a:blipFill>
            </p:spPr>
            <p:txBody>
              <a:bodyPr/>
              <a:lstStyle/>
              <a:p>
                <a:r>
                  <a:rPr lang="en-US">
                    <a:noFill/>
                  </a:rPr>
                  <a:t> </a:t>
                </a:r>
              </a:p>
            </p:txBody>
          </p:sp>
        </mc:Fallback>
      </mc:AlternateContent>
    </p:spTree>
    <p:extLst>
      <p:ext uri="{BB962C8B-B14F-4D97-AF65-F5344CB8AC3E}">
        <p14:creationId xmlns:p14="http://schemas.microsoft.com/office/powerpoint/2010/main" val="368046071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Vertical)">
                                      <p:cBhvr>
                                        <p:cTn id="7" dur="1000"/>
                                        <p:tgtEl>
                                          <p:spTgt spid="58"/>
                                        </p:tgtEl>
                                      </p:cBhvr>
                                    </p:animEffect>
                                  </p:childTnLst>
                                </p:cTn>
                              </p:par>
                            </p:childTnLst>
                          </p:cTn>
                        </p:par>
                        <p:par>
                          <p:cTn id="8" fill="hold">
                            <p:stCondLst>
                              <p:cond delay="1000"/>
                            </p:stCondLst>
                            <p:childTnLst>
                              <p:par>
                                <p:cTn id="9" presetID="16" presetClass="entr" presetSubtype="37" fill="hold" nodeType="afterEffect">
                                  <p:stCondLst>
                                    <p:cond delay="1000"/>
                                  </p:stCondLst>
                                  <p:childTnLst>
                                    <p:set>
                                      <p:cBhvr>
                                        <p:cTn id="10" dur="1" fill="hold">
                                          <p:stCondLst>
                                            <p:cond delay="0"/>
                                          </p:stCondLst>
                                        </p:cTn>
                                        <p:tgtEl>
                                          <p:spTgt spid="81"/>
                                        </p:tgtEl>
                                        <p:attrNameLst>
                                          <p:attrName>style.visibility</p:attrName>
                                        </p:attrNameLst>
                                      </p:cBhvr>
                                      <p:to>
                                        <p:strVal val="visible"/>
                                      </p:to>
                                    </p:set>
                                    <p:animEffect transition="in" filter="barn(outVertical)">
                                      <p:cBhvr>
                                        <p:cTn id="11" dur="1000"/>
                                        <p:tgtEl>
                                          <p:spTgt spid="81"/>
                                        </p:tgtEl>
                                      </p:cBhvr>
                                    </p:animEffect>
                                  </p:childTnLst>
                                </p:cTn>
                              </p:par>
                              <p:par>
                                <p:cTn id="12" presetID="22" presetClass="entr" presetSubtype="1" fill="hold" nodeType="withEffect">
                                  <p:stCondLst>
                                    <p:cond delay="1000"/>
                                  </p:stCondLst>
                                  <p:childTnLst>
                                    <p:set>
                                      <p:cBhvr>
                                        <p:cTn id="13" dur="1" fill="hold">
                                          <p:stCondLst>
                                            <p:cond delay="0"/>
                                          </p:stCondLst>
                                        </p:cTn>
                                        <p:tgtEl>
                                          <p:spTgt spid="78"/>
                                        </p:tgtEl>
                                        <p:attrNameLst>
                                          <p:attrName>style.visibility</p:attrName>
                                        </p:attrNameLst>
                                      </p:cBhvr>
                                      <p:to>
                                        <p:strVal val="visible"/>
                                      </p:to>
                                    </p:set>
                                    <p:animEffect transition="in" filter="wipe(up)">
                                      <p:cBhvr>
                                        <p:cTn id="14" dur="1000"/>
                                        <p:tgtEl>
                                          <p:spTgt spid="78"/>
                                        </p:tgtEl>
                                      </p:cBhvr>
                                    </p:animEffect>
                                  </p:childTnLst>
                                </p:cTn>
                              </p:par>
                            </p:childTnLst>
                          </p:cTn>
                        </p:par>
                        <p:par>
                          <p:cTn id="15" fill="hold">
                            <p:stCondLst>
                              <p:cond delay="3000"/>
                            </p:stCondLst>
                            <p:childTnLst>
                              <p:par>
                                <p:cTn id="16" presetID="9"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dissolve">
                                      <p:cBhvr>
                                        <p:cTn id="18" dur="1000"/>
                                        <p:tgtEl>
                                          <p:spTgt spid="50"/>
                                        </p:tgtEl>
                                      </p:cBhvr>
                                    </p:animEffect>
                                  </p:childTnLst>
                                </p:cTn>
                              </p:par>
                            </p:childTnLst>
                          </p:cTn>
                        </p:par>
                        <p:par>
                          <p:cTn id="19" fill="hold">
                            <p:stCondLst>
                              <p:cond delay="4000"/>
                            </p:stCondLst>
                            <p:childTnLst>
                              <p:par>
                                <p:cTn id="20" presetID="16" presetClass="entr" presetSubtype="37" fill="hold" nodeType="afterEffect">
                                  <p:stCondLst>
                                    <p:cond delay="1000"/>
                                  </p:stCondLst>
                                  <p:childTnLst>
                                    <p:set>
                                      <p:cBhvr>
                                        <p:cTn id="21" dur="1" fill="hold">
                                          <p:stCondLst>
                                            <p:cond delay="0"/>
                                          </p:stCondLst>
                                        </p:cTn>
                                        <p:tgtEl>
                                          <p:spTgt spid="71"/>
                                        </p:tgtEl>
                                        <p:attrNameLst>
                                          <p:attrName>style.visibility</p:attrName>
                                        </p:attrNameLst>
                                      </p:cBhvr>
                                      <p:to>
                                        <p:strVal val="visible"/>
                                      </p:to>
                                    </p:set>
                                    <p:animEffect transition="in" filter="barn(outVertical)">
                                      <p:cBhvr>
                                        <p:cTn id="22" dur="1000"/>
                                        <p:tgtEl>
                                          <p:spTgt spid="71"/>
                                        </p:tgtEl>
                                      </p:cBhvr>
                                    </p:animEffect>
                                  </p:childTnLst>
                                </p:cTn>
                              </p:par>
                              <p:par>
                                <p:cTn id="23" presetID="22" presetClass="entr" presetSubtype="1" fill="hold" nodeType="withEffect">
                                  <p:stCondLst>
                                    <p:cond delay="1000"/>
                                  </p:stCondLst>
                                  <p:childTnLst>
                                    <p:set>
                                      <p:cBhvr>
                                        <p:cTn id="24" dur="1" fill="hold">
                                          <p:stCondLst>
                                            <p:cond delay="0"/>
                                          </p:stCondLst>
                                        </p:cTn>
                                        <p:tgtEl>
                                          <p:spTgt spid="68"/>
                                        </p:tgtEl>
                                        <p:attrNameLst>
                                          <p:attrName>style.visibility</p:attrName>
                                        </p:attrNameLst>
                                      </p:cBhvr>
                                      <p:to>
                                        <p:strVal val="visible"/>
                                      </p:to>
                                    </p:set>
                                    <p:animEffect transition="in" filter="wipe(up)">
                                      <p:cBhvr>
                                        <p:cTn id="25" dur="1000"/>
                                        <p:tgtEl>
                                          <p:spTgt spid="68"/>
                                        </p:tgtEl>
                                      </p:cBhvr>
                                    </p:animEffect>
                                  </p:childTnLst>
                                </p:cTn>
                              </p:par>
                            </p:childTnLst>
                          </p:cTn>
                        </p:par>
                        <p:par>
                          <p:cTn id="26" fill="hold">
                            <p:stCondLst>
                              <p:cond delay="6000"/>
                            </p:stCondLst>
                            <p:childTnLst>
                              <p:par>
                                <p:cTn id="27" presetID="18" presetClass="entr" presetSubtype="6"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strips(downRight)">
                                      <p:cBhvr>
                                        <p:cTn id="29" dur="1000"/>
                                        <p:tgtEl>
                                          <p:spTgt spid="75"/>
                                        </p:tgtEl>
                                      </p:cBhvr>
                                    </p:animEffect>
                                  </p:childTnLst>
                                </p:cTn>
                              </p:par>
                            </p:childTnLst>
                          </p:cTn>
                        </p:par>
                        <p:par>
                          <p:cTn id="30" fill="hold">
                            <p:stCondLst>
                              <p:cond delay="7000"/>
                            </p:stCondLst>
                            <p:childTnLst>
                              <p:par>
                                <p:cTn id="31" presetID="18" presetClass="entr" presetSubtype="6" fill="hold"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strips(downRight)">
                                      <p:cBhvr>
                                        <p:cTn id="33" dur="1000"/>
                                        <p:tgtEl>
                                          <p:spTgt spid="85"/>
                                        </p:tgtEl>
                                      </p:cBhvr>
                                    </p:animEffect>
                                  </p:childTnLst>
                                </p:cTn>
                              </p:par>
                            </p:childTnLst>
                          </p:cTn>
                        </p:par>
                        <p:par>
                          <p:cTn id="34" fill="hold">
                            <p:stCondLst>
                              <p:cond delay="8000"/>
                            </p:stCondLst>
                            <p:childTnLst>
                              <p:par>
                                <p:cTn id="35" presetID="22" presetClass="entr" presetSubtype="8" fill="hold" nodeType="afterEffect">
                                  <p:stCondLst>
                                    <p:cond delay="1000"/>
                                  </p:stCondLst>
                                  <p:childTnLst>
                                    <p:set>
                                      <p:cBhvr>
                                        <p:cTn id="36" dur="1" fill="hold">
                                          <p:stCondLst>
                                            <p:cond delay="0"/>
                                          </p:stCondLst>
                                        </p:cTn>
                                        <p:tgtEl>
                                          <p:spTgt spid="64"/>
                                        </p:tgtEl>
                                        <p:attrNameLst>
                                          <p:attrName>style.visibility</p:attrName>
                                        </p:attrNameLst>
                                      </p:cBhvr>
                                      <p:to>
                                        <p:strVal val="visible"/>
                                      </p:to>
                                    </p:set>
                                    <p:animEffect transition="in" filter="wipe(left)">
                                      <p:cBhvr>
                                        <p:cTn id="37" dur="1000"/>
                                        <p:tgtEl>
                                          <p:spTgt spid="64"/>
                                        </p:tgtEl>
                                      </p:cBhvr>
                                    </p:animEffect>
                                  </p:childTnLst>
                                </p:cTn>
                              </p:par>
                            </p:childTnLst>
                          </p:cTn>
                        </p:par>
                        <p:par>
                          <p:cTn id="38" fill="hold">
                            <p:stCondLst>
                              <p:cond delay="10000"/>
                            </p:stCondLst>
                            <p:childTnLst>
                              <p:par>
                                <p:cTn id="39" presetID="9" presetClass="entr" presetSubtype="0" fill="hold"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dissolve">
                                      <p:cBhvr>
                                        <p:cTn id="41"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21</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p:cNvSpPr txBox="1"/>
          <p:nvPr/>
        </p:nvSpPr>
        <p:spPr>
          <a:xfrm>
            <a:off x="95249" y="700409"/>
            <a:ext cx="8148865" cy="3157788"/>
          </a:xfrm>
          <a:custGeom>
            <a:avLst/>
            <a:gdLst>
              <a:gd name="connsiteX0" fmla="*/ 0 w 8134351"/>
              <a:gd name="connsiteY0" fmla="*/ 0 h 2271391"/>
              <a:gd name="connsiteX1" fmla="*/ 8134351 w 8134351"/>
              <a:gd name="connsiteY1" fmla="*/ 0 h 2271391"/>
              <a:gd name="connsiteX2" fmla="*/ 8134351 w 8134351"/>
              <a:gd name="connsiteY2" fmla="*/ 2271391 h 2271391"/>
              <a:gd name="connsiteX3" fmla="*/ 0 w 8134351"/>
              <a:gd name="connsiteY3" fmla="*/ 2271391 h 2271391"/>
              <a:gd name="connsiteX4" fmla="*/ 0 w 8134351"/>
              <a:gd name="connsiteY4" fmla="*/ 0 h 2271391"/>
              <a:gd name="connsiteX0" fmla="*/ 0 w 8148865"/>
              <a:gd name="connsiteY0" fmla="*/ 0 h 2271391"/>
              <a:gd name="connsiteX1" fmla="*/ 8134351 w 8148865"/>
              <a:gd name="connsiteY1" fmla="*/ 0 h 2271391"/>
              <a:gd name="connsiteX2" fmla="*/ 8148865 w 8148865"/>
              <a:gd name="connsiteY2" fmla="*/ 1661791 h 2271391"/>
              <a:gd name="connsiteX3" fmla="*/ 0 w 8148865"/>
              <a:gd name="connsiteY3" fmla="*/ 2271391 h 2271391"/>
              <a:gd name="connsiteX4" fmla="*/ 0 w 8148865"/>
              <a:gd name="connsiteY4" fmla="*/ 0 h 2271391"/>
              <a:gd name="connsiteX0" fmla="*/ 0 w 8148865"/>
              <a:gd name="connsiteY0" fmla="*/ 0 h 2271391"/>
              <a:gd name="connsiteX1" fmla="*/ 8134351 w 8148865"/>
              <a:gd name="connsiteY1" fmla="*/ 0 h 2271391"/>
              <a:gd name="connsiteX2" fmla="*/ 8148865 w 8148865"/>
              <a:gd name="connsiteY2" fmla="*/ 1661791 h 2271391"/>
              <a:gd name="connsiteX3" fmla="*/ 0 w 8148865"/>
              <a:gd name="connsiteY3" fmla="*/ 2271391 h 2271391"/>
              <a:gd name="connsiteX4" fmla="*/ 0 w 8148865"/>
              <a:gd name="connsiteY4" fmla="*/ 0 h 2271391"/>
              <a:gd name="connsiteX0" fmla="*/ 0 w 8148865"/>
              <a:gd name="connsiteY0" fmla="*/ 0 h 2271391"/>
              <a:gd name="connsiteX1" fmla="*/ 8134351 w 8148865"/>
              <a:gd name="connsiteY1" fmla="*/ 0 h 2271391"/>
              <a:gd name="connsiteX2" fmla="*/ 8148865 w 8148865"/>
              <a:gd name="connsiteY2" fmla="*/ 1661791 h 2271391"/>
              <a:gd name="connsiteX3" fmla="*/ 2531837 w 8148865"/>
              <a:gd name="connsiteY3" fmla="*/ 2202448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661791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661791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661791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734362 h 2271391"/>
              <a:gd name="connsiteX3" fmla="*/ 2546351 w 8148865"/>
              <a:gd name="connsiteY3" fmla="*/ 2245991 h 2271391"/>
              <a:gd name="connsiteX4" fmla="*/ 0 w 8148865"/>
              <a:gd name="connsiteY4" fmla="*/ 2271391 h 2271391"/>
              <a:gd name="connsiteX5" fmla="*/ 0 w 8148865"/>
              <a:gd name="connsiteY5" fmla="*/ 0 h 2271391"/>
              <a:gd name="connsiteX0" fmla="*/ 0 w 8148865"/>
              <a:gd name="connsiteY0" fmla="*/ 0 h 2271391"/>
              <a:gd name="connsiteX1" fmla="*/ 8134351 w 8148865"/>
              <a:gd name="connsiteY1" fmla="*/ 0 h 2271391"/>
              <a:gd name="connsiteX2" fmla="*/ 8148865 w 8148865"/>
              <a:gd name="connsiteY2" fmla="*/ 1734362 h 2271391"/>
              <a:gd name="connsiteX3" fmla="*/ 2546351 w 8148865"/>
              <a:gd name="connsiteY3" fmla="*/ 2245991 h 2271391"/>
              <a:gd name="connsiteX4" fmla="*/ 0 w 8148865"/>
              <a:gd name="connsiteY4" fmla="*/ 2271391 h 2271391"/>
              <a:gd name="connsiteX5" fmla="*/ 0 w 8148865"/>
              <a:gd name="connsiteY5" fmla="*/ 0 h 2271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8865" h="2271391">
                <a:moveTo>
                  <a:pt x="0" y="0"/>
                </a:moveTo>
                <a:lnTo>
                  <a:pt x="8134351" y="0"/>
                </a:lnTo>
                <a:lnTo>
                  <a:pt x="8148865" y="1734362"/>
                </a:lnTo>
                <a:cubicBezTo>
                  <a:pt x="6271684" y="1871038"/>
                  <a:pt x="2478617" y="1572286"/>
                  <a:pt x="2546351" y="2245991"/>
                </a:cubicBezTo>
                <a:lnTo>
                  <a:pt x="0" y="2271391"/>
                </a:lnTo>
                <a:lnTo>
                  <a:pt x="0" y="0"/>
                </a:lnTo>
                <a:close/>
              </a:path>
            </a:pathLst>
          </a:custGeom>
        </p:spPr>
        <p:style>
          <a:lnRef idx="2">
            <a:schemeClr val="accent6"/>
          </a:lnRef>
          <a:fillRef idx="1">
            <a:schemeClr val="lt1"/>
          </a:fillRef>
          <a:effectRef idx="0">
            <a:schemeClr val="accent6"/>
          </a:effectRef>
          <a:fontRef idx="minor">
            <a:schemeClr val="dk1"/>
          </a:fontRef>
        </p:style>
        <p:txBody>
          <a:bodyPr wrap="square" rtlCol="0">
            <a:spAutoFit/>
          </a:bodyPr>
          <a:lstStyle/>
          <a:p>
            <a:pPr marL="601663" lvl="1" indent="-514350">
              <a:spcAft>
                <a:spcPts val="1200"/>
              </a:spcAft>
              <a:buClr>
                <a:srgbClr val="BF0922"/>
              </a:buClr>
              <a:buSzPct val="84000"/>
              <a:buFont typeface="+mj-lt"/>
              <a:buAutoNum type="arabicPeriod"/>
            </a:pPr>
            <a:r>
              <a:rPr lang="en-US" sz="3200" dirty="0"/>
              <a:t>A process that is 99.9997% capable, 3.4 defects per million opportunities (DPMO)</a:t>
            </a:r>
          </a:p>
          <a:p>
            <a:pPr marL="601663" lvl="1" indent="-514350">
              <a:lnSpc>
                <a:spcPct val="90000"/>
              </a:lnSpc>
              <a:spcAft>
                <a:spcPts val="1200"/>
              </a:spcAft>
              <a:buClr>
                <a:srgbClr val="BF0922"/>
              </a:buClr>
              <a:buSzPct val="84000"/>
              <a:buFont typeface="+mj-lt"/>
              <a:buAutoNum type="arabicPeriod"/>
            </a:pPr>
            <a:r>
              <a:rPr lang="en-US" sz="3200" dirty="0"/>
              <a:t>A </a:t>
            </a:r>
            <a:r>
              <a:rPr lang="en-US" sz="3200" i="1" dirty="0"/>
              <a:t>program</a:t>
            </a:r>
            <a:r>
              <a:rPr lang="en-US" sz="3200" dirty="0"/>
              <a:t> designed to reduce defects, lower costs, save time, and improve customer satisfaction</a:t>
            </a:r>
          </a:p>
          <a:p>
            <a:pPr marL="601663" lvl="1" indent="-514350">
              <a:lnSpc>
                <a:spcPct val="90000"/>
              </a:lnSpc>
              <a:spcAft>
                <a:spcPts val="1200"/>
              </a:spcAft>
              <a:buClr>
                <a:srgbClr val="BF0922"/>
              </a:buClr>
              <a:buSzPct val="84000"/>
              <a:buFont typeface="+mj-lt"/>
              <a:buAutoNum type="arabicPeriod"/>
            </a:pPr>
            <a:endParaRPr lang="en-US" sz="3200" dirty="0"/>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p:sp>
        <p:nvSpPr>
          <p:cNvPr id="10" name="TextBox 9"/>
          <p:cNvSpPr txBox="1"/>
          <p:nvPr/>
        </p:nvSpPr>
        <p:spPr>
          <a:xfrm>
            <a:off x="351838" y="4745341"/>
            <a:ext cx="8440323"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Blip>
                <a:blip r:embed="rId3"/>
              </a:buBlip>
            </a:pPr>
            <a:r>
              <a:rPr lang="en-GB" sz="2400" dirty="0"/>
              <a:t>Developed by Motorola and enhanced by Honeywell and GE</a:t>
            </a:r>
          </a:p>
          <a:p>
            <a:pPr marL="285750" indent="-285750">
              <a:buBlip>
                <a:blip r:embed="rId3"/>
              </a:buBlip>
            </a:pPr>
            <a:r>
              <a:rPr lang="en-GB" sz="2400" dirty="0"/>
              <a:t>Highly structured way to process improvement</a:t>
            </a:r>
          </a:p>
          <a:p>
            <a:pPr marL="800100" lvl="1" indent="-342900">
              <a:buBlip>
                <a:blip r:embed="rId4"/>
              </a:buBlip>
            </a:pPr>
            <a:r>
              <a:rPr lang="en-GB" sz="2400" dirty="0"/>
              <a:t>A discipline – DMAIC</a:t>
            </a:r>
          </a:p>
          <a:p>
            <a:pPr marL="800100" lvl="1" indent="-342900">
              <a:buBlip>
                <a:blip r:embed="rId4"/>
              </a:buBlip>
            </a:pPr>
            <a:r>
              <a:rPr lang="en-GB" sz="2400" dirty="0"/>
              <a:t>A set of 7 tools </a:t>
            </a:r>
          </a:p>
        </p:txBody>
      </p:sp>
    </p:spTree>
    <p:extLst>
      <p:ext uri="{BB962C8B-B14F-4D97-AF65-F5344CB8AC3E}">
        <p14:creationId xmlns:p14="http://schemas.microsoft.com/office/powerpoint/2010/main" val="97761078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dissolve">
                                      <p:cBhvr>
                                        <p:cTn id="12" dur="1000"/>
                                        <p:tgtEl>
                                          <p:spTgt spid="8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22</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12" name="Rectangle 11">
                <a:extLst>
                  <a:ext uri="{FF2B5EF4-FFF2-40B4-BE49-F238E27FC236}">
                    <a16:creationId xmlns:a16="http://schemas.microsoft.com/office/drawing/2014/main" id="{9A341671-CA8E-44E1-873D-ADB5928AF70B}"/>
                  </a:ext>
                </a:extLst>
              </p:cNvPr>
              <p:cNvSpPr/>
              <p:nvPr/>
            </p:nvSpPr>
            <p:spPr>
              <a:xfrm>
                <a:off x="612775" y="1274644"/>
                <a:ext cx="7769225" cy="3664786"/>
              </a:xfrm>
              <a:prstGeom prst="rect">
                <a:avLst/>
              </a:prstGeom>
            </p:spPr>
            <p:txBody>
              <a:bodyPr wrap="square">
                <a:spAutoFit/>
              </a:bodyPr>
              <a:lstStyle/>
              <a:p>
                <a:r>
                  <a:rPr lang="en-US" sz="2800" u="sng" dirty="0"/>
                  <a:t>A </a:t>
                </a:r>
                <a:r>
                  <a:rPr lang="en-US" sz="2800" i="1" u="sng" dirty="0"/>
                  <a:t>k</a:t>
                </a:r>
                <a:r>
                  <a:rPr lang="en-US" sz="2800" u="sng" dirty="0"/>
                  <a:t>-sigma quality level satisfies the equation</a:t>
                </a:r>
                <a:r>
                  <a:rPr lang="en-US" sz="2800" dirty="0"/>
                  <a:t>: </a:t>
                </a:r>
              </a:p>
              <a:p>
                <a:endParaRPr lang="en-US" sz="2800" dirty="0"/>
              </a:p>
              <a:p>
                <a14:m>
                  <m:oMathPara xmlns:m="http://schemas.openxmlformats.org/officeDocument/2006/math">
                    <m:oMathParaPr>
                      <m:jc m:val="centerGroup"/>
                    </m:oMathParaPr>
                    <m:oMath xmlns:m="http://schemas.openxmlformats.org/officeDocument/2006/math">
                      <m:r>
                        <m:rPr>
                          <m:nor/>
                        </m:rPr>
                        <a:rPr lang="en-US" sz="2800" i="1" dirty="0" smtClean="0">
                          <a:solidFill>
                            <a:srgbClr val="3106EA"/>
                          </a:solidFill>
                        </a:rPr>
                        <m:t>k</m:t>
                      </m:r>
                      <m:r>
                        <m:rPr>
                          <m:nor/>
                        </m:rPr>
                        <a:rPr lang="en-US" sz="2800" dirty="0" smtClean="0">
                          <a:solidFill>
                            <a:srgbClr val="3106EA"/>
                          </a:solidFill>
                        </a:rPr>
                        <m:t> × </m:t>
                      </m:r>
                      <m:r>
                        <m:rPr>
                          <m:nor/>
                        </m:rPr>
                        <a:rPr lang="en-US" sz="2800" dirty="0" smtClean="0">
                          <a:solidFill>
                            <a:srgbClr val="3106EA"/>
                          </a:solidFill>
                        </a:rPr>
                        <m:t>process</m:t>
                      </m:r>
                      <m:r>
                        <m:rPr>
                          <m:nor/>
                        </m:rPr>
                        <a:rPr lang="en-US" sz="2800" dirty="0" smtClean="0">
                          <a:solidFill>
                            <a:srgbClr val="3106EA"/>
                          </a:solidFill>
                        </a:rPr>
                        <m:t> </m:t>
                      </m:r>
                      <m:r>
                        <m:rPr>
                          <m:nor/>
                        </m:rPr>
                        <a:rPr lang="en-US" sz="2800" dirty="0" smtClean="0">
                          <a:solidFill>
                            <a:srgbClr val="3106EA"/>
                          </a:solidFill>
                        </a:rPr>
                        <m:t>standard</m:t>
                      </m:r>
                      <m:r>
                        <m:rPr>
                          <m:nor/>
                        </m:rPr>
                        <a:rPr lang="en-US" sz="2800" dirty="0" smtClean="0">
                          <a:solidFill>
                            <a:srgbClr val="3106EA"/>
                          </a:solidFill>
                        </a:rPr>
                        <m:t> </m:t>
                      </m:r>
                      <m:r>
                        <m:rPr>
                          <m:nor/>
                        </m:rPr>
                        <a:rPr lang="en-US" sz="2800" dirty="0" smtClean="0">
                          <a:solidFill>
                            <a:srgbClr val="3106EA"/>
                          </a:solidFill>
                        </a:rPr>
                        <m:t>deviation</m:t>
                      </m:r>
                      <m:r>
                        <m:rPr>
                          <m:nor/>
                        </m:rPr>
                        <a:rPr lang="en-US" sz="2800" b="0" i="0" dirty="0" smtClean="0">
                          <a:solidFill>
                            <a:srgbClr val="3106EA"/>
                          </a:solidFill>
                        </a:rPr>
                        <m:t> (</m:t>
                      </m:r>
                      <m:r>
                        <m:rPr>
                          <m:sty m:val="p"/>
                        </m:rPr>
                        <a:rPr lang="el-GR" sz="2800" b="0" i="1" dirty="0" smtClean="0">
                          <a:solidFill>
                            <a:srgbClr val="3106EA"/>
                          </a:solidFill>
                          <a:latin typeface="Cambria Math" panose="02040503050406030204" pitchFamily="18" charset="0"/>
                          <a:ea typeface="Cambria Math" panose="02040503050406030204" pitchFamily="18" charset="0"/>
                        </a:rPr>
                        <m:t>σ</m:t>
                      </m:r>
                      <m:r>
                        <m:rPr>
                          <m:nor/>
                        </m:rPr>
                        <a:rPr lang="en-US" sz="2800" b="0" i="0" dirty="0" smtClean="0">
                          <a:solidFill>
                            <a:srgbClr val="3106EA"/>
                          </a:solidFill>
                        </a:rPr>
                        <m:t>)</m:t>
                      </m:r>
                      <m:r>
                        <m:rPr>
                          <m:nor/>
                        </m:rPr>
                        <a:rPr lang="en-US" sz="2800" dirty="0">
                          <a:solidFill>
                            <a:srgbClr val="3106EA"/>
                          </a:solidFill>
                        </a:rPr>
                        <m:t> = </m:t>
                      </m:r>
                      <m:f>
                        <m:fPr>
                          <m:ctrlPr>
                            <a:rPr lang="en-US" sz="2800" i="1" dirty="0" smtClean="0">
                              <a:solidFill>
                                <a:srgbClr val="3106EA"/>
                              </a:solidFill>
                              <a:latin typeface="Cambria Math" panose="02040503050406030204" pitchFamily="18" charset="0"/>
                            </a:rPr>
                          </m:ctrlPr>
                        </m:fPr>
                        <m:num>
                          <m:r>
                            <m:rPr>
                              <m:nor/>
                            </m:rPr>
                            <a:rPr lang="en-US" sz="2800" dirty="0">
                              <a:solidFill>
                                <a:srgbClr val="3106EA"/>
                              </a:solidFill>
                            </a:rPr>
                            <m:t>tolerance</m:t>
                          </m:r>
                          <m:r>
                            <m:rPr>
                              <m:nor/>
                            </m:rPr>
                            <a:rPr lang="en-US" sz="2800" dirty="0">
                              <a:solidFill>
                                <a:srgbClr val="3106EA"/>
                              </a:solidFill>
                            </a:rPr>
                            <m:t> </m:t>
                          </m:r>
                          <m:r>
                            <m:rPr>
                              <m:nor/>
                            </m:rPr>
                            <a:rPr lang="en-US" sz="2800" dirty="0">
                              <a:solidFill>
                                <a:srgbClr val="3106EA"/>
                              </a:solidFill>
                            </a:rPr>
                            <m:t>range</m:t>
                          </m:r>
                        </m:num>
                        <m:den>
                          <m:r>
                            <a:rPr lang="en-US" sz="2800" b="0" i="1" dirty="0" smtClean="0">
                              <a:solidFill>
                                <a:srgbClr val="3106EA"/>
                              </a:solidFill>
                              <a:latin typeface="Cambria Math" panose="02040503050406030204" pitchFamily="18" charset="0"/>
                            </a:rPr>
                            <m:t>2</m:t>
                          </m:r>
                        </m:den>
                      </m:f>
                    </m:oMath>
                  </m:oMathPara>
                </a14:m>
                <a:endParaRPr lang="en-US" sz="2800" dirty="0">
                  <a:solidFill>
                    <a:srgbClr val="72A376"/>
                  </a:solidFill>
                </a:endParaRPr>
              </a:p>
              <a:p>
                <a:endParaRPr lang="en-US" sz="2800" dirty="0"/>
              </a:p>
              <a:p>
                <a:r>
                  <a:rPr lang="en-US" sz="2800" dirty="0"/>
                  <a:t>For Six Sigma,</a:t>
                </a:r>
              </a:p>
              <a:p>
                <a:endParaRPr lang="en-US" sz="2800" dirty="0"/>
              </a:p>
              <a:p>
                <a:r>
                  <a:rPr lang="el-GR" sz="2800" i="1" dirty="0"/>
                  <a:t>k</a:t>
                </a:r>
                <a:r>
                  <a:rPr lang="el-GR" sz="2800" dirty="0"/>
                  <a:t> × σ </a:t>
                </a:r>
                <a:r>
                  <a:rPr lang="en-US" sz="2800" dirty="0"/>
                  <a:t>=</a:t>
                </a:r>
                <a:r>
                  <a:rPr lang="el-GR" sz="2800" dirty="0"/>
                  <a:t> </a:t>
                </a:r>
                <a14:m>
                  <m:oMath xmlns:m="http://schemas.openxmlformats.org/officeDocument/2006/math">
                    <m:f>
                      <m:fPr>
                        <m:ctrlPr>
                          <a:rPr lang="el-GR" sz="2800" i="1" smtClean="0">
                            <a:latin typeface="Cambria Math" panose="02040503050406030204" pitchFamily="18" charset="0"/>
                          </a:rPr>
                        </m:ctrlPr>
                      </m:fPr>
                      <m:num>
                        <m:r>
                          <a:rPr lang="en-US" sz="2800" b="0" i="1" smtClean="0">
                            <a:latin typeface="Cambria Math" panose="02040503050406030204" pitchFamily="18" charset="0"/>
                          </a:rPr>
                          <m:t>12</m:t>
                        </m:r>
                        <m:r>
                          <a:rPr lang="en-US" sz="2800" b="0" i="1" smtClean="0">
                            <a:latin typeface="Cambria Math" panose="02040503050406030204" pitchFamily="18" charset="0"/>
                            <a:ea typeface="Cambria Math" panose="02040503050406030204" pitchFamily="18" charset="0"/>
                          </a:rPr>
                          <m:t>𝜎</m:t>
                        </m:r>
                      </m:num>
                      <m:den>
                        <m:r>
                          <a:rPr lang="en-US" sz="2800" b="0" i="1" smtClean="0">
                            <a:latin typeface="Cambria Math" panose="02040503050406030204" pitchFamily="18" charset="0"/>
                          </a:rPr>
                          <m:t>2</m:t>
                        </m:r>
                      </m:den>
                    </m:f>
                  </m:oMath>
                </a14:m>
                <a:endParaRPr lang="en-US" sz="2800" dirty="0"/>
              </a:p>
            </p:txBody>
          </p:sp>
        </mc:Choice>
        <mc:Fallback>
          <p:sp>
            <p:nvSpPr>
              <p:cNvPr id="12" name="Rectangle 11">
                <a:extLst>
                  <a:ext uri="{FF2B5EF4-FFF2-40B4-BE49-F238E27FC236}">
                    <a16:creationId xmlns:a16="http://schemas.microsoft.com/office/drawing/2014/main" id="{9A341671-CA8E-44E1-873D-ADB5928AF70B}"/>
                  </a:ext>
                </a:extLst>
              </p:cNvPr>
              <p:cNvSpPr>
                <a:spLocks noRot="1" noChangeAspect="1" noMove="1" noResize="1" noEditPoints="1" noAdjustHandles="1" noChangeArrowheads="1" noChangeShapeType="1" noTextEdit="1"/>
              </p:cNvSpPr>
              <p:nvPr/>
            </p:nvSpPr>
            <p:spPr>
              <a:xfrm>
                <a:off x="612775" y="1274644"/>
                <a:ext cx="7769225" cy="3664786"/>
              </a:xfrm>
              <a:prstGeom prst="rect">
                <a:avLst/>
              </a:prstGeom>
              <a:blipFill>
                <a:blip r:embed="rId3"/>
                <a:stretch>
                  <a:fillRect l="-1648" t="-1498" b="-149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399C53D1-1811-4D98-A60B-07AFD48F4CF7}"/>
                  </a:ext>
                </a:extLst>
              </p:cNvPr>
              <p:cNvSpPr/>
              <p:nvPr/>
            </p:nvSpPr>
            <p:spPr>
              <a:xfrm>
                <a:off x="2362200" y="4306708"/>
                <a:ext cx="1387688" cy="57009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groupChr>
                        <m:groupChrPr>
                          <m:chr m:val="⇒"/>
                          <m:pos m:val="top"/>
                          <m:ctrlPr>
                            <a:rPr lang="en-US" sz="2400" i="1" dirty="0">
                              <a:latin typeface="Cambria Math" panose="02040503050406030204" pitchFamily="18" charset="0"/>
                            </a:rPr>
                          </m:ctrlPr>
                        </m:groupChrPr>
                        <m:e/>
                      </m:groupChr>
                      <m:r>
                        <a:rPr lang="en-US" sz="2400" i="1" dirty="0">
                          <a:latin typeface="Cambria Math" panose="02040503050406030204" pitchFamily="18" charset="0"/>
                        </a:rPr>
                        <m:t> </m:t>
                      </m:r>
                      <m:r>
                        <a:rPr lang="en-US" sz="2400" i="1" dirty="0">
                          <a:latin typeface="Cambria Math" panose="02040503050406030204" pitchFamily="18" charset="0"/>
                        </a:rPr>
                        <m:t>𝑘</m:t>
                      </m:r>
                      <m:r>
                        <a:rPr lang="en-US" sz="2400" i="1" dirty="0">
                          <a:latin typeface="Cambria Math" panose="02040503050406030204" pitchFamily="18" charset="0"/>
                        </a:rPr>
                        <m:t>=6</m:t>
                      </m:r>
                    </m:oMath>
                  </m:oMathPara>
                </a14:m>
                <a:endParaRPr lang="en-US" sz="2400" dirty="0"/>
              </a:p>
            </p:txBody>
          </p:sp>
        </mc:Choice>
        <mc:Fallback>
          <p:sp>
            <p:nvSpPr>
              <p:cNvPr id="13" name="Rectangle 12">
                <a:extLst>
                  <a:ext uri="{FF2B5EF4-FFF2-40B4-BE49-F238E27FC236}">
                    <a16:creationId xmlns:a16="http://schemas.microsoft.com/office/drawing/2014/main" id="{399C53D1-1811-4D98-A60B-07AFD48F4CF7}"/>
                  </a:ext>
                </a:extLst>
              </p:cNvPr>
              <p:cNvSpPr>
                <a:spLocks noRot="1" noChangeAspect="1" noMove="1" noResize="1" noEditPoints="1" noAdjustHandles="1" noChangeArrowheads="1" noChangeShapeType="1" noTextEdit="1"/>
              </p:cNvSpPr>
              <p:nvPr/>
            </p:nvSpPr>
            <p:spPr>
              <a:xfrm>
                <a:off x="2362200" y="4306708"/>
                <a:ext cx="1387688" cy="570092"/>
              </a:xfrm>
              <a:prstGeom prst="rect">
                <a:avLst/>
              </a:prstGeom>
              <a:blipFill>
                <a:blip r:embed="rId4"/>
                <a:stretch>
                  <a:fillRect l="-11894" t="-32979" b="-46809"/>
                </a:stretch>
              </a:blipFill>
            </p:spPr>
            <p:txBody>
              <a:bodyPr/>
              <a:lstStyle/>
              <a:p>
                <a:r>
                  <a:rPr lang="en-US">
                    <a:noFill/>
                  </a:rPr>
                  <a:t> </a:t>
                </a:r>
              </a:p>
            </p:txBody>
          </p:sp>
        </mc:Fallback>
      </mc:AlternateContent>
    </p:spTree>
    <p:extLst>
      <p:ext uri="{BB962C8B-B14F-4D97-AF65-F5344CB8AC3E}">
        <p14:creationId xmlns:p14="http://schemas.microsoft.com/office/powerpoint/2010/main" val="292810984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anim calcmode="lin" valueType="num">
                                      <p:cBhvr>
                                        <p:cTn id="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4" end="4"/>
                                            </p:txEl>
                                          </p:spTgt>
                                        </p:tgtEl>
                                        <p:attrNameLst>
                                          <p:attrName>style.visibility</p:attrName>
                                        </p:attrNameLst>
                                      </p:cBhvr>
                                      <p:to>
                                        <p:strVal val="visible"/>
                                      </p:to>
                                    </p:set>
                                    <p:animEffect transition="in" filter="fade">
                                      <p:cBhvr>
                                        <p:cTn id="14" dur="1000"/>
                                        <p:tgtEl>
                                          <p:spTgt spid="12">
                                            <p:txEl>
                                              <p:pRg st="4" end="4"/>
                                            </p:txEl>
                                          </p:spTgt>
                                        </p:tgtEl>
                                      </p:cBhvr>
                                    </p:animEffect>
                                    <p:anim calcmode="lin" valueType="num">
                                      <p:cBhvr>
                                        <p:cTn id="15"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animEffect transition="in" filter="fade">
                                      <p:cBhvr>
                                        <p:cTn id="21" dur="1000"/>
                                        <p:tgtEl>
                                          <p:spTgt spid="12">
                                            <p:txEl>
                                              <p:pRg st="6" end="6"/>
                                            </p:txEl>
                                          </p:spTgt>
                                        </p:tgtEl>
                                      </p:cBhvr>
                                    </p:animEffect>
                                    <p:anim calcmode="lin" valueType="num">
                                      <p:cBhvr>
                                        <p:cTn id="22"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23</a:t>
            </a:fld>
            <a:r>
              <a:rPr lang="en-US" altLang="zh-TW" dirty="0">
                <a:solidFill>
                  <a:schemeClr val="bg1">
                    <a:lumMod val="95000"/>
                  </a:schemeClr>
                </a:solidFill>
              </a:rPr>
              <a:t>/41</a:t>
            </a:r>
          </a:p>
        </p:txBody>
      </p:sp>
      <mc:AlternateContent xmlns:mc="http://schemas.openxmlformats.org/markup-compatibility/2006">
        <mc:Choice xmlns:a14="http://schemas.microsoft.com/office/drawing/2010/main" Requires="a14">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r>
                  <a:rPr lang="en-US" sz="2800" u="sng" dirty="0">
                    <a:solidFill>
                      <a:srgbClr val="002060"/>
                    </a:solidFill>
                    <a:latin typeface="Arial" charset="0"/>
                    <a:cs typeface="Arial" charset="0"/>
                  </a:rPr>
                  <a:t>Example 1</a:t>
                </a:r>
              </a:p>
              <a:p>
                <a:pPr marL="0" indent="0">
                  <a:buClr>
                    <a:schemeClr val="tx1"/>
                  </a:buClr>
                  <a:buNone/>
                </a:pPr>
                <a:r>
                  <a:rPr lang="en-US" sz="2800" dirty="0">
                    <a:solidFill>
                      <a:srgbClr val="002060"/>
                    </a:solidFill>
                    <a:latin typeface="Arial" charset="0"/>
                    <a:cs typeface="Arial" charset="0"/>
                  </a:rPr>
                  <a:t>Suppose that the specification limits for some process are LSL=0.02 and USL=0.10, with the nominal specification being 0.06. Find the sigma level if process standard deviation is 0.01.</a:t>
                </a:r>
              </a:p>
              <a:p>
                <a:pPr marL="0" indent="0">
                  <a:buClr>
                    <a:schemeClr val="tx1"/>
                  </a:buClr>
                  <a:buNone/>
                </a:pPr>
                <a:endParaRPr lang="en-US" sz="2800" i="1" dirty="0">
                  <a:solidFill>
                    <a:srgbClr val="002060"/>
                  </a:solidFill>
                  <a:latin typeface="Cambria Math" panose="02040503050406030204" pitchFamily="18" charset="0"/>
                  <a:cs typeface="Arial" charset="0"/>
                </a:endParaRPr>
              </a:p>
              <a:p>
                <a:pPr marL="0" indent="0">
                  <a:buClr>
                    <a:schemeClr val="tx1"/>
                  </a:buClr>
                  <a:buNone/>
                </a:pPr>
                <a14:m>
                  <m:oMath xmlns:m="http://schemas.openxmlformats.org/officeDocument/2006/math">
                    <m:r>
                      <a:rPr lang="en-US" sz="2800" i="1">
                        <a:solidFill>
                          <a:srgbClr val="002060"/>
                        </a:solidFill>
                        <a:latin typeface="Cambria Math" panose="02040503050406030204" pitchFamily="18" charset="0"/>
                        <a:cs typeface="Arial" charset="0"/>
                      </a:rPr>
                      <m:t>𝑇𝑜𝑙𝑒𝑟𝑎𝑛𝑐𝑒</m:t>
                    </m:r>
                    <m:r>
                      <a:rPr lang="en-US" sz="2800" i="1">
                        <a:solidFill>
                          <a:srgbClr val="002060"/>
                        </a:solidFill>
                        <a:latin typeface="Cambria Math" panose="02040503050406030204" pitchFamily="18" charset="0"/>
                        <a:cs typeface="Arial" charset="0"/>
                      </a:rPr>
                      <m:t> </m:t>
                    </m:r>
                    <m:r>
                      <a:rPr lang="en-US" sz="2800" i="1">
                        <a:solidFill>
                          <a:srgbClr val="002060"/>
                        </a:solidFill>
                        <a:latin typeface="Cambria Math" panose="02040503050406030204" pitchFamily="18" charset="0"/>
                        <a:cs typeface="Arial" charset="0"/>
                      </a:rPr>
                      <m:t>𝑟𝑎𝑛𝑔𝑒</m:t>
                    </m:r>
                    <m:r>
                      <a:rPr lang="en-US" sz="2800" i="1">
                        <a:solidFill>
                          <a:srgbClr val="002060"/>
                        </a:solidFill>
                        <a:latin typeface="Cambria Math" panose="02040503050406030204" pitchFamily="18" charset="0"/>
                        <a:cs typeface="Arial" charset="0"/>
                      </a:rPr>
                      <m:t>=</m:t>
                    </m:r>
                    <m:r>
                      <a:rPr lang="en-US" sz="2800" i="1">
                        <a:solidFill>
                          <a:srgbClr val="002060"/>
                        </a:solidFill>
                        <a:latin typeface="Cambria Math" panose="02040503050406030204" pitchFamily="18" charset="0"/>
                        <a:cs typeface="Arial" charset="0"/>
                      </a:rPr>
                      <m:t>𝑈𝑆𝐿</m:t>
                    </m:r>
                    <m:r>
                      <a:rPr lang="en-US" sz="2800" i="1">
                        <a:solidFill>
                          <a:srgbClr val="002060"/>
                        </a:solidFill>
                        <a:latin typeface="Cambria Math" panose="02040503050406030204" pitchFamily="18" charset="0"/>
                        <a:cs typeface="Arial" charset="0"/>
                      </a:rPr>
                      <m:t>−</m:t>
                    </m:r>
                    <m:r>
                      <a:rPr lang="en-US" sz="2800" i="1">
                        <a:solidFill>
                          <a:srgbClr val="002060"/>
                        </a:solidFill>
                        <a:latin typeface="Cambria Math" panose="02040503050406030204" pitchFamily="18" charset="0"/>
                        <a:cs typeface="Arial" charset="0"/>
                      </a:rPr>
                      <m:t>𝐿𝑆𝐿</m:t>
                    </m:r>
                  </m:oMath>
                </a14:m>
                <a:r>
                  <a:rPr lang="en-US" sz="2800" dirty="0">
                    <a:solidFill>
                      <a:srgbClr val="002060"/>
                    </a:solidFill>
                    <a:latin typeface="Arial" charset="0"/>
                    <a:cs typeface="Arial" charset="0"/>
                  </a:rPr>
                  <a:t> </a:t>
                </a:r>
              </a:p>
              <a:p>
                <a:pPr marL="0" indent="0">
                  <a:buClr>
                    <a:schemeClr val="tx1"/>
                  </a:buClr>
                  <a:buNone/>
                </a:pPr>
                <a14:m>
                  <m:oMathPara xmlns:m="http://schemas.openxmlformats.org/officeDocument/2006/math">
                    <m:oMathParaPr>
                      <m:jc m:val="left"/>
                    </m:oMathParaPr>
                    <m:oMath xmlns:m="http://schemas.openxmlformats.org/officeDocument/2006/math">
                      <m:r>
                        <a:rPr lang="en-US" sz="2800" b="0" i="1" smtClean="0">
                          <a:solidFill>
                            <a:srgbClr val="002060"/>
                          </a:solidFill>
                          <a:latin typeface="Cambria Math" panose="02040503050406030204" pitchFamily="18" charset="0"/>
                          <a:cs typeface="Arial" charset="0"/>
                        </a:rPr>
                        <m:t>𝑃𝑟𝑜𝑐𝑒𝑠𝑠</m:t>
                      </m:r>
                      <m:r>
                        <a:rPr lang="en-US" sz="2800" b="0" i="1" smtClean="0">
                          <a:solidFill>
                            <a:srgbClr val="002060"/>
                          </a:solidFill>
                          <a:latin typeface="Cambria Math" panose="02040503050406030204" pitchFamily="18" charset="0"/>
                          <a:cs typeface="Arial" charset="0"/>
                        </a:rPr>
                        <m:t> </m:t>
                      </m:r>
                      <m:r>
                        <a:rPr lang="en-US" sz="2800" b="0" i="1" smtClean="0">
                          <a:solidFill>
                            <a:srgbClr val="002060"/>
                          </a:solidFill>
                          <a:latin typeface="Cambria Math" panose="02040503050406030204" pitchFamily="18" charset="0"/>
                          <a:cs typeface="Arial" charset="0"/>
                        </a:rPr>
                        <m:t>𝑠𝑡𝑎𝑛𝑑𝑎𝑟𝑑</m:t>
                      </m:r>
                      <m:r>
                        <a:rPr lang="en-US" sz="2800" b="0" i="1" smtClean="0">
                          <a:solidFill>
                            <a:srgbClr val="002060"/>
                          </a:solidFill>
                          <a:latin typeface="Cambria Math" panose="02040503050406030204" pitchFamily="18" charset="0"/>
                          <a:cs typeface="Arial" charset="0"/>
                        </a:rPr>
                        <m:t> </m:t>
                      </m:r>
                      <m:r>
                        <a:rPr lang="en-US" sz="2800" b="0" i="1" smtClean="0">
                          <a:solidFill>
                            <a:srgbClr val="002060"/>
                          </a:solidFill>
                          <a:latin typeface="Cambria Math" panose="02040503050406030204" pitchFamily="18" charset="0"/>
                          <a:cs typeface="Arial" charset="0"/>
                        </a:rPr>
                        <m:t>𝑑𝑒𝑣𝑖𝑎𝑡𝑖𝑜𝑛</m:t>
                      </m:r>
                      <m:r>
                        <a:rPr lang="en-US" sz="2800" b="0" i="1" smtClean="0">
                          <a:solidFill>
                            <a:srgbClr val="002060"/>
                          </a:solidFill>
                          <a:latin typeface="Cambria Math" panose="02040503050406030204" pitchFamily="18" charset="0"/>
                          <a:cs typeface="Arial" charset="0"/>
                        </a:rPr>
                        <m:t>, </m:t>
                      </m:r>
                      <m:r>
                        <a:rPr lang="en-US" sz="2800" b="0" i="1" smtClean="0">
                          <a:solidFill>
                            <a:srgbClr val="002060"/>
                          </a:solidFill>
                          <a:latin typeface="Cambria Math" panose="02040503050406030204" pitchFamily="18" charset="0"/>
                          <a:ea typeface="Cambria Math" panose="02040503050406030204" pitchFamily="18" charset="0"/>
                          <a:cs typeface="Arial" charset="0"/>
                        </a:rPr>
                        <m:t>𝜎</m:t>
                      </m:r>
                      <m:r>
                        <a:rPr lang="en-US" sz="2800" b="0" i="1" smtClean="0">
                          <a:solidFill>
                            <a:srgbClr val="002060"/>
                          </a:solidFill>
                          <a:latin typeface="Cambria Math" panose="02040503050406030204" pitchFamily="18" charset="0"/>
                          <a:cs typeface="Arial" charset="0"/>
                        </a:rPr>
                        <m:t>=0.01</m:t>
                      </m:r>
                    </m:oMath>
                  </m:oMathPara>
                </a14:m>
                <a:endParaRPr lang="en-US" sz="2800" b="0" dirty="0">
                  <a:solidFill>
                    <a:srgbClr val="002060"/>
                  </a:solidFill>
                  <a:latin typeface="Arial" charset="0"/>
                  <a:cs typeface="Arial" charset="0"/>
                </a:endParaRPr>
              </a:p>
              <a:p>
                <a:pPr marL="0" indent="0">
                  <a:buClr>
                    <a:schemeClr val="tx1"/>
                  </a:buClr>
                  <a:buNone/>
                </a:pPr>
                <a14:m>
                  <m:oMathPara xmlns:m="http://schemas.openxmlformats.org/officeDocument/2006/math">
                    <m:oMathParaPr>
                      <m:jc m:val="center"/>
                    </m:oMathParaPr>
                    <m:oMath xmlns:m="http://schemas.openxmlformats.org/officeDocument/2006/math">
                      <m:r>
                        <a:rPr lang="en-US" sz="2800" b="0" i="1" smtClean="0">
                          <a:solidFill>
                            <a:srgbClr val="002060"/>
                          </a:solidFill>
                          <a:latin typeface="Cambria Math" panose="02040503050406030204" pitchFamily="18" charset="0"/>
                          <a:cs typeface="Arial" charset="0"/>
                        </a:rPr>
                        <m:t>𝑘</m:t>
                      </m:r>
                      <m:r>
                        <a:rPr lang="en-US" sz="2800" b="0" i="1" smtClean="0">
                          <a:solidFill>
                            <a:srgbClr val="002060"/>
                          </a:solidFill>
                          <a:latin typeface="Cambria Math" panose="02040503050406030204" pitchFamily="18" charset="0"/>
                          <a:ea typeface="Cambria Math" panose="02040503050406030204" pitchFamily="18" charset="0"/>
                          <a:cs typeface="Arial" charset="0"/>
                        </a:rPr>
                        <m:t>𝜎</m:t>
                      </m:r>
                      <m:r>
                        <a:rPr lang="en-US" sz="2800" b="0" i="1" smtClean="0">
                          <a:solidFill>
                            <a:srgbClr val="002060"/>
                          </a:solidFill>
                          <a:latin typeface="Cambria Math" panose="02040503050406030204" pitchFamily="18" charset="0"/>
                          <a:ea typeface="Cambria Math" panose="02040503050406030204" pitchFamily="18" charset="0"/>
                          <a:cs typeface="Arial" charset="0"/>
                        </a:rPr>
                        <m:t>=</m:t>
                      </m:r>
                      <m:f>
                        <m:fPr>
                          <m:ctrlPr>
                            <a:rPr lang="en-US" sz="2800" b="0" i="1" smtClean="0">
                              <a:solidFill>
                                <a:srgbClr val="002060"/>
                              </a:solidFill>
                              <a:latin typeface="Cambria Math" panose="02040503050406030204" pitchFamily="18" charset="0"/>
                              <a:ea typeface="Cambria Math" panose="02040503050406030204" pitchFamily="18" charset="0"/>
                              <a:cs typeface="Arial" charset="0"/>
                            </a:rPr>
                          </m:ctrlPr>
                        </m:fPr>
                        <m:num>
                          <m:r>
                            <a:rPr lang="en-US" sz="2800" b="0" i="1" smtClean="0">
                              <a:solidFill>
                                <a:srgbClr val="002060"/>
                              </a:solidFill>
                              <a:latin typeface="Cambria Math" panose="02040503050406030204" pitchFamily="18" charset="0"/>
                              <a:ea typeface="Cambria Math" panose="02040503050406030204" pitchFamily="18" charset="0"/>
                              <a:cs typeface="Arial" charset="0"/>
                            </a:rPr>
                            <m:t>𝑇𝑜𝑙𝑒𝑟𝑎𝑛𝑐𝑒</m:t>
                          </m:r>
                          <m:r>
                            <a:rPr lang="en-US" sz="2800" b="0" i="1" smtClean="0">
                              <a:solidFill>
                                <a:srgbClr val="002060"/>
                              </a:solidFill>
                              <a:latin typeface="Cambria Math" panose="02040503050406030204" pitchFamily="18" charset="0"/>
                              <a:ea typeface="Cambria Math" panose="02040503050406030204" pitchFamily="18" charset="0"/>
                              <a:cs typeface="Arial" charset="0"/>
                            </a:rPr>
                            <m:t> </m:t>
                          </m:r>
                          <m:r>
                            <a:rPr lang="en-US" sz="2800" b="0" i="1" smtClean="0">
                              <a:solidFill>
                                <a:srgbClr val="002060"/>
                              </a:solidFill>
                              <a:latin typeface="Cambria Math" panose="02040503050406030204" pitchFamily="18" charset="0"/>
                              <a:ea typeface="Cambria Math" panose="02040503050406030204" pitchFamily="18" charset="0"/>
                              <a:cs typeface="Arial" charset="0"/>
                            </a:rPr>
                            <m:t>𝑟𝑎𝑛𝑔𝑒</m:t>
                          </m:r>
                        </m:num>
                        <m:den>
                          <m:r>
                            <a:rPr lang="en-US" sz="2800" b="0" i="1" smtClean="0">
                              <a:solidFill>
                                <a:srgbClr val="002060"/>
                              </a:solidFill>
                              <a:latin typeface="Cambria Math" panose="02040503050406030204" pitchFamily="18" charset="0"/>
                              <a:ea typeface="Cambria Math" panose="02040503050406030204" pitchFamily="18" charset="0"/>
                              <a:cs typeface="Arial" charset="0"/>
                            </a:rPr>
                            <m:t>2</m:t>
                          </m:r>
                        </m:den>
                      </m:f>
                    </m:oMath>
                  </m:oMathPara>
                </a14:m>
                <a:endParaRPr lang="en-US" sz="2800" b="0" dirty="0">
                  <a:solidFill>
                    <a:srgbClr val="002060"/>
                  </a:solidFill>
                  <a:latin typeface="Arial" charset="0"/>
                  <a:ea typeface="Cambria Math" panose="02040503050406030204" pitchFamily="18" charset="0"/>
                  <a:cs typeface="Arial" charset="0"/>
                </a:endParaRPr>
              </a:p>
              <a:p>
                <a:pPr marL="0" indent="0">
                  <a:buClr>
                    <a:schemeClr val="tx1"/>
                  </a:buClr>
                  <a:buNone/>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mc:Choice>
        <mc:Fallback>
          <p:sp>
            <p:nvSpPr>
              <p:cNvPr id="8" name="Rectangle 3"/>
              <p:cNvSpPr txBox="1">
                <a:spLocks noRot="1" noChangeAspect="1" noMove="1" noResize="1" noEditPoints="1" noAdjustHandles="1" noChangeArrowheads="1" noChangeShapeType="1" noTextEdit="1"/>
              </p:cNvSpPr>
              <p:nvPr/>
            </p:nvSpPr>
            <p:spPr>
              <a:xfrm>
                <a:off x="381000" y="617538"/>
                <a:ext cx="8534400" cy="5859462"/>
              </a:xfrm>
              <a:prstGeom prst="rect">
                <a:avLst/>
              </a:prstGeom>
              <a:blipFill>
                <a:blip r:embed="rId3"/>
                <a:stretch>
                  <a:fillRect l="-1500" t="-1040"/>
                </a:stretch>
              </a:blipFill>
            </p:spPr>
            <p:txBody>
              <a:bodyPr/>
              <a:lstStyle/>
              <a:p>
                <a:r>
                  <a:rPr lang="en-US">
                    <a:noFill/>
                  </a:rPr>
                  <a:t> </a:t>
                </a:r>
              </a:p>
            </p:txBody>
          </p:sp>
        </mc:Fallback>
      </mc:AlternateContent>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16" name="Rectangle 15">
                <a:extLst>
                  <a:ext uri="{FF2B5EF4-FFF2-40B4-BE49-F238E27FC236}">
                    <a16:creationId xmlns:a16="http://schemas.microsoft.com/office/drawing/2014/main" id="{9472794B-90D6-4027-83C5-EB056F470B3E}"/>
                  </a:ext>
                </a:extLst>
              </p:cNvPr>
              <p:cNvSpPr/>
              <p:nvPr/>
            </p:nvSpPr>
            <p:spPr>
              <a:xfrm>
                <a:off x="1143000" y="5486400"/>
                <a:ext cx="3148298" cy="64973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groupChr>
                        <m:groupChrPr>
                          <m:chr m:val="⇒"/>
                          <m:pos m:val="top"/>
                          <m:ctrlPr>
                            <a:rPr lang="en-US" sz="2800" i="1" dirty="0" smtClean="0">
                              <a:latin typeface="Cambria Math" panose="02040503050406030204" pitchFamily="18" charset="0"/>
                            </a:rPr>
                          </m:ctrlPr>
                        </m:groupChrPr>
                        <m:e/>
                      </m:groupChr>
                      <m:r>
                        <a:rPr lang="en-US" sz="2800" i="1" dirty="0">
                          <a:latin typeface="Cambria Math" panose="02040503050406030204" pitchFamily="18" charset="0"/>
                        </a:rPr>
                        <m:t> </m:t>
                      </m:r>
                      <m:r>
                        <a:rPr lang="en-US" sz="2800" i="1" dirty="0">
                          <a:latin typeface="Cambria Math" panose="02040503050406030204" pitchFamily="18" charset="0"/>
                        </a:rPr>
                        <m:t>𝑘</m:t>
                      </m:r>
                      <m:r>
                        <a:rPr lang="en-US" sz="2800" i="1" dirty="0" smtClean="0">
                          <a:latin typeface="Cambria Math" panose="02040503050406030204" pitchFamily="18" charset="0"/>
                          <a:ea typeface="Cambria Math" panose="02040503050406030204" pitchFamily="18" charset="0"/>
                        </a:rPr>
                        <m:t>×</m:t>
                      </m:r>
                      <m:r>
                        <a:rPr lang="en-US" sz="2800" b="0" i="1" dirty="0" smtClean="0">
                          <a:latin typeface="Cambria Math" panose="02040503050406030204" pitchFamily="18" charset="0"/>
                          <a:ea typeface="Cambria Math" panose="02040503050406030204" pitchFamily="18" charset="0"/>
                        </a:rPr>
                        <m:t>0.01</m:t>
                      </m:r>
                      <m:r>
                        <a:rPr lang="en-US" sz="2800" i="1" dirty="0">
                          <a:latin typeface="Cambria Math" panose="02040503050406030204" pitchFamily="18" charset="0"/>
                        </a:rPr>
                        <m:t>=</m:t>
                      </m:r>
                      <m:r>
                        <a:rPr lang="en-US" sz="2800" b="0" i="1" dirty="0" smtClean="0">
                          <a:latin typeface="Cambria Math" panose="02040503050406030204" pitchFamily="18" charset="0"/>
                        </a:rPr>
                        <m:t>0.04</m:t>
                      </m:r>
                    </m:oMath>
                  </m:oMathPara>
                </a14:m>
                <a:endParaRPr lang="en-US" sz="2800" dirty="0"/>
              </a:p>
            </p:txBody>
          </p:sp>
        </mc:Choice>
        <mc:Fallback>
          <p:sp>
            <p:nvSpPr>
              <p:cNvPr id="16" name="Rectangle 15">
                <a:extLst>
                  <a:ext uri="{FF2B5EF4-FFF2-40B4-BE49-F238E27FC236}">
                    <a16:creationId xmlns:a16="http://schemas.microsoft.com/office/drawing/2014/main" id="{9472794B-90D6-4027-83C5-EB056F470B3E}"/>
                  </a:ext>
                </a:extLst>
              </p:cNvPr>
              <p:cNvSpPr>
                <a:spLocks noRot="1" noChangeAspect="1" noMove="1" noResize="1" noEditPoints="1" noAdjustHandles="1" noChangeArrowheads="1" noChangeShapeType="1" noTextEdit="1"/>
              </p:cNvSpPr>
              <p:nvPr/>
            </p:nvSpPr>
            <p:spPr>
              <a:xfrm>
                <a:off x="1143000" y="5486400"/>
                <a:ext cx="3148298" cy="64973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5A092D73-32BE-4D64-B08D-DC3C53D38DC4}"/>
                  </a:ext>
                </a:extLst>
              </p:cNvPr>
              <p:cNvSpPr/>
              <p:nvPr/>
            </p:nvSpPr>
            <p:spPr>
              <a:xfrm>
                <a:off x="5163033" y="3499991"/>
                <a:ext cx="2418867" cy="523220"/>
              </a:xfrm>
              <a:prstGeom prst="rect">
                <a:avLst/>
              </a:prstGeom>
            </p:spPr>
            <p:txBody>
              <a:bodyPr wrap="none">
                <a:spAutoFit/>
              </a:bodyPr>
              <a:lstStyle/>
              <a:p>
                <a:pPr>
                  <a:buClr>
                    <a:schemeClr val="tx1"/>
                  </a:buClr>
                </a:pPr>
                <a14:m>
                  <m:oMathPara xmlns:m="http://schemas.openxmlformats.org/officeDocument/2006/math">
                    <m:oMathParaPr>
                      <m:jc m:val="centerGroup"/>
                    </m:oMathParaPr>
                    <m:oMath xmlns:m="http://schemas.openxmlformats.org/officeDocument/2006/math">
                      <m:r>
                        <a:rPr lang="en-US" sz="2800" i="1">
                          <a:solidFill>
                            <a:srgbClr val="002060"/>
                          </a:solidFill>
                          <a:latin typeface="Cambria Math" panose="02040503050406030204" pitchFamily="18" charset="0"/>
                          <a:cs typeface="Arial" charset="0"/>
                        </a:rPr>
                        <m:t>=0.10−0.02</m:t>
                      </m:r>
                    </m:oMath>
                  </m:oMathPara>
                </a14:m>
                <a:endParaRPr lang="en-US" sz="2800" dirty="0">
                  <a:solidFill>
                    <a:srgbClr val="002060"/>
                  </a:solidFill>
                  <a:latin typeface="Arial" charset="0"/>
                  <a:cs typeface="Arial" charset="0"/>
                </a:endParaRPr>
              </a:p>
            </p:txBody>
          </p:sp>
        </mc:Choice>
        <mc:Fallback>
          <p:sp>
            <p:nvSpPr>
              <p:cNvPr id="6" name="Rectangle 5">
                <a:extLst>
                  <a:ext uri="{FF2B5EF4-FFF2-40B4-BE49-F238E27FC236}">
                    <a16:creationId xmlns:a16="http://schemas.microsoft.com/office/drawing/2014/main" id="{5A092D73-32BE-4D64-B08D-DC3C53D38DC4}"/>
                  </a:ext>
                </a:extLst>
              </p:cNvPr>
              <p:cNvSpPr>
                <a:spLocks noRot="1" noChangeAspect="1" noMove="1" noResize="1" noEditPoints="1" noAdjustHandles="1" noChangeArrowheads="1" noChangeShapeType="1" noTextEdit="1"/>
              </p:cNvSpPr>
              <p:nvPr/>
            </p:nvSpPr>
            <p:spPr>
              <a:xfrm>
                <a:off x="5163033" y="3499991"/>
                <a:ext cx="2418867"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4C910D5E-EC8A-4FE8-B983-A8C3884B5855}"/>
                  </a:ext>
                </a:extLst>
              </p:cNvPr>
              <p:cNvSpPr/>
              <p:nvPr/>
            </p:nvSpPr>
            <p:spPr>
              <a:xfrm>
                <a:off x="7503479" y="3576935"/>
                <a:ext cx="1156599" cy="461665"/>
              </a:xfrm>
              <a:prstGeom prst="rect">
                <a:avLst/>
              </a:prstGeom>
            </p:spPr>
            <p:txBody>
              <a:bodyPr wrap="none">
                <a:spAutoFit/>
              </a:bodyPr>
              <a:lstStyle/>
              <a:p>
                <a:pPr>
                  <a:buClr>
                    <a:schemeClr val="tx1"/>
                  </a:buClr>
                </a:pPr>
                <a14:m>
                  <m:oMathPara xmlns:m="http://schemas.openxmlformats.org/officeDocument/2006/math">
                    <m:oMathParaPr>
                      <m:jc m:val="centerGroup"/>
                    </m:oMathParaPr>
                    <m:oMath xmlns:m="http://schemas.openxmlformats.org/officeDocument/2006/math">
                      <m:r>
                        <a:rPr lang="en-US" sz="2400" i="1">
                          <a:solidFill>
                            <a:srgbClr val="002060"/>
                          </a:solidFill>
                          <a:latin typeface="Cambria Math" panose="02040503050406030204" pitchFamily="18" charset="0"/>
                          <a:cs typeface="Arial" charset="0"/>
                        </a:rPr>
                        <m:t>=0.08</m:t>
                      </m:r>
                    </m:oMath>
                  </m:oMathPara>
                </a14:m>
                <a:endParaRPr lang="en-US" sz="2400" dirty="0">
                  <a:solidFill>
                    <a:srgbClr val="002060"/>
                  </a:solidFill>
                  <a:latin typeface="Arial" charset="0"/>
                  <a:cs typeface="Arial" charset="0"/>
                </a:endParaRPr>
              </a:p>
            </p:txBody>
          </p:sp>
        </mc:Choice>
        <mc:Fallback>
          <p:sp>
            <p:nvSpPr>
              <p:cNvPr id="10" name="Rectangle 9">
                <a:extLst>
                  <a:ext uri="{FF2B5EF4-FFF2-40B4-BE49-F238E27FC236}">
                    <a16:creationId xmlns:a16="http://schemas.microsoft.com/office/drawing/2014/main" id="{4C910D5E-EC8A-4FE8-B983-A8C3884B5855}"/>
                  </a:ext>
                </a:extLst>
              </p:cNvPr>
              <p:cNvSpPr>
                <a:spLocks noRot="1" noChangeAspect="1" noMove="1" noResize="1" noEditPoints="1" noAdjustHandles="1" noChangeArrowheads="1" noChangeShapeType="1" noTextEdit="1"/>
              </p:cNvSpPr>
              <p:nvPr/>
            </p:nvSpPr>
            <p:spPr>
              <a:xfrm>
                <a:off x="7503479" y="3576935"/>
                <a:ext cx="1156599" cy="46166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C24E6902-FEFA-46D4-B3D7-3C283ACCE472}"/>
                  </a:ext>
                </a:extLst>
              </p:cNvPr>
              <p:cNvSpPr/>
              <p:nvPr/>
            </p:nvSpPr>
            <p:spPr>
              <a:xfrm>
                <a:off x="6372466" y="4343400"/>
                <a:ext cx="2113014" cy="78380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sz="2400" i="1">
                          <a:solidFill>
                            <a:srgbClr val="002060"/>
                          </a:solidFill>
                          <a:latin typeface="Cambria Math" panose="02040503050406030204" pitchFamily="18" charset="0"/>
                          <a:ea typeface="Cambria Math" panose="02040503050406030204" pitchFamily="18" charset="0"/>
                          <a:cs typeface="Arial" charset="0"/>
                        </a:rPr>
                        <m:t>=</m:t>
                      </m:r>
                      <m:f>
                        <m:fPr>
                          <m:ctrlPr>
                            <a:rPr lang="en-US" sz="2400" i="1">
                              <a:solidFill>
                                <a:srgbClr val="002060"/>
                              </a:solidFill>
                              <a:latin typeface="Cambria Math" panose="02040503050406030204" pitchFamily="18" charset="0"/>
                              <a:ea typeface="Cambria Math" panose="02040503050406030204" pitchFamily="18" charset="0"/>
                              <a:cs typeface="Arial" charset="0"/>
                            </a:rPr>
                          </m:ctrlPr>
                        </m:fPr>
                        <m:num>
                          <m:r>
                            <a:rPr lang="en-US" sz="2400" i="1">
                              <a:solidFill>
                                <a:srgbClr val="002060"/>
                              </a:solidFill>
                              <a:latin typeface="Cambria Math" panose="02040503050406030204" pitchFamily="18" charset="0"/>
                              <a:ea typeface="Cambria Math" panose="02040503050406030204" pitchFamily="18" charset="0"/>
                              <a:cs typeface="Arial" charset="0"/>
                            </a:rPr>
                            <m:t>0.08</m:t>
                          </m:r>
                        </m:num>
                        <m:den>
                          <m:r>
                            <a:rPr lang="en-US" sz="2400" i="1">
                              <a:solidFill>
                                <a:srgbClr val="002060"/>
                              </a:solidFill>
                              <a:latin typeface="Cambria Math" panose="02040503050406030204" pitchFamily="18" charset="0"/>
                              <a:ea typeface="Cambria Math" panose="02040503050406030204" pitchFamily="18" charset="0"/>
                              <a:cs typeface="Arial" charset="0"/>
                            </a:rPr>
                            <m:t>2</m:t>
                          </m:r>
                        </m:den>
                      </m:f>
                      <m:r>
                        <a:rPr lang="en-US" sz="2400" i="1">
                          <a:solidFill>
                            <a:srgbClr val="002060"/>
                          </a:solidFill>
                          <a:latin typeface="Cambria Math" panose="02040503050406030204" pitchFamily="18" charset="0"/>
                          <a:ea typeface="Cambria Math" panose="02040503050406030204" pitchFamily="18" charset="0"/>
                          <a:cs typeface="Arial" charset="0"/>
                        </a:rPr>
                        <m:t>=0.04</m:t>
                      </m:r>
                    </m:oMath>
                  </m:oMathPara>
                </a14:m>
                <a:endParaRPr lang="en-US" sz="2400" dirty="0"/>
              </a:p>
            </p:txBody>
          </p:sp>
        </mc:Choice>
        <mc:Fallback>
          <p:sp>
            <p:nvSpPr>
              <p:cNvPr id="14" name="Rectangle 13">
                <a:extLst>
                  <a:ext uri="{FF2B5EF4-FFF2-40B4-BE49-F238E27FC236}">
                    <a16:creationId xmlns:a16="http://schemas.microsoft.com/office/drawing/2014/main" id="{C24E6902-FEFA-46D4-B3D7-3C283ACCE472}"/>
                  </a:ext>
                </a:extLst>
              </p:cNvPr>
              <p:cNvSpPr>
                <a:spLocks noRot="1" noChangeAspect="1" noMove="1" noResize="1" noEditPoints="1" noAdjustHandles="1" noChangeArrowheads="1" noChangeShapeType="1" noTextEdit="1"/>
              </p:cNvSpPr>
              <p:nvPr/>
            </p:nvSpPr>
            <p:spPr>
              <a:xfrm>
                <a:off x="6372466" y="4343400"/>
                <a:ext cx="2113014" cy="78380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a:extLst>
                  <a:ext uri="{FF2B5EF4-FFF2-40B4-BE49-F238E27FC236}">
                    <a16:creationId xmlns:a16="http://schemas.microsoft.com/office/drawing/2014/main" id="{77EFD218-6B60-4394-A5B0-643D73F62D9D}"/>
                  </a:ext>
                </a:extLst>
              </p:cNvPr>
              <p:cNvSpPr/>
              <p:nvPr/>
            </p:nvSpPr>
            <p:spPr>
              <a:xfrm>
                <a:off x="4352258" y="5337349"/>
                <a:ext cx="2360133" cy="786177"/>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groupChr>
                        <m:groupChrPr>
                          <m:chr m:val="⇒"/>
                          <m:pos m:val="top"/>
                          <m:ctrlPr>
                            <a:rPr lang="en-US" sz="2400" i="1" dirty="0">
                              <a:latin typeface="Cambria Math" panose="02040503050406030204" pitchFamily="18" charset="0"/>
                            </a:rPr>
                          </m:ctrlPr>
                        </m:groupChrPr>
                        <m:e/>
                      </m:groupChr>
                      <m:r>
                        <a:rPr lang="en-US" sz="2400" i="1" dirty="0">
                          <a:latin typeface="Cambria Math" panose="02040503050406030204" pitchFamily="18" charset="0"/>
                        </a:rPr>
                        <m:t> </m:t>
                      </m:r>
                      <m:r>
                        <a:rPr lang="en-US" sz="2400" i="1" dirty="0">
                          <a:latin typeface="Cambria Math" panose="02040503050406030204" pitchFamily="18" charset="0"/>
                        </a:rPr>
                        <m:t>𝑘</m:t>
                      </m:r>
                      <m:r>
                        <a:rPr lang="en-US" sz="2400" i="1" dirty="0">
                          <a:latin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rPr>
                            <m:t>0.04</m:t>
                          </m:r>
                        </m:num>
                        <m:den>
                          <m:r>
                            <a:rPr lang="en-US" sz="2400" i="1" dirty="0">
                              <a:latin typeface="Cambria Math" panose="02040503050406030204" pitchFamily="18" charset="0"/>
                            </a:rPr>
                            <m:t>0.01</m:t>
                          </m:r>
                        </m:den>
                      </m:f>
                      <m:r>
                        <a:rPr lang="en-US" sz="2400" i="1" dirty="0">
                          <a:latin typeface="Cambria Math" panose="02040503050406030204" pitchFamily="18" charset="0"/>
                        </a:rPr>
                        <m:t>=4</m:t>
                      </m:r>
                    </m:oMath>
                  </m:oMathPara>
                </a14:m>
                <a:endParaRPr lang="en-US" sz="2400" dirty="0"/>
              </a:p>
            </p:txBody>
          </p:sp>
        </mc:Choice>
        <mc:Fallback>
          <p:sp>
            <p:nvSpPr>
              <p:cNvPr id="17" name="Rectangle 16">
                <a:extLst>
                  <a:ext uri="{FF2B5EF4-FFF2-40B4-BE49-F238E27FC236}">
                    <a16:creationId xmlns:a16="http://schemas.microsoft.com/office/drawing/2014/main" id="{77EFD218-6B60-4394-A5B0-643D73F62D9D}"/>
                  </a:ext>
                </a:extLst>
              </p:cNvPr>
              <p:cNvSpPr>
                <a:spLocks noRot="1" noChangeAspect="1" noMove="1" noResize="1" noEditPoints="1" noAdjustHandles="1" noChangeArrowheads="1" noChangeShapeType="1" noTextEdit="1"/>
              </p:cNvSpPr>
              <p:nvPr/>
            </p:nvSpPr>
            <p:spPr>
              <a:xfrm>
                <a:off x="4352258" y="5337349"/>
                <a:ext cx="2360133" cy="786177"/>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5935587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wipe(left)">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left)">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10" grpId="0"/>
      <p:bldP spid="14"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24</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688975" lvl="1" indent="-523875">
              <a:spcAft>
                <a:spcPts val="1200"/>
              </a:spcAft>
              <a:buClr>
                <a:srgbClr val="BF0922"/>
              </a:buClr>
              <a:buSzPct val="60000"/>
              <a:buFont typeface="Wingdings" panose="05000000000000000000" pitchFamily="2" charset="2"/>
              <a:buChar char="v"/>
            </a:pPr>
            <a:r>
              <a:rPr lang="en-US" sz="3200" dirty="0"/>
              <a:t>A unit of work</a:t>
            </a:r>
          </a:p>
          <a:p>
            <a:pPr marL="688975" lvl="1" indent="-523875">
              <a:spcAft>
                <a:spcPts val="1200"/>
              </a:spcAft>
              <a:buClr>
                <a:srgbClr val="BF0922"/>
              </a:buClr>
              <a:buSzPct val="60000"/>
              <a:buFont typeface="Wingdings" panose="05000000000000000000" pitchFamily="2" charset="2"/>
              <a:buChar char="v"/>
            </a:pPr>
            <a:r>
              <a:rPr lang="en-US" sz="3200" dirty="0"/>
              <a:t>Nonconformance </a:t>
            </a:r>
          </a:p>
          <a:p>
            <a:pPr marL="688975" lvl="1" indent="-523875">
              <a:spcAft>
                <a:spcPts val="1200"/>
              </a:spcAft>
              <a:buClr>
                <a:srgbClr val="BF0922"/>
              </a:buClr>
              <a:buSzPct val="60000"/>
              <a:buFont typeface="Wingdings" panose="05000000000000000000" pitchFamily="2" charset="2"/>
              <a:buChar char="v"/>
            </a:pPr>
            <a:r>
              <a:rPr lang="en-US" sz="3200" dirty="0"/>
              <a:t>Nonconforming unit of work</a:t>
            </a:r>
          </a:p>
          <a:p>
            <a:pPr marL="688975" lvl="1" indent="-523875">
              <a:spcAft>
                <a:spcPts val="1200"/>
              </a:spcAft>
              <a:buClr>
                <a:srgbClr val="BF0922"/>
              </a:buClr>
              <a:buSzPct val="60000"/>
              <a:buFont typeface="Wingdings" panose="05000000000000000000" pitchFamily="2" charset="2"/>
              <a:buChar char="v"/>
            </a:pPr>
            <a:r>
              <a:rPr lang="en-US" sz="3200" dirty="0"/>
              <a:t>Error</a:t>
            </a:r>
          </a:p>
          <a:p>
            <a:pPr marL="165100" lvl="1" indent="0">
              <a:lnSpc>
                <a:spcPct val="90000"/>
              </a:lnSpc>
              <a:spcAft>
                <a:spcPts val="1200"/>
              </a:spcAft>
              <a:buClr>
                <a:srgbClr val="BF0922"/>
              </a:buClr>
              <a:buSzPct val="60000"/>
              <a:buNone/>
            </a:pPr>
            <a:r>
              <a:rPr lang="en-US" sz="3600" b="1" u="sng" dirty="0">
                <a:effectLst>
                  <a:outerShdw blurRad="38100" dist="38100" dir="2700000" algn="tl">
                    <a:srgbClr val="000000">
                      <a:alpha val="43137"/>
                    </a:srgbClr>
                  </a:outerShdw>
                </a:effectLst>
              </a:rPr>
              <a:t>Measures</a:t>
            </a:r>
          </a:p>
          <a:p>
            <a:pPr marL="688975" lvl="1" indent="-523875">
              <a:lnSpc>
                <a:spcPct val="90000"/>
              </a:lnSpc>
              <a:spcAft>
                <a:spcPts val="1200"/>
              </a:spcAft>
              <a:buClr>
                <a:srgbClr val="BF0922"/>
              </a:buClr>
              <a:buSzPct val="60000"/>
              <a:buFont typeface="Wingdings" panose="05000000000000000000" pitchFamily="2" charset="2"/>
              <a:buChar char="v"/>
            </a:pPr>
            <a:r>
              <a:rPr lang="en-US" sz="3200" dirty="0"/>
              <a:t>Attributes measurement (presence, absence, counts, proportions)</a:t>
            </a:r>
          </a:p>
          <a:p>
            <a:pPr marL="688975" lvl="1" indent="-523875">
              <a:lnSpc>
                <a:spcPct val="90000"/>
              </a:lnSpc>
              <a:spcAft>
                <a:spcPts val="1200"/>
              </a:spcAft>
              <a:buClr>
                <a:srgbClr val="BF0922"/>
              </a:buClr>
              <a:buSzPct val="60000"/>
              <a:buFont typeface="Wingdings" panose="05000000000000000000" pitchFamily="2" charset="2"/>
              <a:buChar char="v"/>
            </a:pPr>
            <a:r>
              <a:rPr lang="en-US" sz="3200" dirty="0"/>
              <a:t>Variable measurement (weight, length, time, etc.)</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8F044D-03F0-4671-A86E-86F162F484A1}"/>
                  </a:ext>
                </a:extLst>
              </p:cNvPr>
              <p:cNvSpPr txBox="1"/>
              <p:nvPr/>
            </p:nvSpPr>
            <p:spPr>
              <a:xfrm>
                <a:off x="6400800" y="3511063"/>
                <a:ext cx="2003497" cy="461665"/>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50</m:t>
                      </m:r>
                      <m:r>
                        <a:rPr lang="en-US" sz="2400" b="0" i="1" smtClean="0">
                          <a:latin typeface="Cambria Math" panose="02040503050406030204" pitchFamily="18" charset="0"/>
                          <a:ea typeface="Cambria Math" panose="02040503050406030204" pitchFamily="18" charset="0"/>
                        </a:rPr>
                        <m:t>±0.05 </m:t>
                      </m:r>
                      <m:r>
                        <a:rPr lang="en-US" sz="2400" b="0" i="1" smtClean="0">
                          <a:latin typeface="Cambria Math" panose="02040503050406030204" pitchFamily="18" charset="0"/>
                          <a:ea typeface="Cambria Math" panose="02040503050406030204" pitchFamily="18" charset="0"/>
                        </a:rPr>
                        <m:t>𝑐𝑚</m:t>
                      </m:r>
                    </m:oMath>
                  </m:oMathPara>
                </a14:m>
                <a:endParaRPr lang="en-US" sz="2400" dirty="0"/>
              </a:p>
            </p:txBody>
          </p:sp>
        </mc:Choice>
        <mc:Fallback xmlns="">
          <p:sp>
            <p:nvSpPr>
              <p:cNvPr id="6" name="TextBox 5">
                <a:extLst>
                  <a:ext uri="{FF2B5EF4-FFF2-40B4-BE49-F238E27FC236}">
                    <a16:creationId xmlns:a16="http://schemas.microsoft.com/office/drawing/2014/main" id="{D08F044D-03F0-4671-A86E-86F162F484A1}"/>
                  </a:ext>
                </a:extLst>
              </p:cNvPr>
              <p:cNvSpPr txBox="1">
                <a:spLocks noRot="1" noChangeAspect="1" noMove="1" noResize="1" noEditPoints="1" noAdjustHandles="1" noChangeArrowheads="1" noChangeShapeType="1" noTextEdit="1"/>
              </p:cNvSpPr>
              <p:nvPr/>
            </p:nvSpPr>
            <p:spPr>
              <a:xfrm>
                <a:off x="6400800" y="3511063"/>
                <a:ext cx="2003497" cy="461665"/>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0188228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25</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r>
              <a:rPr lang="en-US" sz="3200" dirty="0"/>
              <a:t>.</a:t>
            </a:r>
          </a:p>
        </p:txBody>
      </p:sp>
      <p:pic>
        <p:nvPicPr>
          <p:cNvPr id="14" name="Picture 13">
            <a:extLst>
              <a:ext uri="{FF2B5EF4-FFF2-40B4-BE49-F238E27FC236}">
                <a16:creationId xmlns:a16="http://schemas.microsoft.com/office/drawing/2014/main" id="{9E05D0CD-9CF0-4DEF-B9D8-D65DF8199FFF}"/>
              </a:ext>
            </a:extLst>
          </p:cNvPr>
          <p:cNvPicPr>
            <a:picLocks noChangeAspect="1"/>
          </p:cNvPicPr>
          <p:nvPr/>
        </p:nvPicPr>
        <p:blipFill>
          <a:blip r:embed="rId2"/>
          <a:stretch>
            <a:fillRect/>
          </a:stretch>
        </p:blipFill>
        <p:spPr>
          <a:xfrm>
            <a:off x="1012892" y="741828"/>
            <a:ext cx="7270616" cy="5811372"/>
          </a:xfrm>
          <a:prstGeom prst="rect">
            <a:avLst/>
          </a:prstGeom>
        </p:spPr>
      </p:pic>
    </p:spTree>
    <p:extLst>
      <p:ext uri="{BB962C8B-B14F-4D97-AF65-F5344CB8AC3E}">
        <p14:creationId xmlns:p14="http://schemas.microsoft.com/office/powerpoint/2010/main" val="3872161596"/>
      </p:ext>
    </p:extLst>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26</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r>
              <a:rPr lang="en-US" sz="3200" b="1" u="sng" dirty="0"/>
              <a:t>Inspecting smartphone </a:t>
            </a:r>
          </a:p>
          <a:p>
            <a:pPr marL="622300" lvl="1" indent="-457200">
              <a:spcAft>
                <a:spcPts val="1200"/>
              </a:spcAft>
              <a:buClr>
                <a:srgbClr val="BF0922"/>
              </a:buClr>
              <a:buSzPct val="60000"/>
              <a:buFont typeface="Courier New" panose="02070309020205020404" pitchFamily="49" charset="0"/>
              <a:buChar char="o"/>
            </a:pPr>
            <a:r>
              <a:rPr lang="en-US" sz="3200" dirty="0"/>
              <a:t>10 quality characteristics </a:t>
            </a:r>
            <a:r>
              <a:rPr lang="en-US" sz="3000" dirty="0"/>
              <a:t>(Camera, GPS, fingerprint, visuals, sound system, recording etc.)</a:t>
            </a:r>
          </a:p>
          <a:p>
            <a:pPr marL="622300" lvl="1" indent="-457200">
              <a:spcAft>
                <a:spcPts val="1200"/>
              </a:spcAft>
              <a:buClr>
                <a:srgbClr val="BF0922"/>
              </a:buClr>
              <a:buSzPct val="60000"/>
              <a:buFont typeface="Courier New" panose="02070309020205020404" pitchFamily="49" charset="0"/>
              <a:buChar char="o"/>
            </a:pPr>
            <a:r>
              <a:rPr lang="en-US" sz="3200" dirty="0"/>
              <a:t>One day 500 smartphones were inspected </a:t>
            </a:r>
          </a:p>
          <a:p>
            <a:pPr marL="622300" lvl="1" indent="-457200">
              <a:spcAft>
                <a:spcPts val="1200"/>
              </a:spcAft>
              <a:buClr>
                <a:srgbClr val="BF0922"/>
              </a:buClr>
              <a:buSzPct val="60000"/>
              <a:buFont typeface="Courier New" panose="02070309020205020404" pitchFamily="49" charset="0"/>
              <a:buChar char="o"/>
            </a:pPr>
            <a:r>
              <a:rPr lang="en-US" sz="3200" dirty="0"/>
              <a:t>18 of them were found nonconforming</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B90F5EC-D064-46E9-B1B7-713DB1601B66}"/>
                  </a:ext>
                </a:extLst>
              </p:cNvPr>
              <p:cNvSpPr txBox="1"/>
              <p:nvPr/>
            </p:nvSpPr>
            <p:spPr>
              <a:xfrm>
                <a:off x="307975" y="938372"/>
                <a:ext cx="8195513" cy="639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𝑃𝑟𝑜𝑝𝑜𝑟𝑡𝑖𝑜𝑛</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𝑛𝑜𝑛𝑐𝑜𝑛𝑓𝑜𝑟𝑚𝑖𝑛𝑔</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𝑛𝑜𝑛𝑐𝑜𝑛𝑓𝑜𝑟𝑚𝑖𝑛𝑔</m:t>
                          </m:r>
                          <m:r>
                            <a:rPr lang="en-US" sz="2000" b="0" i="1" smtClean="0">
                              <a:latin typeface="Cambria Math" panose="02040503050406030204" pitchFamily="18" charset="0"/>
                            </a:rPr>
                            <m:t> </m:t>
                          </m:r>
                          <m:r>
                            <a:rPr lang="en-US" sz="2000" b="0" i="1" smtClean="0">
                              <a:latin typeface="Cambria Math" panose="02040503050406030204" pitchFamily="18" charset="0"/>
                            </a:rPr>
                            <m:t>𝑢𝑛𝑖𝑡𝑠</m:t>
                          </m:r>
                          <m:r>
                            <a:rPr lang="en-US" sz="2000" b="0" i="1" smtClean="0">
                              <a:latin typeface="Cambria Math" panose="02040503050406030204" pitchFamily="18" charset="0"/>
                            </a:rPr>
                            <m:t> </m:t>
                          </m:r>
                          <m:r>
                            <a:rPr lang="en-US" sz="2000" b="0" i="1" smtClean="0">
                              <a:latin typeface="Cambria Math" panose="02040503050406030204" pitchFamily="18" charset="0"/>
                            </a:rPr>
                            <m:t>𝑓𝑜𝑢𝑛𝑑</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𝑢𝑛𝑖𝑡𝑠</m:t>
                          </m:r>
                          <m:r>
                            <a:rPr lang="en-US" sz="2000" b="0" i="1" smtClean="0">
                              <a:latin typeface="Cambria Math" panose="02040503050406030204" pitchFamily="18" charset="0"/>
                            </a:rPr>
                            <m:t> </m:t>
                          </m:r>
                          <m:r>
                            <a:rPr lang="en-US" sz="2000" b="0" i="1" smtClean="0">
                              <a:latin typeface="Cambria Math" panose="02040503050406030204" pitchFamily="18" charset="0"/>
                            </a:rPr>
                            <m:t>𝑖𝑛𝑠𝑝𝑒𝑐𝑡𝑒𝑑</m:t>
                          </m:r>
                        </m:den>
                      </m:f>
                    </m:oMath>
                  </m:oMathPara>
                </a14:m>
                <a:endParaRPr lang="en-US" sz="2000" dirty="0"/>
              </a:p>
            </p:txBody>
          </p:sp>
        </mc:Choice>
        <mc:Fallback xmlns="">
          <p:sp>
            <p:nvSpPr>
              <p:cNvPr id="6" name="TextBox 5">
                <a:extLst>
                  <a:ext uri="{FF2B5EF4-FFF2-40B4-BE49-F238E27FC236}">
                    <a16:creationId xmlns:a16="http://schemas.microsoft.com/office/drawing/2014/main" id="{5B90F5EC-D064-46E9-B1B7-713DB1601B66}"/>
                  </a:ext>
                </a:extLst>
              </p:cNvPr>
              <p:cNvSpPr txBox="1">
                <a:spLocks noRot="1" noChangeAspect="1" noMove="1" noResize="1" noEditPoints="1" noAdjustHandles="1" noChangeArrowheads="1" noChangeShapeType="1" noTextEdit="1"/>
              </p:cNvSpPr>
              <p:nvPr/>
            </p:nvSpPr>
            <p:spPr>
              <a:xfrm>
                <a:off x="307975" y="938372"/>
                <a:ext cx="8195513" cy="63908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A09FBE2-0D91-49BE-8C12-1DD7EE332D05}"/>
                  </a:ext>
                </a:extLst>
              </p:cNvPr>
              <p:cNvSpPr txBox="1"/>
              <p:nvPr/>
            </p:nvSpPr>
            <p:spPr>
              <a:xfrm>
                <a:off x="311850" y="2082642"/>
                <a:ext cx="8563370" cy="639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𝑁𝑜𝑛𝑐𝑜𝑛𝑓𝑜𝑟𝑚𝑎𝑛𝑐𝑒𝑠</m:t>
                      </m:r>
                      <m:r>
                        <a:rPr lang="en-US" sz="2000" b="0" i="1" smtClean="0">
                          <a:latin typeface="Cambria Math" panose="02040503050406030204" pitchFamily="18" charset="0"/>
                        </a:rPr>
                        <m:t> </m:t>
                      </m:r>
                      <m:r>
                        <a:rPr lang="en-US" sz="2000" b="0" i="1" smtClean="0">
                          <a:latin typeface="Cambria Math" panose="02040503050406030204" pitchFamily="18" charset="0"/>
                        </a:rPr>
                        <m:t>𝑝𝑒𝑟</m:t>
                      </m:r>
                      <m:r>
                        <a:rPr lang="en-US" sz="2000" b="0" i="1" smtClean="0">
                          <a:latin typeface="Cambria Math" panose="02040503050406030204" pitchFamily="18" charset="0"/>
                        </a:rPr>
                        <m:t> </m:t>
                      </m:r>
                      <m:r>
                        <a:rPr lang="en-US" sz="2000" b="0" i="1" smtClean="0">
                          <a:latin typeface="Cambria Math" panose="02040503050406030204" pitchFamily="18" charset="0"/>
                        </a:rPr>
                        <m:t>𝑢𝑛𝑖𝑡</m:t>
                      </m:r>
                      <m:r>
                        <a:rPr lang="en-US" sz="2000" b="0" i="1" smtClean="0">
                          <a:latin typeface="Cambria Math" panose="02040503050406030204" pitchFamily="18" charset="0"/>
                        </a:rPr>
                        <m:t> (</m:t>
                      </m:r>
                      <m:r>
                        <a:rPr lang="en-US" sz="2000" b="0" i="1" smtClean="0">
                          <a:latin typeface="Cambria Math" panose="02040503050406030204" pitchFamily="18" charset="0"/>
                        </a:rPr>
                        <m:t>𝑁𝑃𝑈</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𝑛𝑢𝑚𝑏𝑒𝑟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𝑛𝑜𝑛𝑐𝑜𝑛𝑓𝑜𝑟𝑚𝑎𝑛𝑐𝑒𝑠</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𝑢𝑛𝑖𝑡𝑠</m:t>
                          </m:r>
                          <m:r>
                            <a:rPr lang="en-US" sz="2000" b="0" i="1" smtClean="0">
                              <a:latin typeface="Cambria Math" panose="02040503050406030204" pitchFamily="18" charset="0"/>
                            </a:rPr>
                            <m:t> </m:t>
                          </m:r>
                          <m:r>
                            <a:rPr lang="en-US" sz="2000" b="0" i="1" smtClean="0">
                              <a:latin typeface="Cambria Math" panose="02040503050406030204" pitchFamily="18" charset="0"/>
                            </a:rPr>
                            <m:t>𝑖𝑛𝑠𝑝𝑒𝑐𝑡𝑒𝑑</m:t>
                          </m:r>
                        </m:den>
                      </m:f>
                    </m:oMath>
                  </m:oMathPara>
                </a14:m>
                <a:endParaRPr lang="en-US" sz="2000" dirty="0"/>
              </a:p>
            </p:txBody>
          </p:sp>
        </mc:Choice>
        <mc:Fallback xmlns="">
          <p:sp>
            <p:nvSpPr>
              <p:cNvPr id="15" name="TextBox 14">
                <a:extLst>
                  <a:ext uri="{FF2B5EF4-FFF2-40B4-BE49-F238E27FC236}">
                    <a16:creationId xmlns:a16="http://schemas.microsoft.com/office/drawing/2014/main" id="{DA09FBE2-0D91-49BE-8C12-1DD7EE332D05}"/>
                  </a:ext>
                </a:extLst>
              </p:cNvPr>
              <p:cNvSpPr txBox="1">
                <a:spLocks noRot="1" noChangeAspect="1" noMove="1" noResize="1" noEditPoints="1" noAdjustHandles="1" noChangeArrowheads="1" noChangeShapeType="1" noTextEdit="1"/>
              </p:cNvSpPr>
              <p:nvPr/>
            </p:nvSpPr>
            <p:spPr>
              <a:xfrm>
                <a:off x="311850" y="2082642"/>
                <a:ext cx="8563370" cy="63908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1887340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barn(inVertical)">
                                      <p:cBhvr>
                                        <p:cTn id="21" dur="500"/>
                                        <p:tgtEl>
                                          <p:spTgt spid="4">
                                            <p:txEl>
                                              <p:pRg st="3" end="3"/>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barn(inVertical)">
                                      <p:cBhvr>
                                        <p:cTn id="24" dur="500"/>
                                        <p:tgtEl>
                                          <p:spTgt spid="4">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arn(inVertical)">
                                      <p:cBhvr>
                                        <p:cTn id="27" dur="500"/>
                                        <p:tgtEl>
                                          <p:spTgt spid="4">
                                            <p:txEl>
                                              <p:pRg st="5" end="5"/>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Effect transition="in" filter="barn(inVertical)">
                                      <p:cBhvr>
                                        <p:cTn id="3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27</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a:p>
            <a:pPr marL="165100" lvl="1" indent="0">
              <a:spcAft>
                <a:spcPts val="1200"/>
              </a:spcAft>
              <a:buClr>
                <a:srgbClr val="BF0922"/>
              </a:buClr>
              <a:buSzPct val="60000"/>
              <a:buNone/>
            </a:pPr>
            <a:endParaRPr lang="en-US" sz="3200" dirty="0"/>
          </a:p>
        </p:txBody>
      </p:sp>
      <p:pic>
        <p:nvPicPr>
          <p:cNvPr id="12" name="Picture 11">
            <a:extLst>
              <a:ext uri="{FF2B5EF4-FFF2-40B4-BE49-F238E27FC236}">
                <a16:creationId xmlns:a16="http://schemas.microsoft.com/office/drawing/2014/main" id="{832925FD-76C3-4A23-A77B-241031CAE497}"/>
              </a:ext>
            </a:extLst>
          </p:cNvPr>
          <p:cNvPicPr>
            <a:picLocks noChangeAspect="1"/>
          </p:cNvPicPr>
          <p:nvPr/>
        </p:nvPicPr>
        <p:blipFill>
          <a:blip r:embed="rId2"/>
          <a:stretch>
            <a:fillRect/>
          </a:stretch>
        </p:blipFill>
        <p:spPr>
          <a:xfrm>
            <a:off x="595286" y="685800"/>
            <a:ext cx="3429000" cy="5535015"/>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6774278-BE9F-435B-873C-2E62858C7691}"/>
                  </a:ext>
                </a:extLst>
              </p:cNvPr>
              <p:cNvSpPr txBox="1"/>
              <p:nvPr/>
            </p:nvSpPr>
            <p:spPr>
              <a:xfrm>
                <a:off x="4067041" y="1259404"/>
                <a:ext cx="4793299"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𝑃𝑟𝑜𝑝𝑜𝑟𝑡𝑖𝑜𝑛</m:t>
                      </m:r>
                      <m:r>
                        <a:rPr lang="en-US" sz="2400" b="0" i="1" smtClean="0">
                          <a:latin typeface="Cambria Math" panose="02040503050406030204" pitchFamily="18" charset="0"/>
                        </a:rPr>
                        <m:t> </m:t>
                      </m:r>
                      <m:r>
                        <a:rPr lang="en-US" sz="2400" b="0" i="1" smtClean="0">
                          <a:latin typeface="Cambria Math" panose="02040503050406030204" pitchFamily="18" charset="0"/>
                        </a:rPr>
                        <m:t>𝑛𝑜𝑛𝑐𝑜𝑛𝑓𝑜𝑟𝑚𝑖𝑛𝑔</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18</m:t>
                          </m:r>
                        </m:num>
                        <m:den>
                          <m:r>
                            <a:rPr lang="en-US" sz="2400" b="0" i="1" smtClean="0">
                              <a:latin typeface="Cambria Math" panose="02040503050406030204" pitchFamily="18" charset="0"/>
                            </a:rPr>
                            <m:t>500</m:t>
                          </m:r>
                        </m:den>
                      </m:f>
                    </m:oMath>
                  </m:oMathPara>
                </a14:m>
                <a:endParaRPr lang="en-US" sz="2400" dirty="0"/>
              </a:p>
            </p:txBody>
          </p:sp>
        </mc:Choice>
        <mc:Fallback xmlns="">
          <p:sp>
            <p:nvSpPr>
              <p:cNvPr id="17" name="TextBox 16">
                <a:extLst>
                  <a:ext uri="{FF2B5EF4-FFF2-40B4-BE49-F238E27FC236}">
                    <a16:creationId xmlns:a16="http://schemas.microsoft.com/office/drawing/2014/main" id="{B6774278-BE9F-435B-873C-2E62858C7691}"/>
                  </a:ext>
                </a:extLst>
              </p:cNvPr>
              <p:cNvSpPr txBox="1">
                <a:spLocks noRot="1" noChangeAspect="1" noMove="1" noResize="1" noEditPoints="1" noAdjustHandles="1" noChangeArrowheads="1" noChangeShapeType="1" noTextEdit="1"/>
              </p:cNvSpPr>
              <p:nvPr/>
            </p:nvSpPr>
            <p:spPr>
              <a:xfrm>
                <a:off x="4067041" y="1259404"/>
                <a:ext cx="4793299" cy="693844"/>
              </a:xfrm>
              <a:prstGeom prst="rect">
                <a:avLst/>
              </a:prstGeom>
              <a:blipFill>
                <a:blip r:embed="rId3"/>
                <a:stretch>
                  <a:fillRect/>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E5BE32E9-0577-4161-93BE-37E2480DA57B}"/>
              </a:ext>
            </a:extLst>
          </p:cNvPr>
          <p:cNvSpPr txBox="1"/>
          <p:nvPr/>
        </p:nvSpPr>
        <p:spPr>
          <a:xfrm>
            <a:off x="7620775" y="2062784"/>
            <a:ext cx="1268296" cy="523220"/>
          </a:xfrm>
          <a:prstGeom prst="rect">
            <a:avLst/>
          </a:prstGeom>
          <a:noFill/>
        </p:spPr>
        <p:txBody>
          <a:bodyPr wrap="none" rtlCol="0">
            <a:spAutoFit/>
          </a:bodyPr>
          <a:lstStyle/>
          <a:p>
            <a:r>
              <a:rPr lang="en-US" sz="2800" dirty="0"/>
              <a:t>= 0.036</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28CF4B6-B476-4146-AC00-93F38181700A}"/>
                  </a:ext>
                </a:extLst>
              </p:cNvPr>
              <p:cNvSpPr txBox="1"/>
              <p:nvPr/>
            </p:nvSpPr>
            <p:spPr>
              <a:xfrm>
                <a:off x="4313523" y="3619822"/>
                <a:ext cx="1613262"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𝑁𝑃𝑈</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97</m:t>
                          </m:r>
                        </m:num>
                        <m:den>
                          <m:r>
                            <a:rPr lang="en-US" sz="2400" b="0" i="1" smtClean="0">
                              <a:latin typeface="Cambria Math" panose="02040503050406030204" pitchFamily="18" charset="0"/>
                            </a:rPr>
                            <m:t>500</m:t>
                          </m:r>
                        </m:den>
                      </m:f>
                    </m:oMath>
                  </m:oMathPara>
                </a14:m>
                <a:endParaRPr lang="en-US" sz="2400" dirty="0"/>
              </a:p>
            </p:txBody>
          </p:sp>
        </mc:Choice>
        <mc:Fallback xmlns="">
          <p:sp>
            <p:nvSpPr>
              <p:cNvPr id="19" name="TextBox 18">
                <a:extLst>
                  <a:ext uri="{FF2B5EF4-FFF2-40B4-BE49-F238E27FC236}">
                    <a16:creationId xmlns:a16="http://schemas.microsoft.com/office/drawing/2014/main" id="{C28CF4B6-B476-4146-AC00-93F38181700A}"/>
                  </a:ext>
                </a:extLst>
              </p:cNvPr>
              <p:cNvSpPr txBox="1">
                <a:spLocks noRot="1" noChangeAspect="1" noMove="1" noResize="1" noEditPoints="1" noAdjustHandles="1" noChangeArrowheads="1" noChangeShapeType="1" noTextEdit="1"/>
              </p:cNvSpPr>
              <p:nvPr/>
            </p:nvSpPr>
            <p:spPr>
              <a:xfrm>
                <a:off x="4313523" y="3619822"/>
                <a:ext cx="1613262" cy="693844"/>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17439159-B96F-4B8E-AD33-DBABCCFA7489}"/>
              </a:ext>
            </a:extLst>
          </p:cNvPr>
          <p:cNvSpPr txBox="1"/>
          <p:nvPr/>
        </p:nvSpPr>
        <p:spPr>
          <a:xfrm>
            <a:off x="2089802" y="6172200"/>
            <a:ext cx="1390124" cy="461665"/>
          </a:xfrm>
          <a:prstGeom prst="rect">
            <a:avLst/>
          </a:prstGeom>
          <a:noFill/>
        </p:spPr>
        <p:txBody>
          <a:bodyPr wrap="none" rtlCol="0">
            <a:spAutoFit/>
          </a:bodyPr>
          <a:lstStyle/>
          <a:p>
            <a:r>
              <a:rPr lang="en-US" sz="2400" dirty="0"/>
              <a:t>Total = 97</a:t>
            </a:r>
          </a:p>
        </p:txBody>
      </p:sp>
      <p:sp>
        <p:nvSpPr>
          <p:cNvPr id="21" name="TextBox 20">
            <a:extLst>
              <a:ext uri="{FF2B5EF4-FFF2-40B4-BE49-F238E27FC236}">
                <a16:creationId xmlns:a16="http://schemas.microsoft.com/office/drawing/2014/main" id="{2CF29623-7888-462C-94EE-C94C9768E62A}"/>
              </a:ext>
            </a:extLst>
          </p:cNvPr>
          <p:cNvSpPr txBox="1"/>
          <p:nvPr/>
        </p:nvSpPr>
        <p:spPr>
          <a:xfrm>
            <a:off x="6019800" y="3733800"/>
            <a:ext cx="1268296" cy="523220"/>
          </a:xfrm>
          <a:prstGeom prst="rect">
            <a:avLst/>
          </a:prstGeom>
          <a:noFill/>
        </p:spPr>
        <p:txBody>
          <a:bodyPr wrap="none" rtlCol="0">
            <a:spAutoFit/>
          </a:bodyPr>
          <a:lstStyle/>
          <a:p>
            <a:r>
              <a:rPr lang="en-US" sz="2800" dirty="0"/>
              <a:t>= 0.194</a:t>
            </a:r>
          </a:p>
        </p:txBody>
      </p:sp>
    </p:spTree>
    <p:extLst>
      <p:ext uri="{BB962C8B-B14F-4D97-AF65-F5344CB8AC3E}">
        <p14:creationId xmlns:p14="http://schemas.microsoft.com/office/powerpoint/2010/main" val="260814169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13"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28</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b="1" u="sng" dirty="0"/>
          </a:p>
          <a:p>
            <a:pPr marL="165100" lvl="1" indent="0">
              <a:spcAft>
                <a:spcPts val="1200"/>
              </a:spcAft>
              <a:buClr>
                <a:srgbClr val="BF0922"/>
              </a:buClr>
              <a:buSzPct val="60000"/>
              <a:buNone/>
            </a:pPr>
            <a:r>
              <a:rPr lang="en-US" sz="3200" b="1" u="sng" dirty="0"/>
              <a:t>Defects </a:t>
            </a:r>
          </a:p>
          <a:p>
            <a:pPr marL="622300" lvl="1" indent="-457200">
              <a:spcAft>
                <a:spcPts val="1200"/>
              </a:spcAft>
              <a:buClr>
                <a:srgbClr val="BF0922"/>
              </a:buClr>
              <a:buSzPct val="60000"/>
              <a:buFont typeface="Courier New" panose="02070309020205020404" pitchFamily="49" charset="0"/>
              <a:buChar char="o"/>
            </a:pPr>
            <a:r>
              <a:rPr lang="en-US" sz="3200" dirty="0"/>
              <a:t>Critical defects</a:t>
            </a:r>
          </a:p>
          <a:p>
            <a:pPr marL="622300" lvl="1" indent="-457200">
              <a:spcAft>
                <a:spcPts val="1200"/>
              </a:spcAft>
              <a:buClr>
                <a:srgbClr val="BF0922"/>
              </a:buClr>
              <a:buSzPct val="60000"/>
              <a:buFont typeface="Courier New" panose="02070309020205020404" pitchFamily="49" charset="0"/>
              <a:buChar char="o"/>
            </a:pPr>
            <a:r>
              <a:rPr lang="en-US" sz="3200" dirty="0"/>
              <a:t>Major defects</a:t>
            </a:r>
          </a:p>
          <a:p>
            <a:pPr marL="622300" lvl="1" indent="-457200">
              <a:spcAft>
                <a:spcPts val="1200"/>
              </a:spcAft>
              <a:buClr>
                <a:srgbClr val="BF0922"/>
              </a:buClr>
              <a:buSzPct val="60000"/>
              <a:buFont typeface="Courier New" panose="02070309020205020404" pitchFamily="49" charset="0"/>
              <a:buChar char="o"/>
            </a:pPr>
            <a:r>
              <a:rPr lang="en-US" sz="3200" dirty="0"/>
              <a:t>Minor defects</a:t>
            </a:r>
          </a:p>
        </p:txBody>
      </p:sp>
      <p:graphicFrame>
        <p:nvGraphicFramePr>
          <p:cNvPr id="14" name="Table 15">
            <a:extLst>
              <a:ext uri="{FF2B5EF4-FFF2-40B4-BE49-F238E27FC236}">
                <a16:creationId xmlns:a16="http://schemas.microsoft.com/office/drawing/2014/main" id="{EF50D672-4894-47F9-A344-0DB6F4BBE4EC}"/>
              </a:ext>
            </a:extLst>
          </p:cNvPr>
          <p:cNvGraphicFramePr>
            <a:graphicFrameLocks noGrp="1"/>
          </p:cNvGraphicFramePr>
          <p:nvPr/>
        </p:nvGraphicFramePr>
        <p:xfrm>
          <a:off x="3886200" y="1919729"/>
          <a:ext cx="5143500" cy="4572000"/>
        </p:xfrm>
        <a:graphic>
          <a:graphicData uri="http://schemas.openxmlformats.org/drawingml/2006/table">
            <a:tbl>
              <a:tblPr firstRow="1" bandRow="1">
                <a:tableStyleId>{5C22544A-7EE6-4342-B048-85BDC9FD1C3A}</a:tableStyleId>
              </a:tblPr>
              <a:tblGrid>
                <a:gridCol w="602754">
                  <a:extLst>
                    <a:ext uri="{9D8B030D-6E8A-4147-A177-3AD203B41FA5}">
                      <a16:colId xmlns:a16="http://schemas.microsoft.com/office/drawing/2014/main" val="66184647"/>
                    </a:ext>
                  </a:extLst>
                </a:gridCol>
                <a:gridCol w="3359646">
                  <a:extLst>
                    <a:ext uri="{9D8B030D-6E8A-4147-A177-3AD203B41FA5}">
                      <a16:colId xmlns:a16="http://schemas.microsoft.com/office/drawing/2014/main" val="1205820531"/>
                    </a:ext>
                  </a:extLst>
                </a:gridCol>
                <a:gridCol w="1181100">
                  <a:extLst>
                    <a:ext uri="{9D8B030D-6E8A-4147-A177-3AD203B41FA5}">
                      <a16:colId xmlns:a16="http://schemas.microsoft.com/office/drawing/2014/main" val="4172271930"/>
                    </a:ext>
                  </a:extLst>
                </a:gridCol>
              </a:tblGrid>
              <a:tr h="370840">
                <a:tc>
                  <a:txBody>
                    <a:bodyPr/>
                    <a:lstStyle/>
                    <a:p>
                      <a:endParaRPr lang="en-US" sz="2400" dirty="0"/>
                    </a:p>
                  </a:txBody>
                  <a:tcPr/>
                </a:tc>
                <a:tc>
                  <a:txBody>
                    <a:bodyPr/>
                    <a:lstStyle/>
                    <a:p>
                      <a:r>
                        <a:rPr lang="en-US" sz="2400" dirty="0"/>
                        <a:t>Error Type</a:t>
                      </a:r>
                    </a:p>
                  </a:txBody>
                  <a:tcPr/>
                </a:tc>
                <a:tc>
                  <a:txBody>
                    <a:bodyPr/>
                    <a:lstStyle/>
                    <a:p>
                      <a:r>
                        <a:rPr lang="en-US" sz="2400" dirty="0"/>
                        <a:t>Weight</a:t>
                      </a:r>
                    </a:p>
                  </a:txBody>
                  <a:tcPr/>
                </a:tc>
                <a:extLst>
                  <a:ext uri="{0D108BD9-81ED-4DB2-BD59-A6C34878D82A}">
                    <a16:rowId xmlns:a16="http://schemas.microsoft.com/office/drawing/2014/main" val="2580078352"/>
                  </a:ext>
                </a:extLst>
              </a:tr>
              <a:tr h="370840">
                <a:tc>
                  <a:txBody>
                    <a:bodyPr/>
                    <a:lstStyle/>
                    <a:p>
                      <a:r>
                        <a:rPr lang="en-US" sz="2400" dirty="0"/>
                        <a:t>1</a:t>
                      </a:r>
                    </a:p>
                  </a:txBody>
                  <a:tcPr/>
                </a:tc>
                <a:tc>
                  <a:txBody>
                    <a:bodyPr/>
                    <a:lstStyle/>
                    <a:p>
                      <a:r>
                        <a:rPr lang="en-US" sz="2400" dirty="0"/>
                        <a:t>Complaints reopened</a:t>
                      </a:r>
                    </a:p>
                  </a:txBody>
                  <a:tcPr/>
                </a:tc>
                <a:tc>
                  <a:txBody>
                    <a:bodyPr/>
                    <a:lstStyle/>
                    <a:p>
                      <a:endParaRPr lang="en-US" sz="2400" dirty="0"/>
                    </a:p>
                  </a:txBody>
                  <a:tcPr/>
                </a:tc>
                <a:extLst>
                  <a:ext uri="{0D108BD9-81ED-4DB2-BD59-A6C34878D82A}">
                    <a16:rowId xmlns:a16="http://schemas.microsoft.com/office/drawing/2014/main" val="1087063035"/>
                  </a:ext>
                </a:extLst>
              </a:tr>
              <a:tr h="370840">
                <a:tc>
                  <a:txBody>
                    <a:bodyPr/>
                    <a:lstStyle/>
                    <a:p>
                      <a:r>
                        <a:rPr lang="en-US" sz="2400" dirty="0"/>
                        <a:t>2</a:t>
                      </a:r>
                    </a:p>
                  </a:txBody>
                  <a:tcPr/>
                </a:tc>
                <a:tc>
                  <a:txBody>
                    <a:bodyPr/>
                    <a:lstStyle/>
                    <a:p>
                      <a:r>
                        <a:rPr lang="en-US" sz="2400" dirty="0"/>
                        <a:t>Damaged package</a:t>
                      </a:r>
                    </a:p>
                  </a:txBody>
                  <a:tcPr/>
                </a:tc>
                <a:tc>
                  <a:txBody>
                    <a:bodyPr/>
                    <a:lstStyle/>
                    <a:p>
                      <a:endParaRPr lang="en-US" sz="2400"/>
                    </a:p>
                  </a:txBody>
                  <a:tcPr/>
                </a:tc>
                <a:extLst>
                  <a:ext uri="{0D108BD9-81ED-4DB2-BD59-A6C34878D82A}">
                    <a16:rowId xmlns:a16="http://schemas.microsoft.com/office/drawing/2014/main" val="2627565335"/>
                  </a:ext>
                </a:extLst>
              </a:tr>
              <a:tr h="370840">
                <a:tc>
                  <a:txBody>
                    <a:bodyPr/>
                    <a:lstStyle/>
                    <a:p>
                      <a:r>
                        <a:rPr lang="en-US" sz="2400" dirty="0"/>
                        <a:t>3</a:t>
                      </a:r>
                    </a:p>
                  </a:txBody>
                  <a:tcPr/>
                </a:tc>
                <a:tc>
                  <a:txBody>
                    <a:bodyPr/>
                    <a:lstStyle/>
                    <a:p>
                      <a:r>
                        <a:rPr lang="en-US" sz="2400" dirty="0"/>
                        <a:t>Invoice adjustments</a:t>
                      </a:r>
                    </a:p>
                  </a:txBody>
                  <a:tcPr/>
                </a:tc>
                <a:tc>
                  <a:txBody>
                    <a:bodyPr/>
                    <a:lstStyle/>
                    <a:p>
                      <a:endParaRPr lang="en-US" sz="2400" dirty="0"/>
                    </a:p>
                  </a:txBody>
                  <a:tcPr/>
                </a:tc>
                <a:extLst>
                  <a:ext uri="{0D108BD9-81ED-4DB2-BD59-A6C34878D82A}">
                    <a16:rowId xmlns:a16="http://schemas.microsoft.com/office/drawing/2014/main" val="2221696515"/>
                  </a:ext>
                </a:extLst>
              </a:tr>
              <a:tr h="370840">
                <a:tc>
                  <a:txBody>
                    <a:bodyPr/>
                    <a:lstStyle/>
                    <a:p>
                      <a:r>
                        <a:rPr lang="en-US" sz="2400" dirty="0"/>
                        <a:t>4</a:t>
                      </a:r>
                    </a:p>
                  </a:txBody>
                  <a:tcPr/>
                </a:tc>
                <a:tc>
                  <a:txBody>
                    <a:bodyPr/>
                    <a:lstStyle/>
                    <a:p>
                      <a:r>
                        <a:rPr lang="en-US" sz="2400" dirty="0"/>
                        <a:t>Late pickup stops</a:t>
                      </a:r>
                    </a:p>
                  </a:txBody>
                  <a:tcPr/>
                </a:tc>
                <a:tc>
                  <a:txBody>
                    <a:bodyPr/>
                    <a:lstStyle/>
                    <a:p>
                      <a:endParaRPr lang="en-US" sz="2400"/>
                    </a:p>
                  </a:txBody>
                  <a:tcPr/>
                </a:tc>
                <a:extLst>
                  <a:ext uri="{0D108BD9-81ED-4DB2-BD59-A6C34878D82A}">
                    <a16:rowId xmlns:a16="http://schemas.microsoft.com/office/drawing/2014/main" val="566845134"/>
                  </a:ext>
                </a:extLst>
              </a:tr>
              <a:tr h="370840">
                <a:tc>
                  <a:txBody>
                    <a:bodyPr/>
                    <a:lstStyle/>
                    <a:p>
                      <a:r>
                        <a:rPr lang="en-US" sz="2400" dirty="0"/>
                        <a:t>5</a:t>
                      </a:r>
                    </a:p>
                  </a:txBody>
                  <a:tcPr/>
                </a:tc>
                <a:tc>
                  <a:txBody>
                    <a:bodyPr/>
                    <a:lstStyle/>
                    <a:p>
                      <a:r>
                        <a:rPr lang="en-US" sz="2400" dirty="0"/>
                        <a:t>Lost packages</a:t>
                      </a:r>
                    </a:p>
                  </a:txBody>
                  <a:tcPr/>
                </a:tc>
                <a:tc>
                  <a:txBody>
                    <a:bodyPr/>
                    <a:lstStyle/>
                    <a:p>
                      <a:endParaRPr lang="en-US" sz="2400"/>
                    </a:p>
                  </a:txBody>
                  <a:tcPr/>
                </a:tc>
                <a:extLst>
                  <a:ext uri="{0D108BD9-81ED-4DB2-BD59-A6C34878D82A}">
                    <a16:rowId xmlns:a16="http://schemas.microsoft.com/office/drawing/2014/main" val="2959349502"/>
                  </a:ext>
                </a:extLst>
              </a:tr>
              <a:tr h="370840">
                <a:tc>
                  <a:txBody>
                    <a:bodyPr/>
                    <a:lstStyle/>
                    <a:p>
                      <a:r>
                        <a:rPr lang="en-US" sz="2400" dirty="0"/>
                        <a:t>6</a:t>
                      </a:r>
                    </a:p>
                  </a:txBody>
                  <a:tcPr/>
                </a:tc>
                <a:tc>
                  <a:txBody>
                    <a:bodyPr/>
                    <a:lstStyle/>
                    <a:p>
                      <a:r>
                        <a:rPr lang="en-US" sz="2400" dirty="0"/>
                        <a:t>Missed proof of delivery</a:t>
                      </a:r>
                    </a:p>
                  </a:txBody>
                  <a:tcPr/>
                </a:tc>
                <a:tc>
                  <a:txBody>
                    <a:bodyPr/>
                    <a:lstStyle/>
                    <a:p>
                      <a:endParaRPr lang="en-US" sz="2400" dirty="0"/>
                    </a:p>
                  </a:txBody>
                  <a:tcPr/>
                </a:tc>
                <a:extLst>
                  <a:ext uri="{0D108BD9-81ED-4DB2-BD59-A6C34878D82A}">
                    <a16:rowId xmlns:a16="http://schemas.microsoft.com/office/drawing/2014/main" val="3923778048"/>
                  </a:ext>
                </a:extLst>
              </a:tr>
              <a:tr h="370840">
                <a:tc>
                  <a:txBody>
                    <a:bodyPr/>
                    <a:lstStyle/>
                    <a:p>
                      <a:r>
                        <a:rPr lang="en-US" sz="2400" dirty="0"/>
                        <a:t>7</a:t>
                      </a:r>
                    </a:p>
                  </a:txBody>
                  <a:tcPr/>
                </a:tc>
                <a:tc>
                  <a:txBody>
                    <a:bodyPr/>
                    <a:lstStyle/>
                    <a:p>
                      <a:r>
                        <a:rPr lang="en-US" sz="2400" dirty="0"/>
                        <a:t>Right date late</a:t>
                      </a:r>
                    </a:p>
                  </a:txBody>
                  <a:tcPr/>
                </a:tc>
                <a:tc>
                  <a:txBody>
                    <a:bodyPr/>
                    <a:lstStyle/>
                    <a:p>
                      <a:endParaRPr lang="en-US" sz="2400" dirty="0"/>
                    </a:p>
                  </a:txBody>
                  <a:tcPr/>
                </a:tc>
                <a:extLst>
                  <a:ext uri="{0D108BD9-81ED-4DB2-BD59-A6C34878D82A}">
                    <a16:rowId xmlns:a16="http://schemas.microsoft.com/office/drawing/2014/main" val="3701451289"/>
                  </a:ext>
                </a:extLst>
              </a:tr>
              <a:tr h="370840">
                <a:tc>
                  <a:txBody>
                    <a:bodyPr/>
                    <a:lstStyle/>
                    <a:p>
                      <a:r>
                        <a:rPr lang="en-US" sz="2400" dirty="0"/>
                        <a:t>8</a:t>
                      </a:r>
                    </a:p>
                  </a:txBody>
                  <a:tcPr/>
                </a:tc>
                <a:tc>
                  <a:txBody>
                    <a:bodyPr/>
                    <a:lstStyle/>
                    <a:p>
                      <a:r>
                        <a:rPr lang="en-US" sz="2400" dirty="0"/>
                        <a:t>Traces</a:t>
                      </a:r>
                    </a:p>
                  </a:txBody>
                  <a:tcPr/>
                </a:tc>
                <a:tc>
                  <a:txBody>
                    <a:bodyPr/>
                    <a:lstStyle/>
                    <a:p>
                      <a:endParaRPr lang="en-US" sz="2400" dirty="0"/>
                    </a:p>
                  </a:txBody>
                  <a:tcPr/>
                </a:tc>
                <a:extLst>
                  <a:ext uri="{0D108BD9-81ED-4DB2-BD59-A6C34878D82A}">
                    <a16:rowId xmlns:a16="http://schemas.microsoft.com/office/drawing/2014/main" val="358162779"/>
                  </a:ext>
                </a:extLst>
              </a:tr>
              <a:tr h="370840">
                <a:tc>
                  <a:txBody>
                    <a:bodyPr/>
                    <a:lstStyle/>
                    <a:p>
                      <a:r>
                        <a:rPr lang="en-US" sz="2400" dirty="0"/>
                        <a:t>9</a:t>
                      </a:r>
                    </a:p>
                  </a:txBody>
                  <a:tcPr/>
                </a:tc>
                <a:tc>
                  <a:txBody>
                    <a:bodyPr/>
                    <a:lstStyle/>
                    <a:p>
                      <a:r>
                        <a:rPr lang="en-US" sz="2400" dirty="0"/>
                        <a:t>Wrong day late</a:t>
                      </a:r>
                    </a:p>
                  </a:txBody>
                  <a:tcPr/>
                </a:tc>
                <a:tc>
                  <a:txBody>
                    <a:bodyPr/>
                    <a:lstStyle/>
                    <a:p>
                      <a:endParaRPr lang="en-US" sz="2400" dirty="0"/>
                    </a:p>
                  </a:txBody>
                  <a:tcPr/>
                </a:tc>
                <a:extLst>
                  <a:ext uri="{0D108BD9-81ED-4DB2-BD59-A6C34878D82A}">
                    <a16:rowId xmlns:a16="http://schemas.microsoft.com/office/drawing/2014/main" val="1029964851"/>
                  </a:ext>
                </a:extLst>
              </a:tr>
            </a:tbl>
          </a:graphicData>
        </a:graphic>
      </p:graphicFrame>
      <p:pic>
        <p:nvPicPr>
          <p:cNvPr id="15362" name="Picture 2" descr="Image result for fedex">
            <a:extLst>
              <a:ext uri="{FF2B5EF4-FFF2-40B4-BE49-F238E27FC236}">
                <a16:creationId xmlns:a16="http://schemas.microsoft.com/office/drawing/2014/main" id="{29D9EC17-BE80-4525-A7A9-107B983DAA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651" b="14253"/>
          <a:stretch/>
        </p:blipFill>
        <p:spPr bwMode="auto">
          <a:xfrm>
            <a:off x="3657600" y="737972"/>
            <a:ext cx="3124200" cy="104286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971D31F-1A43-4299-A2B8-3F3BA94265AC}"/>
              </a:ext>
            </a:extLst>
          </p:cNvPr>
          <p:cNvSpPr txBox="1"/>
          <p:nvPr/>
        </p:nvSpPr>
        <p:spPr>
          <a:xfrm>
            <a:off x="8217291" y="2390336"/>
            <a:ext cx="340158" cy="461665"/>
          </a:xfrm>
          <a:prstGeom prst="rect">
            <a:avLst/>
          </a:prstGeom>
          <a:noFill/>
        </p:spPr>
        <p:txBody>
          <a:bodyPr wrap="none" rtlCol="0">
            <a:spAutoFit/>
          </a:bodyPr>
          <a:lstStyle/>
          <a:p>
            <a:r>
              <a:rPr lang="en-US" sz="2400" dirty="0"/>
              <a:t>3</a:t>
            </a:r>
          </a:p>
        </p:txBody>
      </p:sp>
      <p:sp>
        <p:nvSpPr>
          <p:cNvPr id="22" name="TextBox 21">
            <a:extLst>
              <a:ext uri="{FF2B5EF4-FFF2-40B4-BE49-F238E27FC236}">
                <a16:creationId xmlns:a16="http://schemas.microsoft.com/office/drawing/2014/main" id="{43A1ACC7-7330-4151-A167-FD5D077F4E8F}"/>
              </a:ext>
            </a:extLst>
          </p:cNvPr>
          <p:cNvSpPr txBox="1"/>
          <p:nvPr/>
        </p:nvSpPr>
        <p:spPr>
          <a:xfrm>
            <a:off x="8229600" y="2814935"/>
            <a:ext cx="495649" cy="461665"/>
          </a:xfrm>
          <a:prstGeom prst="rect">
            <a:avLst/>
          </a:prstGeom>
          <a:noFill/>
        </p:spPr>
        <p:txBody>
          <a:bodyPr wrap="none" rtlCol="0">
            <a:spAutoFit/>
          </a:bodyPr>
          <a:lstStyle/>
          <a:p>
            <a:r>
              <a:rPr lang="en-US" sz="2400" dirty="0"/>
              <a:t>10</a:t>
            </a:r>
          </a:p>
        </p:txBody>
      </p:sp>
      <p:sp>
        <p:nvSpPr>
          <p:cNvPr id="23" name="TextBox 22">
            <a:extLst>
              <a:ext uri="{FF2B5EF4-FFF2-40B4-BE49-F238E27FC236}">
                <a16:creationId xmlns:a16="http://schemas.microsoft.com/office/drawing/2014/main" id="{9A9ACF27-225A-4847-A41C-C56A9A123D8B}"/>
              </a:ext>
            </a:extLst>
          </p:cNvPr>
          <p:cNvSpPr txBox="1"/>
          <p:nvPr/>
        </p:nvSpPr>
        <p:spPr>
          <a:xfrm>
            <a:off x="8241909" y="3272135"/>
            <a:ext cx="340158" cy="461665"/>
          </a:xfrm>
          <a:prstGeom prst="rect">
            <a:avLst/>
          </a:prstGeom>
          <a:noFill/>
        </p:spPr>
        <p:txBody>
          <a:bodyPr wrap="none" rtlCol="0">
            <a:spAutoFit/>
          </a:bodyPr>
          <a:lstStyle/>
          <a:p>
            <a:r>
              <a:rPr lang="en-US" sz="2400" dirty="0"/>
              <a:t>1</a:t>
            </a:r>
          </a:p>
        </p:txBody>
      </p:sp>
      <p:sp>
        <p:nvSpPr>
          <p:cNvPr id="24" name="TextBox 23">
            <a:extLst>
              <a:ext uri="{FF2B5EF4-FFF2-40B4-BE49-F238E27FC236}">
                <a16:creationId xmlns:a16="http://schemas.microsoft.com/office/drawing/2014/main" id="{B7592447-D1BF-4A5A-8C9D-302C9F5DC8A2}"/>
              </a:ext>
            </a:extLst>
          </p:cNvPr>
          <p:cNvSpPr txBox="1"/>
          <p:nvPr/>
        </p:nvSpPr>
        <p:spPr>
          <a:xfrm>
            <a:off x="8254218" y="3805535"/>
            <a:ext cx="340158" cy="461665"/>
          </a:xfrm>
          <a:prstGeom prst="rect">
            <a:avLst/>
          </a:prstGeom>
          <a:noFill/>
        </p:spPr>
        <p:txBody>
          <a:bodyPr wrap="none" rtlCol="0">
            <a:spAutoFit/>
          </a:bodyPr>
          <a:lstStyle/>
          <a:p>
            <a:r>
              <a:rPr lang="en-US" sz="2400" dirty="0"/>
              <a:t>3</a:t>
            </a:r>
          </a:p>
        </p:txBody>
      </p:sp>
      <p:sp>
        <p:nvSpPr>
          <p:cNvPr id="25" name="TextBox 24">
            <a:extLst>
              <a:ext uri="{FF2B5EF4-FFF2-40B4-BE49-F238E27FC236}">
                <a16:creationId xmlns:a16="http://schemas.microsoft.com/office/drawing/2014/main" id="{3A235926-80E8-4DC9-9D57-8F8D346D8474}"/>
              </a:ext>
            </a:extLst>
          </p:cNvPr>
          <p:cNvSpPr txBox="1"/>
          <p:nvPr/>
        </p:nvSpPr>
        <p:spPr>
          <a:xfrm>
            <a:off x="8266527" y="5634335"/>
            <a:ext cx="340158" cy="461665"/>
          </a:xfrm>
          <a:prstGeom prst="rect">
            <a:avLst/>
          </a:prstGeom>
          <a:noFill/>
        </p:spPr>
        <p:txBody>
          <a:bodyPr wrap="none" rtlCol="0">
            <a:spAutoFit/>
          </a:bodyPr>
          <a:lstStyle/>
          <a:p>
            <a:r>
              <a:rPr lang="en-US" sz="2400" dirty="0"/>
              <a:t>3</a:t>
            </a:r>
          </a:p>
        </p:txBody>
      </p:sp>
      <p:sp>
        <p:nvSpPr>
          <p:cNvPr id="26" name="TextBox 25">
            <a:extLst>
              <a:ext uri="{FF2B5EF4-FFF2-40B4-BE49-F238E27FC236}">
                <a16:creationId xmlns:a16="http://schemas.microsoft.com/office/drawing/2014/main" id="{EE3F0DEE-64F6-4B49-8201-A09FC87BF568}"/>
              </a:ext>
            </a:extLst>
          </p:cNvPr>
          <p:cNvSpPr txBox="1"/>
          <p:nvPr/>
        </p:nvSpPr>
        <p:spPr>
          <a:xfrm>
            <a:off x="8191151" y="4191000"/>
            <a:ext cx="495649" cy="461665"/>
          </a:xfrm>
          <a:prstGeom prst="rect">
            <a:avLst/>
          </a:prstGeom>
          <a:noFill/>
        </p:spPr>
        <p:txBody>
          <a:bodyPr wrap="none" rtlCol="0">
            <a:spAutoFit/>
          </a:bodyPr>
          <a:lstStyle/>
          <a:p>
            <a:r>
              <a:rPr lang="en-US" sz="2400" dirty="0"/>
              <a:t>10</a:t>
            </a:r>
          </a:p>
        </p:txBody>
      </p:sp>
      <p:sp>
        <p:nvSpPr>
          <p:cNvPr id="27" name="TextBox 26">
            <a:extLst>
              <a:ext uri="{FF2B5EF4-FFF2-40B4-BE49-F238E27FC236}">
                <a16:creationId xmlns:a16="http://schemas.microsoft.com/office/drawing/2014/main" id="{C7461149-CE7F-4EF6-B84C-C4DFFCDB8963}"/>
              </a:ext>
            </a:extLst>
          </p:cNvPr>
          <p:cNvSpPr txBox="1"/>
          <p:nvPr/>
        </p:nvSpPr>
        <p:spPr>
          <a:xfrm>
            <a:off x="8229600" y="4648200"/>
            <a:ext cx="340158" cy="461665"/>
          </a:xfrm>
          <a:prstGeom prst="rect">
            <a:avLst/>
          </a:prstGeom>
          <a:noFill/>
        </p:spPr>
        <p:txBody>
          <a:bodyPr wrap="none" rtlCol="0">
            <a:spAutoFit/>
          </a:bodyPr>
          <a:lstStyle/>
          <a:p>
            <a:r>
              <a:rPr lang="en-US" sz="2400" dirty="0"/>
              <a:t>1</a:t>
            </a:r>
          </a:p>
        </p:txBody>
      </p:sp>
      <p:sp>
        <p:nvSpPr>
          <p:cNvPr id="28" name="TextBox 27">
            <a:extLst>
              <a:ext uri="{FF2B5EF4-FFF2-40B4-BE49-F238E27FC236}">
                <a16:creationId xmlns:a16="http://schemas.microsoft.com/office/drawing/2014/main" id="{B391F242-30EE-47F2-B94A-E9E09049E291}"/>
              </a:ext>
            </a:extLst>
          </p:cNvPr>
          <p:cNvSpPr txBox="1"/>
          <p:nvPr/>
        </p:nvSpPr>
        <p:spPr>
          <a:xfrm>
            <a:off x="8268049" y="5177135"/>
            <a:ext cx="340158" cy="461665"/>
          </a:xfrm>
          <a:prstGeom prst="rect">
            <a:avLst/>
          </a:prstGeom>
          <a:noFill/>
        </p:spPr>
        <p:txBody>
          <a:bodyPr wrap="none" rtlCol="0">
            <a:spAutoFit/>
          </a:bodyPr>
          <a:lstStyle/>
          <a:p>
            <a:r>
              <a:rPr lang="en-US" sz="2400" dirty="0"/>
              <a:t>1</a:t>
            </a:r>
          </a:p>
        </p:txBody>
      </p:sp>
      <p:sp>
        <p:nvSpPr>
          <p:cNvPr id="29" name="TextBox 28">
            <a:extLst>
              <a:ext uri="{FF2B5EF4-FFF2-40B4-BE49-F238E27FC236}">
                <a16:creationId xmlns:a16="http://schemas.microsoft.com/office/drawing/2014/main" id="{81DC3C82-7C61-4C47-8F2D-DCE041A67AFD}"/>
              </a:ext>
            </a:extLst>
          </p:cNvPr>
          <p:cNvSpPr txBox="1"/>
          <p:nvPr/>
        </p:nvSpPr>
        <p:spPr>
          <a:xfrm>
            <a:off x="8270442" y="6091535"/>
            <a:ext cx="340158" cy="461665"/>
          </a:xfrm>
          <a:prstGeom prst="rect">
            <a:avLst/>
          </a:prstGeom>
          <a:noFill/>
        </p:spPr>
        <p:txBody>
          <a:bodyPr wrap="none" rtlCol="0">
            <a:spAutoFit/>
          </a:bodyPr>
          <a:lstStyle/>
          <a:p>
            <a:r>
              <a:rPr lang="en-US" sz="2400" dirty="0"/>
              <a:t>5</a:t>
            </a:r>
          </a:p>
        </p:txBody>
      </p:sp>
    </p:spTree>
    <p:extLst>
      <p:ext uri="{BB962C8B-B14F-4D97-AF65-F5344CB8AC3E}">
        <p14:creationId xmlns:p14="http://schemas.microsoft.com/office/powerpoint/2010/main" val="383548991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1000"/>
                                        <p:tgtEl>
                                          <p:spTgt spid="28"/>
                                        </p:tgtEl>
                                      </p:cBhvr>
                                    </p:animEffect>
                                    <p:anim calcmode="lin" valueType="num">
                                      <p:cBhvr>
                                        <p:cTn id="71" dur="1000" fill="hold"/>
                                        <p:tgtEl>
                                          <p:spTgt spid="28"/>
                                        </p:tgtEl>
                                        <p:attrNameLst>
                                          <p:attrName>ppt_x</p:attrName>
                                        </p:attrNameLst>
                                      </p:cBhvr>
                                      <p:tavLst>
                                        <p:tav tm="0">
                                          <p:val>
                                            <p:strVal val="#ppt_x"/>
                                          </p:val>
                                        </p:tav>
                                        <p:tav tm="100000">
                                          <p:val>
                                            <p:strVal val="#ppt_x"/>
                                          </p:val>
                                        </p:tav>
                                      </p:tavLst>
                                    </p:anim>
                                    <p:anim calcmode="lin" valueType="num">
                                      <p:cBhvr>
                                        <p:cTn id="7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3" grpId="0"/>
      <p:bldP spid="24" grpId="0"/>
      <p:bldP spid="25" grpId="0"/>
      <p:bldP spid="26" grpId="0"/>
      <p:bldP spid="27" grpId="0"/>
      <p:bldP spid="28" grpId="0"/>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Quality Measurements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29</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TQM</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81000" y="717674"/>
                <a:ext cx="8305800" cy="5759326"/>
              </a:xfrm>
            </p:spPr>
            <p:txBody>
              <a:bodyPr>
                <a:noAutofit/>
              </a:bodyPr>
              <a:lstStyle/>
              <a:p>
                <a:pPr marL="165100" lvl="1" indent="0">
                  <a:spcAft>
                    <a:spcPts val="1200"/>
                  </a:spcAft>
                  <a:buClr>
                    <a:srgbClr val="BF0922"/>
                  </a:buClr>
                  <a:buSzPct val="60000"/>
                  <a:buNone/>
                </a:pPr>
                <a:endParaRPr lang="en-US" sz="3200" b="1" u="sng" dirty="0"/>
              </a:p>
              <a:p>
                <a:pPr marL="165100" lvl="1" indent="0">
                  <a:spcAft>
                    <a:spcPts val="1200"/>
                  </a:spcAft>
                  <a:buClr>
                    <a:srgbClr val="BF0922"/>
                  </a:buClr>
                  <a:buSzPct val="60000"/>
                  <a:buNone/>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Number</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of</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units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that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have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no</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nonconformance</m:t>
                      </m:r>
                      <m:r>
                        <a:rPr lang="en-US" sz="2400" b="0" i="0" smtClean="0">
                          <a:latin typeface="Cambria Math" panose="02040503050406030204" pitchFamily="18" charset="0"/>
                        </a:rPr>
                        <m:t>=</m:t>
                      </m:r>
                      <m:sSup>
                        <m:sSupPr>
                          <m:ctrlPr>
                            <a:rPr lang="en-US" sz="2400" i="1" smtClean="0">
                              <a:latin typeface="Cambria Math" panose="02040503050406030204" pitchFamily="18" charset="0"/>
                            </a:rPr>
                          </m:ctrlPr>
                        </m:sSupPr>
                        <m:e>
                          <m:r>
                            <m:rPr>
                              <m:sty m:val="p"/>
                            </m:rPr>
                            <a:rPr lang="en-US" sz="2400" b="0" i="0" smtClean="0">
                              <a:latin typeface="Cambria Math" panose="02040503050406030204" pitchFamily="18" charset="0"/>
                            </a:rPr>
                            <m:t>e</m:t>
                          </m:r>
                        </m:e>
                        <m:sup>
                          <m:r>
                            <a:rPr lang="en-US" sz="2400" b="0" i="0" smtClean="0">
                              <a:latin typeface="Cambria Math" panose="02040503050406030204" pitchFamily="18" charset="0"/>
                            </a:rPr>
                            <m:t>−</m:t>
                          </m:r>
                          <m:r>
                            <m:rPr>
                              <m:sty m:val="p"/>
                            </m:rPr>
                            <a:rPr lang="en-US" sz="2400" b="0" i="0" smtClean="0">
                              <a:latin typeface="Cambria Math" panose="02040503050406030204" pitchFamily="18" charset="0"/>
                            </a:rPr>
                            <m:t>NPU</m:t>
                          </m:r>
                        </m:sup>
                      </m:sSup>
                    </m:oMath>
                  </m:oMathPara>
                </a14:m>
                <a:endParaRPr lang="en-US" sz="3200" dirty="0"/>
              </a:p>
              <a:p>
                <a:pPr marL="622300" lvl="1" indent="-457200" algn="r">
                  <a:spcAft>
                    <a:spcPts val="1200"/>
                  </a:spcAft>
                  <a:buClr>
                    <a:srgbClr val="BF0922"/>
                  </a:buClr>
                  <a:buSzPct val="60000"/>
                  <a:buFontTx/>
                  <a:buChar char="-"/>
                </a:pPr>
                <a:r>
                  <a:rPr lang="en-US" dirty="0"/>
                  <a:t>Throughput yield (TY)</a:t>
                </a:r>
              </a:p>
              <a:p>
                <a:pPr marL="622300" lvl="1" indent="-457200" algn="r">
                  <a:spcAft>
                    <a:spcPts val="1200"/>
                  </a:spcAft>
                  <a:buClr>
                    <a:srgbClr val="BF0922"/>
                  </a:buClr>
                  <a:buSzPct val="60000"/>
                  <a:buFontTx/>
                  <a:buChar char="-"/>
                </a:pPr>
                <a:endParaRPr lang="en-US" dirty="0"/>
              </a:p>
              <a:p>
                <a:pPr marL="3143250" lvl="8" indent="0" algn="just">
                  <a:spcAft>
                    <a:spcPts val="1200"/>
                  </a:spcAft>
                  <a:buClr>
                    <a:srgbClr val="BF0922"/>
                  </a:buClr>
                  <a:buSzPct val="60000"/>
                  <a:buFontTx/>
                  <a:buChar char="-"/>
                </a:pPr>
                <a14:m>
                  <m:oMath xmlns:m="http://schemas.openxmlformats.org/officeDocument/2006/math">
                    <m:r>
                      <m:rPr>
                        <m:sty m:val="p"/>
                      </m:rPr>
                      <a:rPr lang="en-US" sz="3200" b="0" i="0" smtClean="0">
                        <a:latin typeface="Cambria Math" panose="02040503050406030204" pitchFamily="18" charset="0"/>
                      </a:rPr>
                      <m:t>TY</m:t>
                    </m:r>
                    <m:r>
                      <a:rPr lang="en-US" sz="3200">
                        <a:latin typeface="Cambria Math" panose="02040503050406030204" pitchFamily="18" charset="0"/>
                      </a:rPr>
                      <m:t>=</m:t>
                    </m:r>
                    <m:sSup>
                      <m:sSupPr>
                        <m:ctrlPr>
                          <a:rPr lang="en-US" sz="3200" i="1">
                            <a:latin typeface="Cambria Math" panose="02040503050406030204" pitchFamily="18" charset="0"/>
                          </a:rPr>
                        </m:ctrlPr>
                      </m:sSupPr>
                      <m:e>
                        <m:r>
                          <m:rPr>
                            <m:sty m:val="p"/>
                          </m:rPr>
                          <a:rPr lang="en-US" sz="3200">
                            <a:latin typeface="Cambria Math" panose="02040503050406030204" pitchFamily="18" charset="0"/>
                          </a:rPr>
                          <m:t>e</m:t>
                        </m:r>
                      </m:e>
                      <m:sup>
                        <m:r>
                          <a:rPr lang="en-US" sz="3200">
                            <a:latin typeface="Cambria Math" panose="02040503050406030204" pitchFamily="18" charset="0"/>
                          </a:rPr>
                          <m:t>−</m:t>
                        </m:r>
                        <m:r>
                          <a:rPr lang="en-US" sz="3200" b="0" i="0" smtClean="0">
                            <a:latin typeface="Cambria Math" panose="02040503050406030204" pitchFamily="18" charset="0"/>
                          </a:rPr>
                          <m:t>0.194</m:t>
                        </m:r>
                      </m:sup>
                    </m:sSup>
                  </m:oMath>
                </a14:m>
                <a:endParaRPr lang="en-US" sz="4000" dirty="0"/>
              </a:p>
              <a:p>
                <a:pPr marL="622300" lvl="1" indent="-457200">
                  <a:spcAft>
                    <a:spcPts val="1200"/>
                  </a:spcAft>
                  <a:buClr>
                    <a:srgbClr val="BF0922"/>
                  </a:buClr>
                  <a:buSzPct val="60000"/>
                  <a:buFontTx/>
                  <a:buChar char="-"/>
                </a:pPr>
                <a:endParaRPr lang="en-US" dirty="0"/>
              </a:p>
              <a:p>
                <a:pPr marL="622300" lvl="1" indent="-457200">
                  <a:spcAft>
                    <a:spcPts val="1200"/>
                  </a:spcAft>
                  <a:buClr>
                    <a:srgbClr val="BF0922"/>
                  </a:buClr>
                  <a:buSzPct val="60000"/>
                  <a:buFontTx/>
                  <a:buChar char="-"/>
                </a:pPr>
                <a:r>
                  <a:rPr lang="en-US" dirty="0"/>
                  <a:t>Proportion of nonconforming = 1 – 0.824 = 0.176</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81000" y="717674"/>
                <a:ext cx="8305800" cy="5759326"/>
              </a:xfrm>
              <a:blipFill>
                <a:blip r:embed="rId2"/>
                <a:stretch>
                  <a:fillRect r="-146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874541A4-246B-476B-A33C-6359DBFF6D99}"/>
              </a:ext>
            </a:extLst>
          </p:cNvPr>
          <p:cNvSpPr txBox="1"/>
          <p:nvPr/>
        </p:nvSpPr>
        <p:spPr>
          <a:xfrm>
            <a:off x="4267200" y="3962400"/>
            <a:ext cx="1420582" cy="584775"/>
          </a:xfrm>
          <a:prstGeom prst="rect">
            <a:avLst/>
          </a:prstGeom>
          <a:noFill/>
        </p:spPr>
        <p:txBody>
          <a:bodyPr wrap="none" rtlCol="0">
            <a:spAutoFit/>
          </a:bodyPr>
          <a:lstStyle/>
          <a:p>
            <a:r>
              <a:rPr lang="en-US" sz="3200" dirty="0"/>
              <a:t>= 0.824</a:t>
            </a:r>
          </a:p>
        </p:txBody>
      </p:sp>
    </p:spTree>
    <p:extLst>
      <p:ext uri="{BB962C8B-B14F-4D97-AF65-F5344CB8AC3E}">
        <p14:creationId xmlns:p14="http://schemas.microsoft.com/office/powerpoint/2010/main" val="17293808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1000"/>
                                        <p:tgtEl>
                                          <p:spTgt spid="4">
                                            <p:txEl>
                                              <p:pRg st="4" end="4"/>
                                            </p:txEl>
                                          </p:spTgt>
                                        </p:tgtEl>
                                      </p:cBhvr>
                                    </p:animEffect>
                                    <p:anim calcmode="lin" valueType="num">
                                      <p:cBhvr>
                                        <p:cTn id="2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30</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b="1" u="sng" dirty="0"/>
              <a:t>Rolled throughput yield (RTY)</a:t>
            </a:r>
          </a:p>
        </p:txBody>
      </p:sp>
      <p:sp>
        <p:nvSpPr>
          <p:cNvPr id="4" name="Rectangle 3">
            <a:extLst>
              <a:ext uri="{FF2B5EF4-FFF2-40B4-BE49-F238E27FC236}">
                <a16:creationId xmlns:a16="http://schemas.microsoft.com/office/drawing/2014/main" id="{03FF7D8E-F193-49AD-8BFC-AE7CA83D2271}"/>
              </a:ext>
            </a:extLst>
          </p:cNvPr>
          <p:cNvSpPr/>
          <p:nvPr/>
        </p:nvSpPr>
        <p:spPr>
          <a:xfrm>
            <a:off x="1447800" y="2438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Process 1</a:t>
            </a:r>
          </a:p>
        </p:txBody>
      </p:sp>
      <p:sp>
        <p:nvSpPr>
          <p:cNvPr id="14" name="Rectangle 13">
            <a:extLst>
              <a:ext uri="{FF2B5EF4-FFF2-40B4-BE49-F238E27FC236}">
                <a16:creationId xmlns:a16="http://schemas.microsoft.com/office/drawing/2014/main" id="{FE43BB19-FFF0-41CE-AE0B-819EAD474800}"/>
              </a:ext>
            </a:extLst>
          </p:cNvPr>
          <p:cNvSpPr/>
          <p:nvPr/>
        </p:nvSpPr>
        <p:spPr>
          <a:xfrm>
            <a:off x="3733800" y="2438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Process 2</a:t>
            </a:r>
          </a:p>
        </p:txBody>
      </p:sp>
      <p:sp>
        <p:nvSpPr>
          <p:cNvPr id="15" name="Rectangle 14">
            <a:extLst>
              <a:ext uri="{FF2B5EF4-FFF2-40B4-BE49-F238E27FC236}">
                <a16:creationId xmlns:a16="http://schemas.microsoft.com/office/drawing/2014/main" id="{274AEC2B-1C9D-4339-9BE6-A28BCAB41157}"/>
              </a:ext>
            </a:extLst>
          </p:cNvPr>
          <p:cNvSpPr/>
          <p:nvPr/>
        </p:nvSpPr>
        <p:spPr>
          <a:xfrm>
            <a:off x="6019800" y="2438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Process 3</a:t>
            </a:r>
          </a:p>
        </p:txBody>
      </p:sp>
      <p:cxnSp>
        <p:nvCxnSpPr>
          <p:cNvPr id="7" name="Straight Arrow Connector 6">
            <a:extLst>
              <a:ext uri="{FF2B5EF4-FFF2-40B4-BE49-F238E27FC236}">
                <a16:creationId xmlns:a16="http://schemas.microsoft.com/office/drawing/2014/main" id="{600F1E2C-5159-4595-A21F-E9C194064201}"/>
              </a:ext>
            </a:extLst>
          </p:cNvPr>
          <p:cNvCxnSpPr>
            <a:stCxn id="4" idx="3"/>
            <a:endCxn id="14" idx="1"/>
          </p:cNvCxnSpPr>
          <p:nvPr/>
        </p:nvCxnSpPr>
        <p:spPr>
          <a:xfrm>
            <a:off x="3124200" y="2781300"/>
            <a:ext cx="6096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8" name="Straight Arrow Connector 17">
            <a:extLst>
              <a:ext uri="{FF2B5EF4-FFF2-40B4-BE49-F238E27FC236}">
                <a16:creationId xmlns:a16="http://schemas.microsoft.com/office/drawing/2014/main" id="{7CBD153A-8CBF-467E-8123-8211C1DDA3FE}"/>
              </a:ext>
            </a:extLst>
          </p:cNvPr>
          <p:cNvCxnSpPr/>
          <p:nvPr/>
        </p:nvCxnSpPr>
        <p:spPr>
          <a:xfrm>
            <a:off x="5410200" y="2781300"/>
            <a:ext cx="609600"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
        <p:nvSpPr>
          <p:cNvPr id="6" name="TextBox 5">
            <a:extLst>
              <a:ext uri="{FF2B5EF4-FFF2-40B4-BE49-F238E27FC236}">
                <a16:creationId xmlns:a16="http://schemas.microsoft.com/office/drawing/2014/main" id="{FAFFAD71-2FEF-412C-9F6F-14DCE805B251}"/>
              </a:ext>
            </a:extLst>
          </p:cNvPr>
          <p:cNvSpPr txBox="1"/>
          <p:nvPr/>
        </p:nvSpPr>
        <p:spPr>
          <a:xfrm>
            <a:off x="2071839" y="1927665"/>
            <a:ext cx="428322" cy="461665"/>
          </a:xfrm>
          <a:prstGeom prst="rect">
            <a:avLst/>
          </a:prstGeom>
          <a:noFill/>
        </p:spPr>
        <p:txBody>
          <a:bodyPr wrap="none" rtlCol="0">
            <a:spAutoFit/>
          </a:bodyPr>
          <a:lstStyle/>
          <a:p>
            <a:r>
              <a:rPr lang="en-US" sz="2400" dirty="0"/>
              <a:t>y</a:t>
            </a:r>
            <a:r>
              <a:rPr lang="en-US" sz="2400" baseline="-25000" dirty="0"/>
              <a:t>1</a:t>
            </a:r>
          </a:p>
        </p:txBody>
      </p:sp>
      <p:sp>
        <p:nvSpPr>
          <p:cNvPr id="19" name="TextBox 18">
            <a:extLst>
              <a:ext uri="{FF2B5EF4-FFF2-40B4-BE49-F238E27FC236}">
                <a16:creationId xmlns:a16="http://schemas.microsoft.com/office/drawing/2014/main" id="{C01E7500-6AAE-4D56-B0D2-FCEC1B48999E}"/>
              </a:ext>
            </a:extLst>
          </p:cNvPr>
          <p:cNvSpPr txBox="1"/>
          <p:nvPr/>
        </p:nvSpPr>
        <p:spPr>
          <a:xfrm>
            <a:off x="4372278" y="1981200"/>
            <a:ext cx="428322" cy="461665"/>
          </a:xfrm>
          <a:prstGeom prst="rect">
            <a:avLst/>
          </a:prstGeom>
          <a:noFill/>
        </p:spPr>
        <p:txBody>
          <a:bodyPr wrap="none" rtlCol="0">
            <a:spAutoFit/>
          </a:bodyPr>
          <a:lstStyle/>
          <a:p>
            <a:r>
              <a:rPr lang="en-US" sz="2400" dirty="0"/>
              <a:t>y</a:t>
            </a:r>
            <a:r>
              <a:rPr lang="en-US" sz="2400" baseline="-25000" dirty="0"/>
              <a:t>2</a:t>
            </a:r>
          </a:p>
        </p:txBody>
      </p:sp>
      <p:sp>
        <p:nvSpPr>
          <p:cNvPr id="21" name="TextBox 20">
            <a:extLst>
              <a:ext uri="{FF2B5EF4-FFF2-40B4-BE49-F238E27FC236}">
                <a16:creationId xmlns:a16="http://schemas.microsoft.com/office/drawing/2014/main" id="{88D011D1-A3B3-422D-80BE-A688CFB33CB9}"/>
              </a:ext>
            </a:extLst>
          </p:cNvPr>
          <p:cNvSpPr txBox="1"/>
          <p:nvPr/>
        </p:nvSpPr>
        <p:spPr>
          <a:xfrm>
            <a:off x="6702656" y="1905285"/>
            <a:ext cx="428322" cy="461665"/>
          </a:xfrm>
          <a:prstGeom prst="rect">
            <a:avLst/>
          </a:prstGeom>
          <a:noFill/>
        </p:spPr>
        <p:txBody>
          <a:bodyPr wrap="none" rtlCol="0">
            <a:spAutoFit/>
          </a:bodyPr>
          <a:lstStyle/>
          <a:p>
            <a:r>
              <a:rPr lang="en-US" sz="2400" dirty="0"/>
              <a:t>y</a:t>
            </a:r>
            <a:r>
              <a:rPr lang="en-US" sz="2400" baseline="-25000" dirty="0"/>
              <a:t>3</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AA3DC3C-5CE2-42D6-8627-84C7DD3DF1B0}"/>
                  </a:ext>
                </a:extLst>
              </p:cNvPr>
              <p:cNvSpPr txBox="1"/>
              <p:nvPr/>
            </p:nvSpPr>
            <p:spPr>
              <a:xfrm>
                <a:off x="1248794" y="4346850"/>
                <a:ext cx="355180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𝑅𝑇𝑌</m:t>
                      </m:r>
                      <m:r>
                        <a:rPr lang="en-US" sz="3200" b="0" i="1" smtClean="0">
                          <a:latin typeface="Cambria Math" panose="02040503050406030204" pitchFamily="18" charset="0"/>
                        </a:rPr>
                        <m:t>=</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𝑦</m:t>
                          </m:r>
                        </m:e>
                        <m:sub>
                          <m:r>
                            <a:rPr lang="en-US" sz="3200" b="0" i="1" smtClean="0">
                              <a:latin typeface="Cambria Math" panose="02040503050406030204" pitchFamily="18" charset="0"/>
                            </a:rPr>
                            <m:t>1</m:t>
                          </m:r>
                        </m:sub>
                      </m:sSub>
                      <m:r>
                        <a:rPr lang="en-US" sz="3200" b="0" i="1" smtClean="0">
                          <a:latin typeface="Cambria Math" panose="02040503050406030204" pitchFamily="18" charset="0"/>
                          <a:ea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𝑦</m:t>
                          </m:r>
                        </m:e>
                        <m:sub>
                          <m:r>
                            <a:rPr lang="en-US" sz="3200" b="0" i="1" smtClean="0">
                              <a:latin typeface="Cambria Math" panose="02040503050406030204" pitchFamily="18" charset="0"/>
                            </a:rPr>
                            <m:t>2</m:t>
                          </m:r>
                        </m:sub>
                      </m:sSub>
                      <m:r>
                        <a:rPr lang="en-US" sz="3200" b="0" i="1" smtClean="0">
                          <a:latin typeface="Cambria Math" panose="02040503050406030204" pitchFamily="18" charset="0"/>
                          <a:ea typeface="Cambria Math" panose="02040503050406030204" pitchFamily="18" charset="0"/>
                        </a:rPr>
                        <m:t>×</m:t>
                      </m:r>
                      <m:sSub>
                        <m:sSubPr>
                          <m:ctrlPr>
                            <a:rPr lang="en-US" sz="3200" i="1">
                              <a:latin typeface="Cambria Math" panose="02040503050406030204" pitchFamily="18" charset="0"/>
                            </a:rPr>
                          </m:ctrlPr>
                        </m:sSubPr>
                        <m:e>
                          <m:r>
                            <a:rPr lang="en-US" sz="3200" i="1">
                              <a:latin typeface="Cambria Math" panose="02040503050406030204" pitchFamily="18" charset="0"/>
                            </a:rPr>
                            <m:t>𝑦</m:t>
                          </m:r>
                        </m:e>
                        <m:sub>
                          <m:r>
                            <a:rPr lang="en-US" sz="3200" b="0" i="1" smtClean="0">
                              <a:latin typeface="Cambria Math" panose="02040503050406030204" pitchFamily="18" charset="0"/>
                            </a:rPr>
                            <m:t>3</m:t>
                          </m:r>
                        </m:sub>
                      </m:sSub>
                    </m:oMath>
                  </m:oMathPara>
                </a14:m>
                <a:endParaRPr lang="en-US" sz="3200" dirty="0"/>
              </a:p>
            </p:txBody>
          </p:sp>
        </mc:Choice>
        <mc:Fallback xmlns="">
          <p:sp>
            <p:nvSpPr>
              <p:cNvPr id="10" name="TextBox 9">
                <a:extLst>
                  <a:ext uri="{FF2B5EF4-FFF2-40B4-BE49-F238E27FC236}">
                    <a16:creationId xmlns:a16="http://schemas.microsoft.com/office/drawing/2014/main" id="{5AA3DC3C-5CE2-42D6-8627-84C7DD3DF1B0}"/>
                  </a:ext>
                </a:extLst>
              </p:cNvPr>
              <p:cNvSpPr txBox="1">
                <a:spLocks noRot="1" noChangeAspect="1" noMove="1" noResize="1" noEditPoints="1" noAdjustHandles="1" noChangeArrowheads="1" noChangeShapeType="1" noTextEdit="1"/>
              </p:cNvSpPr>
              <p:nvPr/>
            </p:nvSpPr>
            <p:spPr>
              <a:xfrm>
                <a:off x="1248794" y="4346850"/>
                <a:ext cx="3551806" cy="492443"/>
              </a:xfrm>
              <a:prstGeom prst="rect">
                <a:avLst/>
              </a:prstGeom>
              <a:blipFill>
                <a:blip r:embed="rId3"/>
                <a:stretch>
                  <a:fillRect/>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1C4DDE0A-5708-47BC-B61F-F06CB12029E5}"/>
              </a:ext>
            </a:extLst>
          </p:cNvPr>
          <p:cNvSpPr txBox="1"/>
          <p:nvPr/>
        </p:nvSpPr>
        <p:spPr>
          <a:xfrm>
            <a:off x="1905000" y="3195935"/>
            <a:ext cx="728084" cy="461665"/>
          </a:xfrm>
          <a:prstGeom prst="rect">
            <a:avLst/>
          </a:prstGeom>
          <a:noFill/>
        </p:spPr>
        <p:txBody>
          <a:bodyPr wrap="none" rtlCol="0">
            <a:spAutoFit/>
          </a:bodyPr>
          <a:lstStyle/>
          <a:p>
            <a:r>
              <a:rPr lang="en-US" sz="2400" dirty="0"/>
              <a:t>0.98</a:t>
            </a:r>
            <a:endParaRPr lang="en-US" sz="2400" baseline="-25000" dirty="0"/>
          </a:p>
        </p:txBody>
      </p:sp>
      <p:sp>
        <p:nvSpPr>
          <p:cNvPr id="23" name="TextBox 22">
            <a:extLst>
              <a:ext uri="{FF2B5EF4-FFF2-40B4-BE49-F238E27FC236}">
                <a16:creationId xmlns:a16="http://schemas.microsoft.com/office/drawing/2014/main" id="{D2D42B20-DC82-4F94-B61A-E6861FF33220}"/>
              </a:ext>
            </a:extLst>
          </p:cNvPr>
          <p:cNvSpPr txBox="1"/>
          <p:nvPr/>
        </p:nvSpPr>
        <p:spPr>
          <a:xfrm>
            <a:off x="4224916" y="3124200"/>
            <a:ext cx="728084" cy="461665"/>
          </a:xfrm>
          <a:prstGeom prst="rect">
            <a:avLst/>
          </a:prstGeom>
          <a:noFill/>
        </p:spPr>
        <p:txBody>
          <a:bodyPr wrap="none" rtlCol="0">
            <a:spAutoFit/>
          </a:bodyPr>
          <a:lstStyle/>
          <a:p>
            <a:r>
              <a:rPr lang="en-US" sz="2400" dirty="0"/>
              <a:t>0.95</a:t>
            </a:r>
            <a:endParaRPr lang="en-US" sz="2400" baseline="-25000" dirty="0"/>
          </a:p>
        </p:txBody>
      </p:sp>
      <p:sp>
        <p:nvSpPr>
          <p:cNvPr id="24" name="TextBox 23">
            <a:extLst>
              <a:ext uri="{FF2B5EF4-FFF2-40B4-BE49-F238E27FC236}">
                <a16:creationId xmlns:a16="http://schemas.microsoft.com/office/drawing/2014/main" id="{190E2E03-9115-480F-9026-37316262C38A}"/>
              </a:ext>
            </a:extLst>
          </p:cNvPr>
          <p:cNvSpPr txBox="1"/>
          <p:nvPr/>
        </p:nvSpPr>
        <p:spPr>
          <a:xfrm>
            <a:off x="6544832" y="3119735"/>
            <a:ext cx="728084" cy="461665"/>
          </a:xfrm>
          <a:prstGeom prst="rect">
            <a:avLst/>
          </a:prstGeom>
          <a:noFill/>
        </p:spPr>
        <p:txBody>
          <a:bodyPr wrap="none" rtlCol="0">
            <a:spAutoFit/>
          </a:bodyPr>
          <a:lstStyle/>
          <a:p>
            <a:r>
              <a:rPr lang="en-US" sz="2400" dirty="0"/>
              <a:t>0.97</a:t>
            </a:r>
            <a:endParaRPr lang="en-US" sz="2400" baseline="-25000"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6AA80D3-7622-4494-95DD-0E2AC760845C}"/>
                  </a:ext>
                </a:extLst>
              </p:cNvPr>
              <p:cNvSpPr txBox="1"/>
              <p:nvPr/>
            </p:nvSpPr>
            <p:spPr>
              <a:xfrm>
                <a:off x="1219200" y="5146357"/>
                <a:ext cx="4643899"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𝑅𝑇𝑌</m:t>
                      </m:r>
                      <m:r>
                        <a:rPr lang="en-US" sz="3200" b="0" i="1" smtClean="0">
                          <a:latin typeface="Cambria Math" panose="02040503050406030204" pitchFamily="18" charset="0"/>
                        </a:rPr>
                        <m:t>=0.98×0.95×0.97</m:t>
                      </m:r>
                    </m:oMath>
                  </m:oMathPara>
                </a14:m>
                <a:endParaRPr lang="en-US" sz="3200" dirty="0"/>
              </a:p>
            </p:txBody>
          </p:sp>
        </mc:Choice>
        <mc:Fallback xmlns="">
          <p:sp>
            <p:nvSpPr>
              <p:cNvPr id="25" name="TextBox 24">
                <a:extLst>
                  <a:ext uri="{FF2B5EF4-FFF2-40B4-BE49-F238E27FC236}">
                    <a16:creationId xmlns:a16="http://schemas.microsoft.com/office/drawing/2014/main" id="{A6AA80D3-7622-4494-95DD-0E2AC760845C}"/>
                  </a:ext>
                </a:extLst>
              </p:cNvPr>
              <p:cNvSpPr txBox="1">
                <a:spLocks noRot="1" noChangeAspect="1" noMove="1" noResize="1" noEditPoints="1" noAdjustHandles="1" noChangeArrowheads="1" noChangeShapeType="1" noTextEdit="1"/>
              </p:cNvSpPr>
              <p:nvPr/>
            </p:nvSpPr>
            <p:spPr>
              <a:xfrm>
                <a:off x="1219200" y="5146357"/>
                <a:ext cx="4643899" cy="492443"/>
              </a:xfrm>
              <a:prstGeom prst="rect">
                <a:avLst/>
              </a:prstGeom>
              <a:blipFill>
                <a:blip r:embed="rId4"/>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83E1D781-27C9-4E5F-9606-1C4C1AE52999}"/>
              </a:ext>
            </a:extLst>
          </p:cNvPr>
          <p:cNvSpPr txBox="1"/>
          <p:nvPr/>
        </p:nvSpPr>
        <p:spPr>
          <a:xfrm>
            <a:off x="5908899" y="5071404"/>
            <a:ext cx="1420582" cy="584775"/>
          </a:xfrm>
          <a:prstGeom prst="rect">
            <a:avLst/>
          </a:prstGeom>
          <a:noFill/>
        </p:spPr>
        <p:txBody>
          <a:bodyPr wrap="none" rtlCol="0">
            <a:spAutoFit/>
          </a:bodyPr>
          <a:lstStyle/>
          <a:p>
            <a:r>
              <a:rPr lang="en-US" sz="3200" dirty="0"/>
              <a:t>= 0.903</a:t>
            </a:r>
          </a:p>
        </p:txBody>
      </p:sp>
      <p:sp>
        <p:nvSpPr>
          <p:cNvPr id="26" name="TextBox 25">
            <a:extLst>
              <a:ext uri="{FF2B5EF4-FFF2-40B4-BE49-F238E27FC236}">
                <a16:creationId xmlns:a16="http://schemas.microsoft.com/office/drawing/2014/main" id="{EE1F1449-BC9C-4BF9-8673-8AD585BD4BB9}"/>
              </a:ext>
            </a:extLst>
          </p:cNvPr>
          <p:cNvSpPr txBox="1"/>
          <p:nvPr/>
        </p:nvSpPr>
        <p:spPr>
          <a:xfrm>
            <a:off x="914400" y="5739825"/>
            <a:ext cx="7898124" cy="584775"/>
          </a:xfrm>
          <a:prstGeom prst="rect">
            <a:avLst/>
          </a:prstGeom>
          <a:noFill/>
        </p:spPr>
        <p:txBody>
          <a:bodyPr wrap="none" rtlCol="0">
            <a:spAutoFit/>
          </a:bodyPr>
          <a:lstStyle/>
          <a:p>
            <a:r>
              <a:rPr lang="en-US" sz="3200" dirty="0"/>
              <a:t>Proportion nonconforming = 1 – 0.903 = 0.097</a:t>
            </a:r>
          </a:p>
        </p:txBody>
      </p:sp>
    </p:spTree>
    <p:extLst>
      <p:ext uri="{BB962C8B-B14F-4D97-AF65-F5344CB8AC3E}">
        <p14:creationId xmlns:p14="http://schemas.microsoft.com/office/powerpoint/2010/main" val="261726487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barn(inVertical)">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000"/>
                                        <p:tgtEl>
                                          <p:spTgt spid="12"/>
                                        </p:tgtEl>
                                      </p:cBhvr>
                                    </p:animEffect>
                                    <p:anim calcmode="lin" valueType="num">
                                      <p:cBhvr>
                                        <p:cTn id="60" dur="1000" fill="hold"/>
                                        <p:tgtEl>
                                          <p:spTgt spid="12"/>
                                        </p:tgtEl>
                                        <p:attrNameLst>
                                          <p:attrName>ppt_x</p:attrName>
                                        </p:attrNameLst>
                                      </p:cBhvr>
                                      <p:tavLst>
                                        <p:tav tm="0">
                                          <p:val>
                                            <p:strVal val="#ppt_x"/>
                                          </p:val>
                                        </p:tav>
                                        <p:tav tm="100000">
                                          <p:val>
                                            <p:strVal val="#ppt_x"/>
                                          </p:val>
                                        </p:tav>
                                      </p:tavLst>
                                    </p:anim>
                                    <p:anim calcmode="lin" valueType="num">
                                      <p:cBhvr>
                                        <p:cTn id="6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1" grpId="0"/>
      <p:bldP spid="10" grpId="0"/>
      <p:bldP spid="22" grpId="0"/>
      <p:bldP spid="23" grpId="0"/>
      <p:bldP spid="24" grpId="0"/>
      <p:bldP spid="25" grpId="0"/>
      <p:bldP spid="12" grpId="0"/>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31</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mc:AlternateContent xmlns:mc="http://schemas.openxmlformats.org/markup-compatibility/2006">
        <mc:Choice xmlns:a14="http://schemas.microsoft.com/office/drawing/2010/main" Requires="a14">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r>
                  <a:rPr lang="en-US" b="1" u="sng" dirty="0"/>
                  <a:t>Calculating DPMO and Sigma Level in Excel:</a:t>
                </a:r>
              </a:p>
              <a:p>
                <a:pPr marL="0" indent="0">
                  <a:lnSpc>
                    <a:spcPct val="90000"/>
                  </a:lnSpc>
                  <a:buNone/>
                </a:pPr>
                <a:r>
                  <a:rPr lang="en-US" sz="2400" dirty="0"/>
                  <a:t>DPMO </a:t>
                </a:r>
              </a:p>
              <a:p>
                <a:pPr marL="0" indent="0">
                  <a:lnSpc>
                    <a:spcPct val="90000"/>
                  </a:lnSpc>
                  <a:buNone/>
                </a:pPr>
                <a:r>
                  <a:rPr lang="en-US" sz="2400" dirty="0"/>
                  <a:t>= </a:t>
                </a:r>
                <a14:m>
                  <m:oMath xmlns:m="http://schemas.openxmlformats.org/officeDocument/2006/math">
                    <m:d>
                      <m:dPr>
                        <m:ctrlPr>
                          <a:rPr lang="en-US" sz="240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𝑁𝑂𝑅𝑀</m:t>
                        </m:r>
                        <m:r>
                          <a:rPr lang="en-US" sz="2400" b="0" i="1" smtClean="0">
                            <a:latin typeface="Cambria Math" panose="02040503050406030204" pitchFamily="18" charset="0"/>
                          </a:rPr>
                          <m:t>.</m:t>
                        </m:r>
                        <m:r>
                          <a:rPr lang="en-US" sz="2400" b="0" i="1" smtClean="0">
                            <a:latin typeface="Cambria Math" panose="02040503050406030204" pitchFamily="18" charset="0"/>
                          </a:rPr>
                          <m:t>𝐷𝐼𝑆𝑇</m:t>
                        </m:r>
                        <m:d>
                          <m:dPr>
                            <m:ctrlPr>
                              <a:rPr lang="en-US" sz="2400" i="1" smtClean="0">
                                <a:latin typeface="Cambria Math" panose="02040503050406030204" pitchFamily="18" charset="0"/>
                              </a:rPr>
                            </m:ctrlPr>
                          </m:dPr>
                          <m:e>
                            <m:r>
                              <a:rPr lang="en-US" sz="2400" b="0" i="1" smtClean="0">
                                <a:latin typeface="Cambria Math" panose="02040503050406030204" pitchFamily="18" charset="0"/>
                              </a:rPr>
                              <m:t>𝑠𝑖𝑔𝑚𝑎</m:t>
                            </m:r>
                            <m:r>
                              <a:rPr lang="en-US" sz="2400" b="0" i="1" smtClean="0">
                                <a:latin typeface="Cambria Math" panose="02040503050406030204" pitchFamily="18" charset="0"/>
                              </a:rPr>
                              <m:t> </m:t>
                            </m:r>
                            <m:r>
                              <a:rPr lang="en-US" sz="2400" b="0" i="1" smtClean="0">
                                <a:latin typeface="Cambria Math" panose="02040503050406030204" pitchFamily="18" charset="0"/>
                              </a:rPr>
                              <m:t>𝑙𝑒𝑣𝑒𝑙</m:t>
                            </m:r>
                            <m:r>
                              <a:rPr lang="en-US" sz="2400" b="0" i="1" smtClean="0">
                                <a:latin typeface="Cambria Math" panose="02040503050406030204" pitchFamily="18" charset="0"/>
                              </a:rPr>
                              <m:t>,1.5,1,</m:t>
                            </m:r>
                            <m:r>
                              <a:rPr lang="en-US" sz="2400" b="0" i="1" smtClean="0">
                                <a:latin typeface="Cambria Math" panose="02040503050406030204" pitchFamily="18" charset="0"/>
                              </a:rPr>
                              <m:t>𝑇𝑅𝑈𝐸</m:t>
                            </m:r>
                          </m:e>
                        </m:d>
                      </m:e>
                    </m:d>
                    <m:r>
                      <a:rPr lang="en-US" sz="2400" b="0" i="1" smtClean="0">
                        <a:latin typeface="Cambria Math" panose="02040503050406030204" pitchFamily="18" charset="0"/>
                      </a:rPr>
                      <m:t>∗1000000</m:t>
                    </m:r>
                  </m:oMath>
                </a14:m>
                <a:endParaRPr lang="en-US" sz="2400" dirty="0"/>
              </a:p>
            </p:txBody>
          </p:sp>
        </mc:Choice>
        <mc:Fallback>
          <p:sp>
            <p:nvSpPr>
              <p:cNvPr id="13" name="Content Placeholder 12">
                <a:extLst>
                  <a:ext uri="{FF2B5EF4-FFF2-40B4-BE49-F238E27FC236}">
                    <a16:creationId xmlns:a16="http://schemas.microsoft.com/office/drawing/2014/main" id="{E08D0F15-8C7B-49B6-A98A-D8A605874FB6}"/>
                  </a:ext>
                </a:extLst>
              </p:cNvPr>
              <p:cNvSpPr>
                <a:spLocks noGrp="1" noRot="1" noChangeAspect="1" noMove="1" noResize="1" noEditPoints="1" noAdjustHandles="1" noChangeArrowheads="1" noChangeShapeType="1" noTextEdit="1"/>
              </p:cNvSpPr>
              <p:nvPr>
                <p:ph idx="1"/>
              </p:nvPr>
            </p:nvSpPr>
            <p:spPr>
              <a:xfrm>
                <a:off x="307974" y="769938"/>
                <a:ext cx="8607425" cy="5739720"/>
              </a:xfrm>
              <a:blipFill>
                <a:blip r:embed="rId3"/>
                <a:stretch>
                  <a:fillRect l="-1843" t="-22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A565F01-5B19-4C94-84F0-79DB4922B388}"/>
                  </a:ext>
                </a:extLst>
              </p:cNvPr>
              <p:cNvSpPr txBox="1"/>
              <p:nvPr/>
            </p:nvSpPr>
            <p:spPr>
              <a:xfrm>
                <a:off x="1060422" y="2083146"/>
                <a:ext cx="7357014" cy="7668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𝐷𝑃𝑀𝑂</m:t>
                      </m:r>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𝑁𝑢𝑚𝑏𝑒𝑟</m:t>
                          </m:r>
                          <m:r>
                            <a:rPr lang="en-US" sz="2400" b="0" i="1" smtClean="0">
                              <a:latin typeface="Cambria Math" panose="02040503050406030204" pitchFamily="18" charset="0"/>
                            </a:rPr>
                            <m:t> </m:t>
                          </m:r>
                          <m:r>
                            <a:rPr lang="en-US" sz="2400" b="0" i="1" smtClean="0">
                              <a:latin typeface="Cambria Math" panose="02040503050406030204" pitchFamily="18" charset="0"/>
                            </a:rPr>
                            <m:t>𝑜𝑓</m:t>
                          </m:r>
                          <m:r>
                            <a:rPr lang="en-US" sz="2400" b="0" i="1" smtClean="0">
                              <a:latin typeface="Cambria Math" panose="02040503050406030204" pitchFamily="18" charset="0"/>
                            </a:rPr>
                            <m:t> </m:t>
                          </m:r>
                          <m:r>
                            <a:rPr lang="en-US" sz="2400" b="0" i="1" smtClean="0">
                              <a:latin typeface="Cambria Math" panose="02040503050406030204" pitchFamily="18" charset="0"/>
                            </a:rPr>
                            <m:t>𝑑𝑒𝑓𝑒𝑐𝑡𝑠</m:t>
                          </m:r>
                          <m:r>
                            <a:rPr lang="en-US" sz="2400" b="0" i="1" smtClean="0">
                              <a:latin typeface="Cambria Math" panose="02040503050406030204" pitchFamily="18" charset="0"/>
                            </a:rPr>
                            <m:t> </m:t>
                          </m:r>
                          <m:r>
                            <a:rPr lang="en-US" sz="2400" b="0" i="1" smtClean="0">
                              <a:latin typeface="Cambria Math" panose="02040503050406030204" pitchFamily="18" charset="0"/>
                            </a:rPr>
                            <m:t>𝑑𝑖𝑠𝑐𝑜𝑣𝑒𝑟𝑒𝑑</m:t>
                          </m:r>
                        </m:num>
                        <m:den>
                          <m:r>
                            <a:rPr lang="en-US" sz="2400" b="0" i="1" smtClean="0">
                              <a:latin typeface="Cambria Math" panose="02040503050406030204" pitchFamily="18" charset="0"/>
                            </a:rPr>
                            <m:t>𝑂𝑝𝑝𝑜𝑟𝑡𝑢𝑛𝑖𝑡𝑖𝑒𝑠</m:t>
                          </m:r>
                          <m:r>
                            <a:rPr lang="en-US" sz="2400" b="0" i="1" smtClean="0">
                              <a:latin typeface="Cambria Math" panose="02040503050406030204" pitchFamily="18" charset="0"/>
                            </a:rPr>
                            <m:t> </m:t>
                          </m:r>
                          <m:r>
                            <a:rPr lang="en-US" sz="2400" b="0" i="1" smtClean="0">
                              <a:latin typeface="Cambria Math" panose="02040503050406030204" pitchFamily="18" charset="0"/>
                            </a:rPr>
                            <m:t>𝑓𝑜𝑟</m:t>
                          </m:r>
                          <m:r>
                            <a:rPr lang="en-US" sz="2400" b="0" i="1" smtClean="0">
                              <a:latin typeface="Cambria Math" panose="02040503050406030204" pitchFamily="18" charset="0"/>
                            </a:rPr>
                            <m:t> </m:t>
                          </m:r>
                          <m:r>
                            <a:rPr lang="en-US" sz="2400" b="0" i="1" smtClean="0">
                              <a:latin typeface="Cambria Math" panose="02040503050406030204" pitchFamily="18" charset="0"/>
                            </a:rPr>
                            <m:t>𝑒𝑟𝑟𝑜𝑟</m:t>
                          </m:r>
                        </m:den>
                      </m:f>
                      <m:r>
                        <a:rPr lang="en-US" sz="2400" b="0" i="1" smtClean="0">
                          <a:latin typeface="Cambria Math" panose="02040503050406030204" pitchFamily="18" charset="0"/>
                          <a:ea typeface="Cambria Math" panose="02040503050406030204" pitchFamily="18" charset="0"/>
                        </a:rPr>
                        <m:t>×1,000,000</m:t>
                      </m:r>
                    </m:oMath>
                  </m:oMathPara>
                </a14:m>
                <a:endParaRPr lang="en-US" sz="2400" dirty="0"/>
              </a:p>
            </p:txBody>
          </p:sp>
        </mc:Choice>
        <mc:Fallback xmlns="">
          <p:sp>
            <p:nvSpPr>
              <p:cNvPr id="27" name="TextBox 26">
                <a:extLst>
                  <a:ext uri="{FF2B5EF4-FFF2-40B4-BE49-F238E27FC236}">
                    <a16:creationId xmlns:a16="http://schemas.microsoft.com/office/drawing/2014/main" id="{3A565F01-5B19-4C94-84F0-79DB4922B388}"/>
                  </a:ext>
                </a:extLst>
              </p:cNvPr>
              <p:cNvSpPr txBox="1">
                <a:spLocks noRot="1" noChangeAspect="1" noMove="1" noResize="1" noEditPoints="1" noAdjustHandles="1" noChangeArrowheads="1" noChangeShapeType="1" noTextEdit="1"/>
              </p:cNvSpPr>
              <p:nvPr/>
            </p:nvSpPr>
            <p:spPr>
              <a:xfrm>
                <a:off x="1060422" y="2083146"/>
                <a:ext cx="7357014" cy="7668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83157472-A42F-437D-A7E0-730E24DC2479}"/>
                  </a:ext>
                </a:extLst>
              </p:cNvPr>
              <p:cNvSpPr/>
              <p:nvPr/>
            </p:nvSpPr>
            <p:spPr>
              <a:xfrm>
                <a:off x="396239" y="5489102"/>
                <a:ext cx="7513321" cy="688778"/>
              </a:xfrm>
              <a:prstGeom prst="rect">
                <a:avLst/>
              </a:prstGeom>
            </p:spPr>
            <p:txBody>
              <a:bodyPr wrap="square">
                <a:spAutoFit/>
              </a:bodyPr>
              <a:lstStyle/>
              <a:p>
                <a:pPr>
                  <a:lnSpc>
                    <a:spcPct val="90000"/>
                  </a:lnSpc>
                </a:pPr>
                <a:r>
                  <a:rPr lang="en-US" sz="2800" dirty="0"/>
                  <a:t>Sigma Level =</a:t>
                </a:r>
                <a14:m>
                  <m:oMath xmlns:m="http://schemas.openxmlformats.org/officeDocument/2006/math">
                    <m:r>
                      <a:rPr lang="en-US" sz="2800" i="1">
                        <a:latin typeface="Cambria Math" panose="02040503050406030204" pitchFamily="18" charset="0"/>
                      </a:rPr>
                      <m:t>𝑁𝑂𝑅𝑀</m:t>
                    </m:r>
                    <m:r>
                      <a:rPr lang="en-US" sz="2800" i="1">
                        <a:latin typeface="Cambria Math" panose="02040503050406030204" pitchFamily="18" charset="0"/>
                      </a:rPr>
                      <m:t>.</m:t>
                    </m:r>
                    <m:r>
                      <a:rPr lang="en-US" sz="2800" b="0" i="1" smtClean="0">
                        <a:latin typeface="Cambria Math" panose="02040503050406030204" pitchFamily="18" charset="0"/>
                      </a:rPr>
                      <m:t>𝑆</m:t>
                    </m:r>
                    <m:r>
                      <a:rPr lang="en-US" sz="2800" b="0" i="1" smtClean="0">
                        <a:latin typeface="Cambria Math" panose="02040503050406030204" pitchFamily="18" charset="0"/>
                      </a:rPr>
                      <m:t>.</m:t>
                    </m:r>
                    <m:r>
                      <a:rPr lang="en-US" sz="2800" i="1">
                        <a:latin typeface="Cambria Math" panose="02040503050406030204" pitchFamily="18" charset="0"/>
                      </a:rPr>
                      <m:t>𝐼𝑁𝑉</m:t>
                    </m:r>
                    <m:d>
                      <m:dPr>
                        <m:ctrlPr>
                          <a:rPr lang="en-US" sz="2800" i="1">
                            <a:latin typeface="Cambria Math" panose="02040503050406030204" pitchFamily="18" charset="0"/>
                          </a:rPr>
                        </m:ctrlPr>
                      </m:dPr>
                      <m:e>
                        <m:r>
                          <a:rPr lang="en-US" sz="2800" i="1">
                            <a:latin typeface="Cambria Math" panose="02040503050406030204" pitchFamily="18" charset="0"/>
                          </a:rPr>
                          <m:t>1−</m:t>
                        </m:r>
                        <m:f>
                          <m:fPr>
                            <m:ctrlPr>
                              <a:rPr lang="en-US" sz="2800" i="1">
                                <a:latin typeface="Cambria Math" panose="02040503050406030204" pitchFamily="18" charset="0"/>
                              </a:rPr>
                            </m:ctrlPr>
                          </m:fPr>
                          <m:num>
                            <m:r>
                              <a:rPr lang="en-US" sz="2800" i="1">
                                <a:latin typeface="Cambria Math" panose="02040503050406030204" pitchFamily="18" charset="0"/>
                              </a:rPr>
                              <m:t>𝐷𝑃𝑀𝑂</m:t>
                            </m:r>
                          </m:num>
                          <m:den>
                            <m:r>
                              <a:rPr lang="en-US" sz="2800" i="1">
                                <a:latin typeface="Cambria Math" panose="02040503050406030204" pitchFamily="18" charset="0"/>
                              </a:rPr>
                              <m:t>1000000</m:t>
                            </m:r>
                          </m:den>
                        </m:f>
                      </m:e>
                    </m:d>
                    <m:r>
                      <a:rPr lang="en-US" sz="2800" b="0" i="1" smtClean="0">
                        <a:latin typeface="Cambria Math" panose="02040503050406030204" pitchFamily="18" charset="0"/>
                      </a:rPr>
                      <m:t>+1.5</m:t>
                    </m:r>
                  </m:oMath>
                </a14:m>
                <a:endParaRPr lang="en-US" sz="2800" dirty="0"/>
              </a:p>
            </p:txBody>
          </p:sp>
        </mc:Choice>
        <mc:Fallback>
          <p:sp>
            <p:nvSpPr>
              <p:cNvPr id="4" name="Rectangle 3">
                <a:extLst>
                  <a:ext uri="{FF2B5EF4-FFF2-40B4-BE49-F238E27FC236}">
                    <a16:creationId xmlns:a16="http://schemas.microsoft.com/office/drawing/2014/main" id="{83157472-A42F-437D-A7E0-730E24DC2479}"/>
                  </a:ext>
                </a:extLst>
              </p:cNvPr>
              <p:cNvSpPr>
                <a:spLocks noRot="1" noChangeAspect="1" noMove="1" noResize="1" noEditPoints="1" noAdjustHandles="1" noChangeArrowheads="1" noChangeShapeType="1" noTextEdit="1"/>
              </p:cNvSpPr>
              <p:nvPr/>
            </p:nvSpPr>
            <p:spPr>
              <a:xfrm>
                <a:off x="396239" y="5489102"/>
                <a:ext cx="7513321" cy="688778"/>
              </a:xfrm>
              <a:prstGeom prst="rect">
                <a:avLst/>
              </a:prstGeom>
              <a:blipFill>
                <a:blip r:embed="rId5"/>
                <a:stretch>
                  <a:fillRect l="-1622" b="-9735"/>
                </a:stretch>
              </a:blipFill>
            </p:spPr>
            <p:txBody>
              <a:bodyPr/>
              <a:lstStyle/>
              <a:p>
                <a:r>
                  <a:rPr lang="en-US">
                    <a:noFill/>
                  </a:rPr>
                  <a:t> </a:t>
                </a:r>
              </a:p>
            </p:txBody>
          </p:sp>
        </mc:Fallback>
      </mc:AlternateContent>
    </p:spTree>
    <p:extLst>
      <p:ext uri="{BB962C8B-B14F-4D97-AF65-F5344CB8AC3E}">
        <p14:creationId xmlns:p14="http://schemas.microsoft.com/office/powerpoint/2010/main" val="146333206"/>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xEl>
                                              <p:pRg st="5" end="5"/>
                                            </p:txEl>
                                          </p:spTgt>
                                        </p:tgtEl>
                                        <p:attrNameLst>
                                          <p:attrName>style.visibility</p:attrName>
                                        </p:attrNameLst>
                                      </p:cBhvr>
                                      <p:to>
                                        <p:strVal val="visible"/>
                                      </p:to>
                                    </p:set>
                                    <p:animEffect transition="in" filter="fade">
                                      <p:cBhvr>
                                        <p:cTn id="12" dur="1000"/>
                                        <p:tgtEl>
                                          <p:spTgt spid="13">
                                            <p:txEl>
                                              <p:pRg st="5" end="5"/>
                                            </p:txEl>
                                          </p:spTgt>
                                        </p:tgtEl>
                                      </p:cBhvr>
                                    </p:animEffect>
                                    <p:anim calcmode="lin" valueType="num">
                                      <p:cBhvr>
                                        <p:cTn id="13"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animEffect transition="in" filter="wipe(left)">
                                      <p:cBhvr>
                                        <p:cTn id="19" dur="500"/>
                                        <p:tgtEl>
                                          <p:spTgt spid="13">
                                            <p:txEl>
                                              <p:pRg st="6" end="6"/>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13">
                                            <p:txEl>
                                              <p:pRg st="7" end="7"/>
                                            </p:txEl>
                                          </p:spTgt>
                                        </p:tgtEl>
                                        <p:attrNameLst>
                                          <p:attrName>style.visibility</p:attrName>
                                        </p:attrNameLst>
                                      </p:cBhvr>
                                      <p:to>
                                        <p:strVal val="visible"/>
                                      </p:to>
                                    </p:set>
                                    <p:animEffect transition="in" filter="wipe(left)">
                                      <p:cBhvr>
                                        <p:cTn id="22" dur="500"/>
                                        <p:tgtEl>
                                          <p:spTgt spid="1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32</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p:txBody>
      </p:sp>
      <p:pic>
        <p:nvPicPr>
          <p:cNvPr id="6" name="Picture 5">
            <a:extLst>
              <a:ext uri="{FF2B5EF4-FFF2-40B4-BE49-F238E27FC236}">
                <a16:creationId xmlns:a16="http://schemas.microsoft.com/office/drawing/2014/main" id="{1F825254-9C90-4A71-92F0-4B51DA3222E0}"/>
              </a:ext>
            </a:extLst>
          </p:cNvPr>
          <p:cNvPicPr>
            <a:picLocks noChangeAspect="1"/>
          </p:cNvPicPr>
          <p:nvPr/>
        </p:nvPicPr>
        <p:blipFill>
          <a:blip r:embed="rId3"/>
          <a:stretch>
            <a:fillRect/>
          </a:stretch>
        </p:blipFill>
        <p:spPr>
          <a:xfrm>
            <a:off x="307973" y="1342275"/>
            <a:ext cx="3262337" cy="3561796"/>
          </a:xfrm>
          <a:prstGeom prst="rect">
            <a:avLst/>
          </a:prstGeom>
        </p:spPr>
      </p:pic>
      <p:sp>
        <p:nvSpPr>
          <p:cNvPr id="15" name="Rectangle 14">
            <a:extLst>
              <a:ext uri="{FF2B5EF4-FFF2-40B4-BE49-F238E27FC236}">
                <a16:creationId xmlns:a16="http://schemas.microsoft.com/office/drawing/2014/main" id="{20FACFA9-1444-42AF-B5C6-CB633C7388AF}"/>
              </a:ext>
            </a:extLst>
          </p:cNvPr>
          <p:cNvSpPr/>
          <p:nvPr/>
        </p:nvSpPr>
        <p:spPr>
          <a:xfrm>
            <a:off x="228600" y="4084321"/>
            <a:ext cx="3414736" cy="381000"/>
          </a:xfrm>
          <a:prstGeom prst="rect">
            <a:avLst/>
          </a:prstGeom>
          <a:no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7182562-5EEA-4061-87C7-6CA48DA9AE4F}"/>
              </a:ext>
            </a:extLst>
          </p:cNvPr>
          <p:cNvPicPr>
            <a:picLocks noChangeAspect="1"/>
          </p:cNvPicPr>
          <p:nvPr/>
        </p:nvPicPr>
        <p:blipFill>
          <a:blip r:embed="rId4"/>
          <a:stretch>
            <a:fillRect/>
          </a:stretch>
        </p:blipFill>
        <p:spPr>
          <a:xfrm>
            <a:off x="3656944" y="2057400"/>
            <a:ext cx="5436108" cy="4419600"/>
          </a:xfrm>
          <a:prstGeom prst="rect">
            <a:avLst/>
          </a:prstGeom>
        </p:spPr>
      </p:pic>
    </p:spTree>
    <p:extLst>
      <p:ext uri="{BB962C8B-B14F-4D97-AF65-F5344CB8AC3E}">
        <p14:creationId xmlns:p14="http://schemas.microsoft.com/office/powerpoint/2010/main" val="414285584"/>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33</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4" y="769938"/>
            <a:ext cx="8607425"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p:txBody>
      </p:sp>
      <p:pic>
        <p:nvPicPr>
          <p:cNvPr id="6" name="Picture 5">
            <a:extLst>
              <a:ext uri="{FF2B5EF4-FFF2-40B4-BE49-F238E27FC236}">
                <a16:creationId xmlns:a16="http://schemas.microsoft.com/office/drawing/2014/main" id="{1F825254-9C90-4A71-92F0-4B51DA3222E0}"/>
              </a:ext>
            </a:extLst>
          </p:cNvPr>
          <p:cNvPicPr>
            <a:picLocks noChangeAspect="1"/>
          </p:cNvPicPr>
          <p:nvPr/>
        </p:nvPicPr>
        <p:blipFill>
          <a:blip r:embed="rId3"/>
          <a:stretch>
            <a:fillRect/>
          </a:stretch>
        </p:blipFill>
        <p:spPr>
          <a:xfrm>
            <a:off x="307973" y="1342275"/>
            <a:ext cx="3262337" cy="3561796"/>
          </a:xfrm>
          <a:prstGeom prst="rect">
            <a:avLst/>
          </a:prstGeom>
        </p:spPr>
      </p:pic>
      <p:sp>
        <p:nvSpPr>
          <p:cNvPr id="16" name="TextBox 15">
            <a:extLst>
              <a:ext uri="{FF2B5EF4-FFF2-40B4-BE49-F238E27FC236}">
                <a16:creationId xmlns:a16="http://schemas.microsoft.com/office/drawing/2014/main" id="{C56E59CD-BEF7-43F8-89C4-EF2DB48D9A8B}"/>
              </a:ext>
            </a:extLst>
          </p:cNvPr>
          <p:cNvSpPr txBox="1"/>
          <p:nvPr/>
        </p:nvSpPr>
        <p:spPr>
          <a:xfrm>
            <a:off x="204132" y="5273230"/>
            <a:ext cx="6732356" cy="124649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500" dirty="0"/>
              <a:t>It is generally easy to move from 2 or 3 sigma level</a:t>
            </a:r>
          </a:p>
          <a:p>
            <a:r>
              <a:rPr lang="en-US" sz="2500" dirty="0"/>
              <a:t>to 4 sigma level, but moving beyond that requires </a:t>
            </a:r>
          </a:p>
          <a:p>
            <a:r>
              <a:rPr lang="en-US" sz="2500" dirty="0"/>
              <a:t>much more effort </a:t>
            </a:r>
          </a:p>
        </p:txBody>
      </p:sp>
      <p:sp>
        <p:nvSpPr>
          <p:cNvPr id="4" name="Arc 3">
            <a:extLst>
              <a:ext uri="{FF2B5EF4-FFF2-40B4-BE49-F238E27FC236}">
                <a16:creationId xmlns:a16="http://schemas.microsoft.com/office/drawing/2014/main" id="{6E1E4664-252C-48B8-A1C7-44F0EC570B99}"/>
              </a:ext>
            </a:extLst>
          </p:cNvPr>
          <p:cNvSpPr/>
          <p:nvPr/>
        </p:nvSpPr>
        <p:spPr>
          <a:xfrm>
            <a:off x="2895600" y="1984349"/>
            <a:ext cx="914400" cy="755703"/>
          </a:xfrm>
          <a:prstGeom prst="arc">
            <a:avLst>
              <a:gd name="adj1" fmla="val 16200000"/>
              <a:gd name="adj2" fmla="val 5601988"/>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0C085C88-8C15-4946-AFDF-4DD7EA498BB1}"/>
                  </a:ext>
                </a:extLst>
              </p:cNvPr>
              <p:cNvSpPr txBox="1"/>
              <p:nvPr/>
            </p:nvSpPr>
            <p:spPr>
              <a:xfrm>
                <a:off x="3810000" y="2088881"/>
                <a:ext cx="3530262"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10 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p:sp>
            <p:nvSpPr>
              <p:cNvPr id="10" name="TextBox 9">
                <a:extLst>
                  <a:ext uri="{FF2B5EF4-FFF2-40B4-BE49-F238E27FC236}">
                    <a16:creationId xmlns:a16="http://schemas.microsoft.com/office/drawing/2014/main" id="{0C085C88-8C15-4946-AFDF-4DD7EA498BB1}"/>
                  </a:ext>
                </a:extLst>
              </p:cNvPr>
              <p:cNvSpPr txBox="1">
                <a:spLocks noRot="1" noChangeAspect="1" noMove="1" noResize="1" noEditPoints="1" noAdjustHandles="1" noChangeArrowheads="1" noChangeShapeType="1" noTextEdit="1"/>
              </p:cNvSpPr>
              <p:nvPr/>
            </p:nvSpPr>
            <p:spPr>
              <a:xfrm>
                <a:off x="3810000" y="2088881"/>
                <a:ext cx="3530262" cy="461665"/>
              </a:xfrm>
              <a:prstGeom prst="rect">
                <a:avLst/>
              </a:prstGeom>
              <a:blipFill>
                <a:blip r:embed="rId4"/>
                <a:stretch>
                  <a:fillRect b="-18667"/>
                </a:stretch>
              </a:blipFill>
            </p:spPr>
            <p:txBody>
              <a:bodyPr/>
              <a:lstStyle/>
              <a:p>
                <a:r>
                  <a:rPr lang="en-US">
                    <a:noFill/>
                  </a:rPr>
                  <a:t> </a:t>
                </a:r>
              </a:p>
            </p:txBody>
          </p:sp>
        </mc:Fallback>
      </mc:AlternateContent>
      <p:sp>
        <p:nvSpPr>
          <p:cNvPr id="18" name="Arc 17">
            <a:extLst>
              <a:ext uri="{FF2B5EF4-FFF2-40B4-BE49-F238E27FC236}">
                <a16:creationId xmlns:a16="http://schemas.microsoft.com/office/drawing/2014/main" id="{09677553-3E88-456D-B1F0-EE88918EE6C5}"/>
              </a:ext>
            </a:extLst>
          </p:cNvPr>
          <p:cNvSpPr/>
          <p:nvPr/>
        </p:nvSpPr>
        <p:spPr>
          <a:xfrm>
            <a:off x="2895600" y="2667000"/>
            <a:ext cx="914399" cy="755703"/>
          </a:xfrm>
          <a:prstGeom prst="arc">
            <a:avLst>
              <a:gd name="adj1" fmla="val 16200000"/>
              <a:gd name="adj2" fmla="val 6003499"/>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1961BC59-C9A4-4875-9708-992377A0E314}"/>
                  </a:ext>
                </a:extLst>
              </p:cNvPr>
              <p:cNvSpPr txBox="1"/>
              <p:nvPr/>
            </p:nvSpPr>
            <p:spPr>
              <a:xfrm>
                <a:off x="3810000" y="2923932"/>
                <a:ext cx="3530262"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28 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p:sp>
            <p:nvSpPr>
              <p:cNvPr id="19" name="TextBox 18">
                <a:extLst>
                  <a:ext uri="{FF2B5EF4-FFF2-40B4-BE49-F238E27FC236}">
                    <a16:creationId xmlns:a16="http://schemas.microsoft.com/office/drawing/2014/main" id="{1961BC59-C9A4-4875-9708-992377A0E314}"/>
                  </a:ext>
                </a:extLst>
              </p:cNvPr>
              <p:cNvSpPr txBox="1">
                <a:spLocks noRot="1" noChangeAspect="1" noMove="1" noResize="1" noEditPoints="1" noAdjustHandles="1" noChangeArrowheads="1" noChangeShapeType="1" noTextEdit="1"/>
              </p:cNvSpPr>
              <p:nvPr/>
            </p:nvSpPr>
            <p:spPr>
              <a:xfrm>
                <a:off x="3810000" y="2923932"/>
                <a:ext cx="3530262" cy="461665"/>
              </a:xfrm>
              <a:prstGeom prst="rect">
                <a:avLst/>
              </a:prstGeom>
              <a:blipFill>
                <a:blip r:embed="rId5"/>
                <a:stretch>
                  <a:fillRect b="-18667"/>
                </a:stretch>
              </a:blipFill>
            </p:spPr>
            <p:txBody>
              <a:bodyPr/>
              <a:lstStyle/>
              <a:p>
                <a:r>
                  <a:rPr lang="en-US">
                    <a:noFill/>
                  </a:rPr>
                  <a:t> </a:t>
                </a:r>
              </a:p>
            </p:txBody>
          </p:sp>
        </mc:Fallback>
      </mc:AlternateContent>
      <p:sp>
        <p:nvSpPr>
          <p:cNvPr id="21" name="Arc 20">
            <a:extLst>
              <a:ext uri="{FF2B5EF4-FFF2-40B4-BE49-F238E27FC236}">
                <a16:creationId xmlns:a16="http://schemas.microsoft.com/office/drawing/2014/main" id="{517E0F4A-78C1-430F-A770-65F66ACC3CFB}"/>
              </a:ext>
            </a:extLst>
          </p:cNvPr>
          <p:cNvSpPr/>
          <p:nvPr/>
        </p:nvSpPr>
        <p:spPr>
          <a:xfrm>
            <a:off x="2895600" y="3505200"/>
            <a:ext cx="914400" cy="755703"/>
          </a:xfrm>
          <a:prstGeom prst="arc">
            <a:avLst>
              <a:gd name="adj1" fmla="val 16200000"/>
              <a:gd name="adj2" fmla="val 5601988"/>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EC10392B-C88B-4E52-8E28-30F6769DDFDF}"/>
                  </a:ext>
                </a:extLst>
              </p:cNvPr>
              <p:cNvSpPr txBox="1"/>
              <p:nvPr/>
            </p:nvSpPr>
            <p:spPr>
              <a:xfrm>
                <a:off x="3810000" y="3768429"/>
                <a:ext cx="3530262"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70 </m:t>
                      </m:r>
                      <m:r>
                        <a:rPr lang="en-US" sz="2400" b="0" i="1" smtClean="0">
                          <a:latin typeface="Cambria Math" panose="02040503050406030204" pitchFamily="18" charset="0"/>
                          <a:ea typeface="Cambria Math" panose="02040503050406030204" pitchFamily="18" charset="0"/>
                        </a:rPr>
                        <m:t>𝑓𝑜𝑙𝑑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𝑖𝑚𝑝𝑟𝑜𝑣𝑒𝑚𝑒𝑛𝑡</m:t>
                      </m:r>
                    </m:oMath>
                  </m:oMathPara>
                </a14:m>
                <a:endParaRPr lang="en-US" sz="2400" dirty="0"/>
              </a:p>
            </p:txBody>
          </p:sp>
        </mc:Choice>
        <mc:Fallback>
          <p:sp>
            <p:nvSpPr>
              <p:cNvPr id="22" name="TextBox 21">
                <a:extLst>
                  <a:ext uri="{FF2B5EF4-FFF2-40B4-BE49-F238E27FC236}">
                    <a16:creationId xmlns:a16="http://schemas.microsoft.com/office/drawing/2014/main" id="{EC10392B-C88B-4E52-8E28-30F6769DDFDF}"/>
                  </a:ext>
                </a:extLst>
              </p:cNvPr>
              <p:cNvSpPr txBox="1">
                <a:spLocks noRot="1" noChangeAspect="1" noMove="1" noResize="1" noEditPoints="1" noAdjustHandles="1" noChangeArrowheads="1" noChangeShapeType="1" noTextEdit="1"/>
              </p:cNvSpPr>
              <p:nvPr/>
            </p:nvSpPr>
            <p:spPr>
              <a:xfrm>
                <a:off x="3810000" y="3768429"/>
                <a:ext cx="3530262" cy="461665"/>
              </a:xfrm>
              <a:prstGeom prst="rect">
                <a:avLst/>
              </a:prstGeom>
              <a:blipFill>
                <a:blip r:embed="rId6"/>
                <a:stretch>
                  <a:fillRect b="-17105"/>
                </a:stretch>
              </a:blipFill>
            </p:spPr>
            <p:txBody>
              <a:bodyPr/>
              <a:lstStyle/>
              <a:p>
                <a:r>
                  <a:rPr lang="en-US">
                    <a:noFill/>
                  </a:rPr>
                  <a:t> </a:t>
                </a:r>
              </a:p>
            </p:txBody>
          </p:sp>
        </mc:Fallback>
      </mc:AlternateContent>
      <p:pic>
        <p:nvPicPr>
          <p:cNvPr id="23" name="Picture 24" descr="Motorola">
            <a:extLst>
              <a:ext uri="{FF2B5EF4-FFF2-40B4-BE49-F238E27FC236}">
                <a16:creationId xmlns:a16="http://schemas.microsoft.com/office/drawing/2014/main" id="{664F85D9-DF02-4290-9867-F1A4D95124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6497" y="4481586"/>
            <a:ext cx="3387984" cy="668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25686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in)">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10" grpId="0"/>
      <p:bldP spid="18" grpId="0" animBg="1"/>
      <p:bldP spid="19" grpId="0"/>
      <p:bldP spid="21" grpId="0" animBg="1"/>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lvl="0" algn="l">
              <a:spcBef>
                <a:spcPts val="0"/>
              </a:spcBef>
              <a:buClr>
                <a:prstClr val="black"/>
              </a:buClr>
            </a:pPr>
            <a:r>
              <a:rPr lang="en-US" altLang="zh-TW" sz="3600" b="1" kern="0" dirty="0">
                <a:solidFill>
                  <a:schemeClr val="bg1"/>
                </a:solidFill>
              </a:rPr>
              <a:t>Quality Measurements</a:t>
            </a:r>
            <a:endParaRPr lang="en-US" sz="3600" b="1" dirty="0">
              <a:solidFill>
                <a:schemeClr val="bg1"/>
              </a:solidFill>
              <a:effectLst>
                <a:outerShdw blurRad="38100" dist="38100" dir="2700000" algn="tl">
                  <a:srgbClr val="000000">
                    <a:alpha val="43137"/>
                  </a:srgbClr>
                </a:outerShdw>
              </a:effectLst>
              <a:latin typeface="Arial" charset="0"/>
              <a:ea typeface="+mn-ea"/>
              <a:cs typeface="Arial" charset="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    IIM Raipur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34</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Customer Focus</a:t>
            </a:r>
          </a:p>
        </p:txBody>
      </p:sp>
      <p:sp>
        <p:nvSpPr>
          <p:cNvPr id="13" name="Content Placeholder 12">
            <a:extLst>
              <a:ext uri="{FF2B5EF4-FFF2-40B4-BE49-F238E27FC236}">
                <a16:creationId xmlns:a16="http://schemas.microsoft.com/office/drawing/2014/main" id="{E08D0F15-8C7B-49B6-A98A-D8A605874FB6}"/>
              </a:ext>
            </a:extLst>
          </p:cNvPr>
          <p:cNvSpPr>
            <a:spLocks noGrp="1"/>
          </p:cNvSpPr>
          <p:nvPr>
            <p:ph idx="1"/>
          </p:nvPr>
        </p:nvSpPr>
        <p:spPr>
          <a:xfrm>
            <a:off x="307975" y="769938"/>
            <a:ext cx="8229600" cy="5739720"/>
          </a:xfrm>
        </p:spPr>
        <p:txBody>
          <a:bodyPr>
            <a:normAutofit/>
          </a:bodyPr>
          <a:lstStyle/>
          <a:p>
            <a:pPr marL="0" indent="0">
              <a:lnSpc>
                <a:spcPct val="90000"/>
              </a:lnSpc>
              <a:buNone/>
            </a:pPr>
            <a:r>
              <a:rPr lang="en-US" b="1" u="sng" dirty="0"/>
              <a:t>Defects per million opportunities (DPMO)</a:t>
            </a:r>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endParaRPr lang="en-US" b="1" u="sng" dirty="0"/>
          </a:p>
          <a:p>
            <a:pPr marL="0" indent="0">
              <a:lnSpc>
                <a:spcPct val="90000"/>
              </a:lnSpc>
              <a:buNone/>
            </a:pPr>
            <a:r>
              <a:rPr lang="en-US" b="1" u="sng" dirty="0"/>
              <a:t>Lost baggage on airport </a:t>
            </a:r>
          </a:p>
          <a:p>
            <a:pPr marL="0" indent="0">
              <a:lnSpc>
                <a:spcPct val="90000"/>
              </a:lnSpc>
              <a:buNone/>
            </a:pPr>
            <a:r>
              <a:rPr lang="en-US" sz="2800" dirty="0"/>
              <a:t>Average bag per customer = 2.3</a:t>
            </a:r>
          </a:p>
          <a:p>
            <a:pPr marL="0" indent="0">
              <a:lnSpc>
                <a:spcPct val="90000"/>
              </a:lnSpc>
              <a:buNone/>
            </a:pPr>
            <a:r>
              <a:rPr lang="en-US" sz="2800" dirty="0"/>
              <a:t>4 lost bags for 10,000 passengers over one month</a:t>
            </a:r>
          </a:p>
        </p:txBody>
      </p:sp>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1E585C65-43B9-436C-AB47-2B03F19E469A}"/>
                  </a:ext>
                </a:extLst>
              </p:cNvPr>
              <p:cNvSpPr txBox="1"/>
              <p:nvPr/>
            </p:nvSpPr>
            <p:spPr>
              <a:xfrm>
                <a:off x="795655" y="4367781"/>
                <a:ext cx="4738541" cy="7316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𝐸𝑃𝑀𝑂</m:t>
                      </m:r>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num>
                        <m:den>
                          <m:r>
                            <a:rPr lang="en-US" sz="2400" b="0" i="1" smtClean="0">
                              <a:latin typeface="Cambria Math" panose="02040503050406030204" pitchFamily="18" charset="0"/>
                            </a:rPr>
                            <m:t>10,000</m:t>
                          </m:r>
                          <m:r>
                            <a:rPr lang="en-US" sz="2400" b="0" i="1" smtClean="0">
                              <a:latin typeface="Cambria Math" panose="02040503050406030204" pitchFamily="18" charset="0"/>
                              <a:ea typeface="Cambria Math" panose="02040503050406030204" pitchFamily="18" charset="0"/>
                            </a:rPr>
                            <m:t>×2.3</m:t>
                          </m:r>
                        </m:den>
                      </m:f>
                      <m:r>
                        <a:rPr lang="en-US" sz="2400" b="0" i="1" smtClean="0">
                          <a:latin typeface="Cambria Math" panose="02040503050406030204" pitchFamily="18" charset="0"/>
                          <a:ea typeface="Cambria Math" panose="02040503050406030204" pitchFamily="18" charset="0"/>
                        </a:rPr>
                        <m:t>×1,000,000</m:t>
                      </m:r>
                    </m:oMath>
                  </m:oMathPara>
                </a14:m>
                <a:endParaRPr lang="en-US" sz="2400" dirty="0"/>
              </a:p>
            </p:txBody>
          </p:sp>
        </mc:Choice>
        <mc:Fallback>
          <p:sp>
            <p:nvSpPr>
              <p:cNvPr id="28" name="TextBox 27">
                <a:extLst>
                  <a:ext uri="{FF2B5EF4-FFF2-40B4-BE49-F238E27FC236}">
                    <a16:creationId xmlns:a16="http://schemas.microsoft.com/office/drawing/2014/main" id="{1E585C65-43B9-436C-AB47-2B03F19E469A}"/>
                  </a:ext>
                </a:extLst>
              </p:cNvPr>
              <p:cNvSpPr txBox="1">
                <a:spLocks noRot="1" noChangeAspect="1" noMove="1" noResize="1" noEditPoints="1" noAdjustHandles="1" noChangeArrowheads="1" noChangeShapeType="1" noTextEdit="1"/>
              </p:cNvSpPr>
              <p:nvPr/>
            </p:nvSpPr>
            <p:spPr>
              <a:xfrm>
                <a:off x="795655" y="4367781"/>
                <a:ext cx="4738541" cy="7316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92EE956A-FBEC-455B-BB92-62A8D8507CDB}"/>
                  </a:ext>
                </a:extLst>
              </p:cNvPr>
              <p:cNvSpPr txBox="1"/>
              <p:nvPr/>
            </p:nvSpPr>
            <p:spPr>
              <a:xfrm>
                <a:off x="5578397" y="4561723"/>
                <a:ext cx="146565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173.913</m:t>
                      </m:r>
                    </m:oMath>
                  </m:oMathPara>
                </a14:m>
                <a:endParaRPr lang="en-US" sz="2400" dirty="0"/>
              </a:p>
            </p:txBody>
          </p:sp>
        </mc:Choice>
        <mc:Fallback>
          <p:sp>
            <p:nvSpPr>
              <p:cNvPr id="29" name="TextBox 28">
                <a:extLst>
                  <a:ext uri="{FF2B5EF4-FFF2-40B4-BE49-F238E27FC236}">
                    <a16:creationId xmlns:a16="http://schemas.microsoft.com/office/drawing/2014/main" id="{92EE956A-FBEC-455B-BB92-62A8D8507CDB}"/>
                  </a:ext>
                </a:extLst>
              </p:cNvPr>
              <p:cNvSpPr txBox="1">
                <a:spLocks noRot="1" noChangeAspect="1" noMove="1" noResize="1" noEditPoints="1" noAdjustHandles="1" noChangeArrowheads="1" noChangeShapeType="1" noTextEdit="1"/>
              </p:cNvSpPr>
              <p:nvPr/>
            </p:nvSpPr>
            <p:spPr>
              <a:xfrm>
                <a:off x="5578397" y="4561723"/>
                <a:ext cx="1465658" cy="369332"/>
              </a:xfrm>
              <a:prstGeom prst="rect">
                <a:avLst/>
              </a:prstGeom>
              <a:blipFill>
                <a:blip r:embed="rId4"/>
                <a:stretch>
                  <a:fillRect l="-1660" r="-4979" b="-6557"/>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9B210BC-CC99-4E8A-93E8-A8F0C321B8DD}"/>
              </a:ext>
            </a:extLst>
          </p:cNvPr>
          <p:cNvSpPr txBox="1"/>
          <p:nvPr/>
        </p:nvSpPr>
        <p:spPr>
          <a:xfrm>
            <a:off x="492115" y="1536113"/>
            <a:ext cx="7861319" cy="95410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457200" indent="-457200">
              <a:buFont typeface="Wingdings" panose="05000000000000000000" pitchFamily="2" charset="2"/>
              <a:buChar char="§"/>
            </a:pPr>
            <a:r>
              <a:rPr lang="en-US" sz="2800" dirty="0"/>
              <a:t>In manufacturing fault is called defect, i.e., DPMO</a:t>
            </a:r>
          </a:p>
          <a:p>
            <a:pPr marL="457200" indent="-457200">
              <a:buFont typeface="Wingdings" panose="05000000000000000000" pitchFamily="2" charset="2"/>
              <a:buChar char="§"/>
            </a:pPr>
            <a:r>
              <a:rPr lang="en-US" sz="2800" dirty="0"/>
              <a:t>In service fault is called error, i.e., EPMO</a:t>
            </a:r>
          </a:p>
        </p:txBody>
      </p:sp>
      <mc:AlternateContent xmlns:mc="http://schemas.openxmlformats.org/markup-compatibility/2006">
        <mc:Choice xmlns:a14="http://schemas.microsoft.com/office/drawing/2010/main" Requires="a14">
          <p:sp>
            <p:nvSpPr>
              <p:cNvPr id="16" name="Rectangle 15">
                <a:extLst>
                  <a:ext uri="{FF2B5EF4-FFF2-40B4-BE49-F238E27FC236}">
                    <a16:creationId xmlns:a16="http://schemas.microsoft.com/office/drawing/2014/main" id="{38674B74-D0AC-4744-8665-82EB6114BAA4}"/>
                  </a:ext>
                </a:extLst>
              </p:cNvPr>
              <p:cNvSpPr/>
              <p:nvPr/>
            </p:nvSpPr>
            <p:spPr>
              <a:xfrm>
                <a:off x="527297" y="5181600"/>
                <a:ext cx="6309361" cy="603563"/>
              </a:xfrm>
              <a:prstGeom prst="rect">
                <a:avLst/>
              </a:prstGeom>
            </p:spPr>
            <p:txBody>
              <a:bodyPr wrap="square">
                <a:spAutoFit/>
              </a:bodyPr>
              <a:lstStyle/>
              <a:p>
                <a:pPr>
                  <a:lnSpc>
                    <a:spcPct val="90000"/>
                  </a:lnSpc>
                </a:pPr>
                <a:r>
                  <a:rPr lang="en-US" sz="2400" dirty="0"/>
                  <a:t>Sigma Level =</a:t>
                </a:r>
                <a14:m>
                  <m:oMath xmlns:m="http://schemas.openxmlformats.org/officeDocument/2006/math">
                    <m:r>
                      <a:rPr lang="en-US" sz="2400" i="1">
                        <a:latin typeface="Cambria Math" panose="02040503050406030204" pitchFamily="18" charset="0"/>
                      </a:rPr>
                      <m:t>𝑁𝑂𝑅𝑀</m:t>
                    </m:r>
                    <m:r>
                      <a:rPr lang="en-US" sz="2400" i="1">
                        <a:latin typeface="Cambria Math" panose="02040503050406030204" pitchFamily="18" charset="0"/>
                      </a:rPr>
                      <m:t>.</m:t>
                    </m:r>
                    <m:r>
                      <a:rPr lang="en-US" sz="2400" b="0" i="1" smtClean="0">
                        <a:latin typeface="Cambria Math" panose="02040503050406030204" pitchFamily="18" charset="0"/>
                      </a:rPr>
                      <m:t>𝑆</m:t>
                    </m:r>
                    <m:r>
                      <a:rPr lang="en-US" sz="2400" b="0" i="1" smtClean="0">
                        <a:latin typeface="Cambria Math" panose="02040503050406030204" pitchFamily="18" charset="0"/>
                      </a:rPr>
                      <m:t>.</m:t>
                    </m:r>
                    <m:r>
                      <a:rPr lang="en-US" sz="2400" i="1">
                        <a:latin typeface="Cambria Math" panose="02040503050406030204" pitchFamily="18" charset="0"/>
                      </a:rPr>
                      <m:t>𝐼𝑁𝑉</m:t>
                    </m:r>
                    <m:d>
                      <m:dPr>
                        <m:ctrlPr>
                          <a:rPr lang="en-US" sz="2400" i="1">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r>
                              <a:rPr lang="en-US" sz="2400" b="0" i="1" smtClean="0">
                                <a:latin typeface="Cambria Math" panose="02040503050406030204" pitchFamily="18" charset="0"/>
                              </a:rPr>
                              <m:t>173.913</m:t>
                            </m:r>
                          </m:num>
                          <m:den>
                            <m:r>
                              <a:rPr lang="en-US" sz="2400" i="1">
                                <a:latin typeface="Cambria Math" panose="02040503050406030204" pitchFamily="18" charset="0"/>
                              </a:rPr>
                              <m:t>1000000</m:t>
                            </m:r>
                          </m:den>
                        </m:f>
                      </m:e>
                    </m:d>
                    <m:r>
                      <a:rPr lang="en-US" sz="2400" b="0" i="1" smtClean="0">
                        <a:latin typeface="Cambria Math" panose="02040503050406030204" pitchFamily="18" charset="0"/>
                      </a:rPr>
                      <m:t>+1.5</m:t>
                    </m:r>
                  </m:oMath>
                </a14:m>
                <a:endParaRPr lang="en-US" sz="2400" dirty="0"/>
              </a:p>
            </p:txBody>
          </p:sp>
        </mc:Choice>
        <mc:Fallback>
          <p:sp>
            <p:nvSpPr>
              <p:cNvPr id="16" name="Rectangle 15">
                <a:extLst>
                  <a:ext uri="{FF2B5EF4-FFF2-40B4-BE49-F238E27FC236}">
                    <a16:creationId xmlns:a16="http://schemas.microsoft.com/office/drawing/2014/main" id="{38674B74-D0AC-4744-8665-82EB6114BAA4}"/>
                  </a:ext>
                </a:extLst>
              </p:cNvPr>
              <p:cNvSpPr>
                <a:spLocks noRot="1" noChangeAspect="1" noMove="1" noResize="1" noEditPoints="1" noAdjustHandles="1" noChangeArrowheads="1" noChangeShapeType="1" noTextEdit="1"/>
              </p:cNvSpPr>
              <p:nvPr/>
            </p:nvSpPr>
            <p:spPr>
              <a:xfrm>
                <a:off x="527297" y="5181600"/>
                <a:ext cx="6309361" cy="603563"/>
              </a:xfrm>
              <a:prstGeom prst="rect">
                <a:avLst/>
              </a:prstGeom>
              <a:blipFill>
                <a:blip r:embed="rId5"/>
                <a:stretch>
                  <a:fillRect l="-1449" b="-8081"/>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DD0B87DB-90F5-44AA-96B0-FB8F4B87AA07}"/>
              </a:ext>
            </a:extLst>
          </p:cNvPr>
          <p:cNvSpPr txBox="1"/>
          <p:nvPr/>
        </p:nvSpPr>
        <p:spPr>
          <a:xfrm>
            <a:off x="6739116" y="5209378"/>
            <a:ext cx="1261884" cy="461665"/>
          </a:xfrm>
          <a:prstGeom prst="rect">
            <a:avLst/>
          </a:prstGeom>
          <a:noFill/>
        </p:spPr>
        <p:txBody>
          <a:bodyPr wrap="none" rtlCol="0">
            <a:spAutoFit/>
          </a:bodyPr>
          <a:lstStyle/>
          <a:p>
            <a:r>
              <a:rPr lang="en-US" sz="2400" dirty="0"/>
              <a:t>= 5.0768</a:t>
            </a:r>
          </a:p>
        </p:txBody>
      </p:sp>
      <p:sp>
        <p:nvSpPr>
          <p:cNvPr id="18" name="TextBox 17">
            <a:extLst>
              <a:ext uri="{FF2B5EF4-FFF2-40B4-BE49-F238E27FC236}">
                <a16:creationId xmlns:a16="http://schemas.microsoft.com/office/drawing/2014/main" id="{81F3E323-F7DF-4E43-9A0A-09DD60EFE2E4}"/>
              </a:ext>
            </a:extLst>
          </p:cNvPr>
          <p:cNvSpPr txBox="1"/>
          <p:nvPr/>
        </p:nvSpPr>
        <p:spPr>
          <a:xfrm>
            <a:off x="793532" y="5739478"/>
            <a:ext cx="7620997" cy="89255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500" dirty="0"/>
              <a:t>Baggage handling system on the airport is operating at </a:t>
            </a:r>
          </a:p>
          <a:p>
            <a:r>
              <a:rPr lang="en-US" sz="2500" dirty="0"/>
              <a:t>more than 5 sigma level</a:t>
            </a:r>
          </a:p>
        </p:txBody>
      </p:sp>
    </p:spTree>
    <p:extLst>
      <p:ext uri="{BB962C8B-B14F-4D97-AF65-F5344CB8AC3E}">
        <p14:creationId xmlns:p14="http://schemas.microsoft.com/office/powerpoint/2010/main" val="42852139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xEl>
                                              <p:pRg st="4" end="4"/>
                                            </p:txEl>
                                          </p:spTgt>
                                        </p:tgtEl>
                                        <p:attrNameLst>
                                          <p:attrName>style.visibility</p:attrName>
                                        </p:attrNameLst>
                                      </p:cBhvr>
                                      <p:to>
                                        <p:strVal val="visible"/>
                                      </p:to>
                                    </p:set>
                                    <p:animEffect transition="in" filter="fade">
                                      <p:cBhvr>
                                        <p:cTn id="12" dur="1000"/>
                                        <p:tgtEl>
                                          <p:spTgt spid="13">
                                            <p:txEl>
                                              <p:pRg st="4" end="4"/>
                                            </p:txEl>
                                          </p:spTgt>
                                        </p:tgtEl>
                                      </p:cBhvr>
                                    </p:animEffect>
                                    <p:anim calcmode="lin" valueType="num">
                                      <p:cBhvr>
                                        <p:cTn id="13"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animEffect transition="in" filter="fade">
                                      <p:cBhvr>
                                        <p:cTn id="17" dur="1000"/>
                                        <p:tgtEl>
                                          <p:spTgt spid="13">
                                            <p:txEl>
                                              <p:pRg st="5" end="5"/>
                                            </p:txEl>
                                          </p:spTgt>
                                        </p:tgtEl>
                                      </p:cBhvr>
                                    </p:animEffect>
                                    <p:anim calcmode="lin" valueType="num">
                                      <p:cBhvr>
                                        <p:cTn id="18"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xEl>
                                              <p:pRg st="6" end="6"/>
                                            </p:txEl>
                                          </p:spTgt>
                                        </p:tgtEl>
                                        <p:attrNameLst>
                                          <p:attrName>style.visibility</p:attrName>
                                        </p:attrNameLst>
                                      </p:cBhvr>
                                      <p:to>
                                        <p:strVal val="visible"/>
                                      </p:to>
                                    </p:set>
                                    <p:animEffect transition="in" filter="fade">
                                      <p:cBhvr>
                                        <p:cTn id="22" dur="1000"/>
                                        <p:tgtEl>
                                          <p:spTgt spid="13">
                                            <p:txEl>
                                              <p:pRg st="6" end="6"/>
                                            </p:txEl>
                                          </p:spTgt>
                                        </p:tgtEl>
                                      </p:cBhvr>
                                    </p:animEffect>
                                    <p:anim calcmode="lin" valueType="num">
                                      <p:cBhvr>
                                        <p:cTn id="23"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circle(in)">
                                      <p:cBhvr>
                                        <p:cTn id="51"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4" grpId="0" animBg="1"/>
      <p:bldP spid="16" grpId="0"/>
      <p:bldP spid="6" grpId="0"/>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Implementation</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35</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p:sp>
        <p:nvSpPr>
          <p:cNvPr id="10" name="TextBox 9"/>
          <p:cNvSpPr txBox="1"/>
          <p:nvPr/>
        </p:nvSpPr>
        <p:spPr>
          <a:xfrm>
            <a:off x="240323" y="1111508"/>
            <a:ext cx="8440323" cy="483209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mj-lt"/>
              <a:buAutoNum type="arabicPeriod"/>
            </a:pPr>
            <a:r>
              <a:rPr lang="en-US" sz="2800" dirty="0"/>
              <a:t>Think in terms of key </a:t>
            </a:r>
            <a:r>
              <a:rPr lang="en-US" sz="2800" b="1" dirty="0">
                <a:solidFill>
                  <a:srgbClr val="0070C0"/>
                </a:solidFill>
                <a:effectLst>
                  <a:outerShdw blurRad="38100" dist="38100" dir="2700000" algn="tl">
                    <a:srgbClr val="000000">
                      <a:alpha val="43137"/>
                    </a:srgbClr>
                  </a:outerShdw>
                </a:effectLst>
              </a:rPr>
              <a:t>business processes and customer requirements</a:t>
            </a:r>
            <a:r>
              <a:rPr lang="en-US" sz="2800" dirty="0"/>
              <a:t> with a clear focus on overall strategic objectives.</a:t>
            </a:r>
          </a:p>
          <a:p>
            <a:pPr marL="457200" indent="-457200">
              <a:buFont typeface="+mj-lt"/>
              <a:buAutoNum type="arabicPeriod"/>
            </a:pPr>
            <a:r>
              <a:rPr lang="en-US" sz="2800" dirty="0"/>
              <a:t>Focus on </a:t>
            </a:r>
            <a:r>
              <a:rPr lang="en-US" sz="2800" b="1" dirty="0">
                <a:solidFill>
                  <a:srgbClr val="0070C0"/>
                </a:solidFill>
                <a:effectLst>
                  <a:outerShdw blurRad="38100" dist="38100" dir="2700000" algn="tl">
                    <a:srgbClr val="000000">
                      <a:alpha val="43137"/>
                    </a:srgbClr>
                  </a:outerShdw>
                </a:effectLst>
              </a:rPr>
              <a:t>corporate sponsors responsible for championing projects</a:t>
            </a:r>
            <a:r>
              <a:rPr lang="en-US" sz="2800" dirty="0"/>
              <a:t>, support team activities, help to overcome resistance to change, and obtain resources.</a:t>
            </a:r>
          </a:p>
          <a:p>
            <a:pPr marL="457200" indent="-457200">
              <a:buFont typeface="+mj-lt"/>
              <a:buAutoNum type="arabicPeriod"/>
            </a:pPr>
            <a:r>
              <a:rPr lang="en-US" sz="2800" dirty="0"/>
              <a:t>Emphasize such </a:t>
            </a:r>
            <a:r>
              <a:rPr lang="en-US" sz="2800" b="1" dirty="0">
                <a:solidFill>
                  <a:srgbClr val="0070C0"/>
                </a:solidFill>
                <a:effectLst>
                  <a:outerShdw blurRad="38100" dist="38100" dir="2700000" algn="tl">
                    <a:srgbClr val="000000">
                      <a:alpha val="43137"/>
                    </a:srgbClr>
                  </a:outerShdw>
                </a:effectLst>
              </a:rPr>
              <a:t>quantifiable measures as DPMO</a:t>
            </a:r>
            <a:r>
              <a:rPr lang="en-US" sz="2800" dirty="0"/>
              <a:t> that can be applied to all parts of an organization: manufacturing, engineering, administrative, software, and so on.</a:t>
            </a:r>
          </a:p>
        </p:txBody>
      </p:sp>
    </p:spTree>
    <p:extLst>
      <p:ext uri="{BB962C8B-B14F-4D97-AF65-F5344CB8AC3E}">
        <p14:creationId xmlns:p14="http://schemas.microsoft.com/office/powerpoint/2010/main" val="403114640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a:t>
            </a:r>
            <a:r>
              <a:rPr lang="en-US" altLang="zh-TW" sz="3200" b="1" kern="0" dirty="0">
                <a:solidFill>
                  <a:schemeClr val="bg1"/>
                </a:solidFill>
              </a:rPr>
              <a:t>Sigma Implementation</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36</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 result for apple iphon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en-GB" b="1" dirty="0">
              <a:solidFill>
                <a:srgbClr val="FFFF00"/>
              </a:solidFill>
              <a:effectLst>
                <a:outerShdw blurRad="38100" dist="38100" dir="2700000" algn="tl">
                  <a:srgbClr val="000000">
                    <a:alpha val="43137"/>
                  </a:srgbClr>
                </a:outerShdw>
              </a:effectLst>
            </a:endParaRPr>
          </a:p>
        </p:txBody>
      </p:sp>
      <p:grpSp>
        <p:nvGrpSpPr>
          <p:cNvPr id="89" name="Group 4"/>
          <p:cNvGrpSpPr>
            <a:grpSpLocks/>
          </p:cNvGrpSpPr>
          <p:nvPr/>
        </p:nvGrpSpPr>
        <p:grpSpPr bwMode="auto">
          <a:xfrm>
            <a:off x="7394575" y="824707"/>
            <a:ext cx="1673225" cy="1689893"/>
            <a:chOff x="3667" y="2581"/>
            <a:chExt cx="1536" cy="1588"/>
          </a:xfrm>
        </p:grpSpPr>
        <p:sp>
          <p:nvSpPr>
            <p:cNvPr id="90" name="Text Box 5"/>
            <p:cNvSpPr txBox="1">
              <a:spLocks noChangeArrowheads="1"/>
            </p:cNvSpPr>
            <p:nvPr/>
          </p:nvSpPr>
          <p:spPr bwMode="auto">
            <a:xfrm>
              <a:off x="3736" y="2581"/>
              <a:ext cx="1442" cy="15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fontAlgn="base">
                <a:spcBef>
                  <a:spcPct val="0"/>
                </a:spcBef>
                <a:spcAft>
                  <a:spcPct val="0"/>
                </a:spcAft>
                <a:defRPr>
                  <a:solidFill>
                    <a:schemeClr val="tx1"/>
                  </a:solidFill>
                  <a:latin typeface="Calibri" charset="0"/>
                  <a:ea typeface="Arial" charset="0"/>
                  <a:cs typeface="Arial" charset="0"/>
                </a:defRPr>
              </a:lvl6pPr>
              <a:lvl7pPr marL="2971800" indent="-228600" fontAlgn="base">
                <a:spcBef>
                  <a:spcPct val="0"/>
                </a:spcBef>
                <a:spcAft>
                  <a:spcPct val="0"/>
                </a:spcAft>
                <a:defRPr>
                  <a:solidFill>
                    <a:schemeClr val="tx1"/>
                  </a:solidFill>
                  <a:latin typeface="Calibri" charset="0"/>
                  <a:ea typeface="Arial" charset="0"/>
                  <a:cs typeface="Arial" charset="0"/>
                </a:defRPr>
              </a:lvl7pPr>
              <a:lvl8pPr marL="3429000" indent="-228600" fontAlgn="base">
                <a:spcBef>
                  <a:spcPct val="0"/>
                </a:spcBef>
                <a:spcAft>
                  <a:spcPct val="0"/>
                </a:spcAft>
                <a:defRPr>
                  <a:solidFill>
                    <a:schemeClr val="tx1"/>
                  </a:solidFill>
                  <a:latin typeface="Calibri" charset="0"/>
                  <a:ea typeface="Arial" charset="0"/>
                  <a:cs typeface="Arial" charset="0"/>
                </a:defRPr>
              </a:lvl8pPr>
              <a:lvl9pPr marL="3886200" indent="-228600" fontAlgn="base">
                <a:spcBef>
                  <a:spcPct val="0"/>
                </a:spcBef>
                <a:spcAft>
                  <a:spcPct val="0"/>
                </a:spcAft>
                <a:defRPr>
                  <a:solidFill>
                    <a:schemeClr val="tx1"/>
                  </a:solidFill>
                  <a:latin typeface="Calibri" charset="0"/>
                  <a:ea typeface="Arial" charset="0"/>
                  <a:cs typeface="Arial" charset="0"/>
                </a:defRPr>
              </a:lvl9pPr>
            </a:lstStyle>
            <a:p>
              <a:r>
                <a:rPr lang="en-US" sz="9600" b="1" dirty="0">
                  <a:solidFill>
                    <a:srgbClr val="175097"/>
                  </a:solidFill>
                  <a:latin typeface="Times New Roman" charset="0"/>
                </a:rPr>
                <a:t>6</a:t>
              </a:r>
              <a:r>
                <a:rPr lang="en-US" sz="9600" b="1" dirty="0">
                  <a:solidFill>
                    <a:srgbClr val="175097"/>
                  </a:solidFill>
                  <a:latin typeface="Times New Roman" charset="0"/>
                  <a:sym typeface="Symbol" charset="0"/>
                </a:rPr>
                <a:t></a:t>
              </a:r>
            </a:p>
          </p:txBody>
        </p:sp>
        <p:sp>
          <p:nvSpPr>
            <p:cNvPr id="91" name="Oval 6"/>
            <p:cNvSpPr>
              <a:spLocks noChangeArrowheads="1"/>
            </p:cNvSpPr>
            <p:nvPr/>
          </p:nvSpPr>
          <p:spPr bwMode="auto">
            <a:xfrm>
              <a:off x="3667" y="2633"/>
              <a:ext cx="1536" cy="1536"/>
            </a:xfrm>
            <a:prstGeom prst="ellipse">
              <a:avLst/>
            </a:prstGeom>
            <a:noFill/>
            <a:ln w="76200">
              <a:solidFill>
                <a:srgbClr val="17509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Calibri" charset="0"/>
              </a:endParaRPr>
            </a:p>
          </p:txBody>
        </p:sp>
      </p:grpSp>
      <p:sp>
        <p:nvSpPr>
          <p:cNvPr id="10" name="TextBox 9"/>
          <p:cNvSpPr txBox="1"/>
          <p:nvPr/>
        </p:nvSpPr>
        <p:spPr>
          <a:xfrm>
            <a:off x="240323" y="782787"/>
            <a:ext cx="8440323" cy="569386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514350" indent="-514350">
              <a:buFont typeface="+mj-lt"/>
              <a:buAutoNum type="arabicPeriod" startAt="4"/>
            </a:pPr>
            <a:r>
              <a:rPr lang="en-US" sz="2800" dirty="0"/>
              <a:t>Ensure that </a:t>
            </a:r>
            <a:r>
              <a:rPr lang="en-US" sz="2800" b="1" dirty="0">
                <a:solidFill>
                  <a:srgbClr val="0070C0"/>
                </a:solidFill>
                <a:effectLst>
                  <a:outerShdw blurRad="38100" dist="38100" dir="2700000" algn="tl">
                    <a:srgbClr val="000000">
                      <a:alpha val="43137"/>
                    </a:srgbClr>
                  </a:outerShdw>
                </a:effectLst>
              </a:rPr>
              <a:t>appropriate metrics </a:t>
            </a:r>
            <a:r>
              <a:rPr lang="en-US" sz="2800" dirty="0"/>
              <a:t>are identified early in the process and that they focus on business results, thereby providing incentives and accountability.</a:t>
            </a:r>
          </a:p>
          <a:p>
            <a:pPr marL="457200" indent="-457200">
              <a:buFont typeface="+mj-lt"/>
              <a:buAutoNum type="arabicPeriod" startAt="4"/>
            </a:pPr>
            <a:r>
              <a:rPr lang="en-US" sz="2800" dirty="0"/>
              <a:t>Provide </a:t>
            </a:r>
            <a:r>
              <a:rPr lang="en-US" sz="2800" b="1" dirty="0">
                <a:solidFill>
                  <a:srgbClr val="0070C0"/>
                </a:solidFill>
                <a:effectLst>
                  <a:outerShdw blurRad="38100" dist="38100" dir="2700000" algn="tl">
                    <a:srgbClr val="000000">
                      <a:alpha val="43137"/>
                    </a:srgbClr>
                  </a:outerShdw>
                </a:effectLst>
              </a:rPr>
              <a:t>extensive training</a:t>
            </a:r>
            <a:r>
              <a:rPr lang="en-US" sz="2800" dirty="0"/>
              <a:t> followed by project team deployment to improve profitability, reduce non-value-added activities, and achieve cycle time reduction.</a:t>
            </a:r>
          </a:p>
          <a:p>
            <a:pPr marL="457200" indent="-457200">
              <a:buFont typeface="+mj-lt"/>
              <a:buAutoNum type="arabicPeriod" startAt="4"/>
            </a:pPr>
            <a:r>
              <a:rPr lang="en-US" sz="2800" dirty="0"/>
              <a:t>Create highly qualified </a:t>
            </a:r>
            <a:r>
              <a:rPr lang="en-US" sz="2800" b="1" dirty="0">
                <a:solidFill>
                  <a:srgbClr val="0070C0"/>
                </a:solidFill>
                <a:effectLst>
                  <a:outerShdw blurRad="38100" dist="38100" dir="2700000" algn="tl">
                    <a:srgbClr val="000000">
                      <a:alpha val="43137"/>
                    </a:srgbClr>
                  </a:outerShdw>
                </a:effectLst>
              </a:rPr>
              <a:t>process improvement experts </a:t>
            </a:r>
            <a:r>
              <a:rPr lang="en-US" sz="2800" dirty="0"/>
              <a:t>(“Green Belts,” “Black Belts,” and “Master Black Belts”) who can apply improvement tools and lead teams.</a:t>
            </a:r>
          </a:p>
          <a:p>
            <a:pPr marL="457200" indent="-457200">
              <a:buFont typeface="+mj-lt"/>
              <a:buAutoNum type="arabicPeriod" startAt="4"/>
            </a:pPr>
            <a:r>
              <a:rPr lang="en-US" sz="2800" dirty="0"/>
              <a:t>Set stretch objectives for improvement.</a:t>
            </a:r>
          </a:p>
        </p:txBody>
      </p:sp>
    </p:spTree>
    <p:extLst>
      <p:ext uri="{BB962C8B-B14F-4D97-AF65-F5344CB8AC3E}">
        <p14:creationId xmlns:p14="http://schemas.microsoft.com/office/powerpoint/2010/main" val="240153361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10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Companies</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37</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graphicFrame>
        <p:nvGraphicFramePr>
          <p:cNvPr id="49" name="Object 31"/>
          <p:cNvGraphicFramePr>
            <a:graphicFrameLocks noGrp="1" noChangeAspect="1"/>
          </p:cNvGraphicFramePr>
          <p:nvPr>
            <p:ph sz="quarter" idx="1"/>
          </p:nvPr>
        </p:nvGraphicFramePr>
        <p:xfrm>
          <a:off x="609600" y="2209800"/>
          <a:ext cx="2324100" cy="495300"/>
        </p:xfrm>
        <a:graphic>
          <a:graphicData uri="http://schemas.openxmlformats.org/presentationml/2006/ole">
            <mc:AlternateContent xmlns:mc="http://schemas.openxmlformats.org/markup-compatibility/2006">
              <mc:Choice xmlns:v="urn:schemas-microsoft-com:vml" Requires="v">
                <p:oleObj spid="_x0000_s1334" name="Bitmap Image" r:id="rId3" imgW="2324424" imgH="495369" progId="Paint.Picture">
                  <p:embed/>
                </p:oleObj>
              </mc:Choice>
              <mc:Fallback>
                <p:oleObj name="Bitmap Image" r:id="rId3" imgW="2324424" imgH="495369" progId="Paint.Picture">
                  <p:embed/>
                  <p:pic>
                    <p:nvPicPr>
                      <p:cNvPr id="49"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09800"/>
                        <a:ext cx="23241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 name="Object 45"/>
          <p:cNvGraphicFramePr>
            <a:graphicFrameLocks noChangeAspect="1"/>
          </p:cNvGraphicFramePr>
          <p:nvPr/>
        </p:nvGraphicFramePr>
        <p:xfrm>
          <a:off x="533400" y="2971800"/>
          <a:ext cx="2724150" cy="714375"/>
        </p:xfrm>
        <a:graphic>
          <a:graphicData uri="http://schemas.openxmlformats.org/presentationml/2006/ole">
            <mc:AlternateContent xmlns:mc="http://schemas.openxmlformats.org/markup-compatibility/2006">
              <mc:Choice xmlns:v="urn:schemas-microsoft-com:vml" Requires="v">
                <p:oleObj spid="_x0000_s1335" name="Bitmap Image" r:id="rId5" imgW="2723810" imgH="714286" progId="Paint.Picture">
                  <p:embed/>
                </p:oleObj>
              </mc:Choice>
              <mc:Fallback>
                <p:oleObj name="Bitmap Image" r:id="rId5" imgW="2723810" imgH="714286" progId="Paint.Picture">
                  <p:embed/>
                  <p:pic>
                    <p:nvPicPr>
                      <p:cNvPr id="52" name="Object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971800"/>
                        <a:ext cx="272415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 name="Object 53"/>
          <p:cNvGraphicFramePr>
            <a:graphicFrameLocks noChangeAspect="1"/>
          </p:cNvGraphicFramePr>
          <p:nvPr/>
        </p:nvGraphicFramePr>
        <p:xfrm>
          <a:off x="7118350" y="4618038"/>
          <a:ext cx="1225550" cy="752475"/>
        </p:xfrm>
        <a:graphic>
          <a:graphicData uri="http://schemas.openxmlformats.org/presentationml/2006/ole">
            <mc:AlternateContent xmlns:mc="http://schemas.openxmlformats.org/markup-compatibility/2006">
              <mc:Choice xmlns:v="urn:schemas-microsoft-com:vml" Requires="v">
                <p:oleObj spid="_x0000_s1336" name="Bitmap Image" r:id="rId7" imgW="1152381" imgH="790476" progId="Paint.Picture">
                  <p:embed/>
                </p:oleObj>
              </mc:Choice>
              <mc:Fallback>
                <p:oleObj name="Bitmap Image" r:id="rId7" imgW="1152381" imgH="790476" progId="Paint.Picture">
                  <p:embed/>
                  <p:pic>
                    <p:nvPicPr>
                      <p:cNvPr id="53" name="Object 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8350" y="4618038"/>
                        <a:ext cx="122555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4" name="Picture 7" descr="B&amp;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3800" y="4059238"/>
            <a:ext cx="2362200" cy="96996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9" descr="Caterpilla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5410200"/>
            <a:ext cx="2819400" cy="80962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3" descr="DuPont"/>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 y="4038600"/>
            <a:ext cx="2505075" cy="390525"/>
          </a:xfrm>
          <a:prstGeom prst="rect">
            <a:avLst/>
          </a:prstGeom>
          <a:noFill/>
          <a:extLst>
            <a:ext uri="{909E8E84-426E-40DD-AFC4-6F175D3DCCD1}">
              <a14:hiddenFill xmlns:a14="http://schemas.microsoft.com/office/drawing/2010/main">
                <a:solidFill>
                  <a:srgbClr val="FFFFFF"/>
                </a:solidFill>
              </a14:hiddenFill>
            </a:ext>
          </a:extLst>
        </p:spPr>
      </p:pic>
      <p:grpSp>
        <p:nvGrpSpPr>
          <p:cNvPr id="88" name="Group 63"/>
          <p:cNvGrpSpPr>
            <a:grpSpLocks/>
          </p:cNvGrpSpPr>
          <p:nvPr/>
        </p:nvGrpSpPr>
        <p:grpSpPr bwMode="auto">
          <a:xfrm>
            <a:off x="3962400" y="1295400"/>
            <a:ext cx="1662113" cy="609600"/>
            <a:chOff x="2496" y="816"/>
            <a:chExt cx="1047" cy="384"/>
          </a:xfrm>
        </p:grpSpPr>
        <p:sp>
          <p:nvSpPr>
            <p:cNvPr id="92" name="Rectangle 60"/>
            <p:cNvSpPr>
              <a:spLocks noChangeArrowheads="1"/>
            </p:cNvSpPr>
            <p:nvPr/>
          </p:nvSpPr>
          <p:spPr bwMode="white">
            <a:xfrm>
              <a:off x="2496" y="816"/>
              <a:ext cx="912" cy="38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93" name="Picture 14" descr="For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31" y="854"/>
              <a:ext cx="912" cy="319"/>
            </a:xfrm>
            <a:prstGeom prst="rect">
              <a:avLst/>
            </a:prstGeom>
            <a:noFill/>
            <a:extLst>
              <a:ext uri="{909E8E84-426E-40DD-AFC4-6F175D3DCCD1}">
                <a14:hiddenFill xmlns:a14="http://schemas.microsoft.com/office/drawing/2010/main">
                  <a:solidFill>
                    <a:srgbClr val="FFFFFF"/>
                  </a:solidFill>
                </a14:hiddenFill>
              </a:ext>
            </a:extLst>
          </p:spPr>
        </p:pic>
      </p:grpSp>
      <p:pic>
        <p:nvPicPr>
          <p:cNvPr id="94" name="Picture 15" descr="G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4400" y="1304925"/>
            <a:ext cx="2486025" cy="60007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6" descr="G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43400" y="5334000"/>
            <a:ext cx="6858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7" descr="Honeywel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15000" y="1371600"/>
            <a:ext cx="2209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8" descr="J&amp;J"/>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48000" y="2057400"/>
            <a:ext cx="2981325"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98" name="Group 64"/>
          <p:cNvGrpSpPr>
            <a:grpSpLocks/>
          </p:cNvGrpSpPr>
          <p:nvPr/>
        </p:nvGrpSpPr>
        <p:grpSpPr bwMode="auto">
          <a:xfrm>
            <a:off x="6781800" y="2057400"/>
            <a:ext cx="1676400" cy="609600"/>
            <a:chOff x="4272" y="1296"/>
            <a:chExt cx="1056" cy="384"/>
          </a:xfrm>
        </p:grpSpPr>
        <p:sp>
          <p:nvSpPr>
            <p:cNvPr id="99" name="Rectangle 41"/>
            <p:cNvSpPr>
              <a:spLocks noChangeArrowheads="1"/>
            </p:cNvSpPr>
            <p:nvPr/>
          </p:nvSpPr>
          <p:spPr bwMode="white">
            <a:xfrm>
              <a:off x="4272" y="1296"/>
              <a:ext cx="1056" cy="384"/>
            </a:xfrm>
            <a:prstGeom prst="rect">
              <a:avLst/>
            </a:prstGeom>
            <a:solidFill>
              <a:srgbClr val="FDB82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0" name="Picture 21" descr="Koda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20" y="1366"/>
              <a:ext cx="960" cy="238"/>
            </a:xfrm>
            <a:prstGeom prst="rect">
              <a:avLst/>
            </a:prstGeom>
            <a:noFill/>
            <a:extLst>
              <a:ext uri="{909E8E84-426E-40DD-AFC4-6F175D3DCCD1}">
                <a14:hiddenFill xmlns:a14="http://schemas.microsoft.com/office/drawing/2010/main">
                  <a:solidFill>
                    <a:srgbClr val="FFFFFF"/>
                  </a:solidFill>
                </a14:hiddenFill>
              </a:ext>
            </a:extLst>
          </p:spPr>
        </p:pic>
      </p:grpSp>
      <p:pic>
        <p:nvPicPr>
          <p:cNvPr id="101" name="Picture 24" descr="Motorola"/>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 y="4724400"/>
            <a:ext cx="2286000" cy="450850"/>
          </a:xfrm>
          <a:prstGeom prst="rect">
            <a:avLst/>
          </a:prstGeom>
          <a:noFill/>
          <a:extLst>
            <a:ext uri="{909E8E84-426E-40DD-AFC4-6F175D3DCCD1}">
              <a14:hiddenFill xmlns:a14="http://schemas.microsoft.com/office/drawing/2010/main">
                <a:solidFill>
                  <a:srgbClr val="FFFFFF"/>
                </a:solidFill>
              </a14:hiddenFill>
            </a:ext>
          </a:extLst>
        </p:spPr>
      </p:pic>
      <p:grpSp>
        <p:nvGrpSpPr>
          <p:cNvPr id="102" name="Group 65"/>
          <p:cNvGrpSpPr>
            <a:grpSpLocks/>
          </p:cNvGrpSpPr>
          <p:nvPr/>
        </p:nvGrpSpPr>
        <p:grpSpPr bwMode="auto">
          <a:xfrm>
            <a:off x="6400800" y="3048000"/>
            <a:ext cx="1828800" cy="609600"/>
            <a:chOff x="4224" y="2352"/>
            <a:chExt cx="1152" cy="384"/>
          </a:xfrm>
        </p:grpSpPr>
        <p:sp>
          <p:nvSpPr>
            <p:cNvPr id="103" name="Rectangle 56"/>
            <p:cNvSpPr>
              <a:spLocks noChangeArrowheads="1"/>
            </p:cNvSpPr>
            <p:nvPr/>
          </p:nvSpPr>
          <p:spPr bwMode="white">
            <a:xfrm>
              <a:off x="4224" y="2352"/>
              <a:ext cx="1152" cy="38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4" name="Picture 25" descr="Raytheo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301" y="2372"/>
              <a:ext cx="960" cy="3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 name="Group 67"/>
          <p:cNvGrpSpPr>
            <a:grpSpLocks/>
          </p:cNvGrpSpPr>
          <p:nvPr/>
        </p:nvGrpSpPr>
        <p:grpSpPr bwMode="auto">
          <a:xfrm>
            <a:off x="3886200" y="3048000"/>
            <a:ext cx="1981200" cy="533400"/>
            <a:chOff x="336" y="2496"/>
            <a:chExt cx="1248" cy="336"/>
          </a:xfrm>
        </p:grpSpPr>
        <p:sp>
          <p:nvSpPr>
            <p:cNvPr id="106" name="Rectangle 43"/>
            <p:cNvSpPr>
              <a:spLocks noChangeArrowheads="1"/>
            </p:cNvSpPr>
            <p:nvPr/>
          </p:nvSpPr>
          <p:spPr bwMode="white">
            <a:xfrm>
              <a:off x="336" y="2496"/>
              <a:ext cx="1248" cy="33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07" name="Picture 26" descr="ServiceMaste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2" y="2592"/>
              <a:ext cx="1056" cy="1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8" name="Group 66"/>
          <p:cNvGrpSpPr>
            <a:grpSpLocks/>
          </p:cNvGrpSpPr>
          <p:nvPr/>
        </p:nvGrpSpPr>
        <p:grpSpPr bwMode="auto">
          <a:xfrm>
            <a:off x="7162800" y="3886200"/>
            <a:ext cx="1295400" cy="533400"/>
            <a:chOff x="4512" y="2928"/>
            <a:chExt cx="816" cy="336"/>
          </a:xfrm>
        </p:grpSpPr>
        <p:sp>
          <p:nvSpPr>
            <p:cNvPr id="109" name="Rectangle 48"/>
            <p:cNvSpPr>
              <a:spLocks noChangeArrowheads="1"/>
            </p:cNvSpPr>
            <p:nvPr/>
          </p:nvSpPr>
          <p:spPr bwMode="white">
            <a:xfrm>
              <a:off x="4512" y="2928"/>
              <a:ext cx="816" cy="33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10" name="Picture 27" descr="Sony"/>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19" y="2947"/>
              <a:ext cx="606" cy="312"/>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11" name="Object 74"/>
          <p:cNvGraphicFramePr>
            <a:graphicFrameLocks noChangeAspect="1"/>
          </p:cNvGraphicFramePr>
          <p:nvPr/>
        </p:nvGraphicFramePr>
        <p:xfrm>
          <a:off x="5915025" y="5534025"/>
          <a:ext cx="2671763" cy="561975"/>
        </p:xfrm>
        <a:graphic>
          <a:graphicData uri="http://schemas.openxmlformats.org/presentationml/2006/ole">
            <mc:AlternateContent xmlns:mc="http://schemas.openxmlformats.org/markup-compatibility/2006">
              <mc:Choice xmlns:v="urn:schemas-microsoft-com:vml" Requires="v">
                <p:oleObj spid="_x0000_s1337" name="Bitmap Image" r:id="rId22" imgW="2514286" imgH="590476" progId="Paint.Picture">
                  <p:embed/>
                </p:oleObj>
              </mc:Choice>
              <mc:Fallback>
                <p:oleObj name="Bitmap Image" r:id="rId22" imgW="2514286" imgH="590476" progId="Paint.Picture">
                  <p:embed/>
                  <p:pic>
                    <p:nvPicPr>
                      <p:cNvPr id="111" name="Object 7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915025" y="5534025"/>
                        <a:ext cx="2671763"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4546237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90"/>
                                          </p:val>
                                        </p:tav>
                                        <p:tav tm="100000">
                                          <p:val>
                                            <p:fltVal val="0"/>
                                          </p:val>
                                        </p:tav>
                                      </p:tavLst>
                                    </p:anim>
                                    <p:animEffect transition="in" filter="fade">
                                      <p:cBhvr>
                                        <p:cTn id="10" dur="1000"/>
                                        <p:tgtEl>
                                          <p:spTgt spid="49"/>
                                        </p:tgtEl>
                                      </p:cBhvr>
                                    </p:animEffect>
                                  </p:childTnLst>
                                </p:cTn>
                              </p:par>
                              <p:par>
                                <p:cTn id="11" presetID="3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style.rotation</p:attrName>
                                        </p:attrNameLst>
                                      </p:cBhvr>
                                      <p:tavLst>
                                        <p:tav tm="0">
                                          <p:val>
                                            <p:fltVal val="90"/>
                                          </p:val>
                                        </p:tav>
                                        <p:tav tm="100000">
                                          <p:val>
                                            <p:fltVal val="0"/>
                                          </p:val>
                                        </p:tav>
                                      </p:tavLst>
                                    </p:anim>
                                    <p:animEffect transition="in" filter="fade">
                                      <p:cBhvr>
                                        <p:cTn id="16" dur="1000"/>
                                        <p:tgtEl>
                                          <p:spTgt spid="52"/>
                                        </p:tgtEl>
                                      </p:cBhvr>
                                    </p:animEffect>
                                  </p:childTnLst>
                                </p:cTn>
                              </p:par>
                              <p:par>
                                <p:cTn id="17" presetID="31"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fltVal val="0"/>
                                          </p:val>
                                        </p:tav>
                                        <p:tav tm="100000">
                                          <p:val>
                                            <p:strVal val="#ppt_w"/>
                                          </p:val>
                                        </p:tav>
                                      </p:tavLst>
                                    </p:anim>
                                    <p:anim calcmode="lin" valueType="num">
                                      <p:cBhvr>
                                        <p:cTn id="20" dur="1000" fill="hold"/>
                                        <p:tgtEl>
                                          <p:spTgt spid="53"/>
                                        </p:tgtEl>
                                        <p:attrNameLst>
                                          <p:attrName>ppt_h</p:attrName>
                                        </p:attrNameLst>
                                      </p:cBhvr>
                                      <p:tavLst>
                                        <p:tav tm="0">
                                          <p:val>
                                            <p:fltVal val="0"/>
                                          </p:val>
                                        </p:tav>
                                        <p:tav tm="100000">
                                          <p:val>
                                            <p:strVal val="#ppt_h"/>
                                          </p:val>
                                        </p:tav>
                                      </p:tavLst>
                                    </p:anim>
                                    <p:anim calcmode="lin" valueType="num">
                                      <p:cBhvr>
                                        <p:cTn id="21" dur="1000" fill="hold"/>
                                        <p:tgtEl>
                                          <p:spTgt spid="53"/>
                                        </p:tgtEl>
                                        <p:attrNameLst>
                                          <p:attrName>style.rotation</p:attrName>
                                        </p:attrNameLst>
                                      </p:cBhvr>
                                      <p:tavLst>
                                        <p:tav tm="0">
                                          <p:val>
                                            <p:fltVal val="90"/>
                                          </p:val>
                                        </p:tav>
                                        <p:tav tm="100000">
                                          <p:val>
                                            <p:fltVal val="0"/>
                                          </p:val>
                                        </p:tav>
                                      </p:tavLst>
                                    </p:anim>
                                    <p:animEffect transition="in" filter="fade">
                                      <p:cBhvr>
                                        <p:cTn id="22" dur="1000"/>
                                        <p:tgtEl>
                                          <p:spTgt spid="53"/>
                                        </p:tgtEl>
                                      </p:cBhvr>
                                    </p:animEffect>
                                  </p:childTnLst>
                                </p:cTn>
                              </p:par>
                              <p:par>
                                <p:cTn id="23" presetID="3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000" fill="hold"/>
                                        <p:tgtEl>
                                          <p:spTgt spid="54"/>
                                        </p:tgtEl>
                                        <p:attrNameLst>
                                          <p:attrName>ppt_w</p:attrName>
                                        </p:attrNameLst>
                                      </p:cBhvr>
                                      <p:tavLst>
                                        <p:tav tm="0">
                                          <p:val>
                                            <p:fltVal val="0"/>
                                          </p:val>
                                        </p:tav>
                                        <p:tav tm="100000">
                                          <p:val>
                                            <p:strVal val="#ppt_w"/>
                                          </p:val>
                                        </p:tav>
                                      </p:tavLst>
                                    </p:anim>
                                    <p:anim calcmode="lin" valueType="num">
                                      <p:cBhvr>
                                        <p:cTn id="26" dur="1000" fill="hold"/>
                                        <p:tgtEl>
                                          <p:spTgt spid="54"/>
                                        </p:tgtEl>
                                        <p:attrNameLst>
                                          <p:attrName>ppt_h</p:attrName>
                                        </p:attrNameLst>
                                      </p:cBhvr>
                                      <p:tavLst>
                                        <p:tav tm="0">
                                          <p:val>
                                            <p:fltVal val="0"/>
                                          </p:val>
                                        </p:tav>
                                        <p:tav tm="100000">
                                          <p:val>
                                            <p:strVal val="#ppt_h"/>
                                          </p:val>
                                        </p:tav>
                                      </p:tavLst>
                                    </p:anim>
                                    <p:anim calcmode="lin" valueType="num">
                                      <p:cBhvr>
                                        <p:cTn id="27" dur="1000" fill="hold"/>
                                        <p:tgtEl>
                                          <p:spTgt spid="54"/>
                                        </p:tgtEl>
                                        <p:attrNameLst>
                                          <p:attrName>style.rotation</p:attrName>
                                        </p:attrNameLst>
                                      </p:cBhvr>
                                      <p:tavLst>
                                        <p:tav tm="0">
                                          <p:val>
                                            <p:fltVal val="90"/>
                                          </p:val>
                                        </p:tav>
                                        <p:tav tm="100000">
                                          <p:val>
                                            <p:fltVal val="0"/>
                                          </p:val>
                                        </p:tav>
                                      </p:tavLst>
                                    </p:anim>
                                    <p:animEffect transition="in" filter="fade">
                                      <p:cBhvr>
                                        <p:cTn id="28" dur="1000"/>
                                        <p:tgtEl>
                                          <p:spTgt spid="54"/>
                                        </p:tgtEl>
                                      </p:cBhvr>
                                    </p:animEffect>
                                  </p:childTnLst>
                                </p:cTn>
                              </p:par>
                              <p:par>
                                <p:cTn id="29" presetID="31"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1000" fill="hold"/>
                                        <p:tgtEl>
                                          <p:spTgt spid="55"/>
                                        </p:tgtEl>
                                        <p:attrNameLst>
                                          <p:attrName>ppt_w</p:attrName>
                                        </p:attrNameLst>
                                      </p:cBhvr>
                                      <p:tavLst>
                                        <p:tav tm="0">
                                          <p:val>
                                            <p:fltVal val="0"/>
                                          </p:val>
                                        </p:tav>
                                        <p:tav tm="100000">
                                          <p:val>
                                            <p:strVal val="#ppt_w"/>
                                          </p:val>
                                        </p:tav>
                                      </p:tavLst>
                                    </p:anim>
                                    <p:anim calcmode="lin" valueType="num">
                                      <p:cBhvr>
                                        <p:cTn id="32" dur="1000" fill="hold"/>
                                        <p:tgtEl>
                                          <p:spTgt spid="55"/>
                                        </p:tgtEl>
                                        <p:attrNameLst>
                                          <p:attrName>ppt_h</p:attrName>
                                        </p:attrNameLst>
                                      </p:cBhvr>
                                      <p:tavLst>
                                        <p:tav tm="0">
                                          <p:val>
                                            <p:fltVal val="0"/>
                                          </p:val>
                                        </p:tav>
                                        <p:tav tm="100000">
                                          <p:val>
                                            <p:strVal val="#ppt_h"/>
                                          </p:val>
                                        </p:tav>
                                      </p:tavLst>
                                    </p:anim>
                                    <p:anim calcmode="lin" valueType="num">
                                      <p:cBhvr>
                                        <p:cTn id="33" dur="1000" fill="hold"/>
                                        <p:tgtEl>
                                          <p:spTgt spid="55"/>
                                        </p:tgtEl>
                                        <p:attrNameLst>
                                          <p:attrName>style.rotation</p:attrName>
                                        </p:attrNameLst>
                                      </p:cBhvr>
                                      <p:tavLst>
                                        <p:tav tm="0">
                                          <p:val>
                                            <p:fltVal val="90"/>
                                          </p:val>
                                        </p:tav>
                                        <p:tav tm="100000">
                                          <p:val>
                                            <p:fltVal val="0"/>
                                          </p:val>
                                        </p:tav>
                                      </p:tavLst>
                                    </p:anim>
                                    <p:animEffect transition="in" filter="fade">
                                      <p:cBhvr>
                                        <p:cTn id="34" dur="1000"/>
                                        <p:tgtEl>
                                          <p:spTgt spid="55"/>
                                        </p:tgtEl>
                                      </p:cBhvr>
                                    </p:animEffect>
                                  </p:childTnLst>
                                </p:cTn>
                              </p:par>
                              <p:par>
                                <p:cTn id="35" presetID="31" presetClass="entr" presetSubtype="0"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1000" fill="hold"/>
                                        <p:tgtEl>
                                          <p:spTgt spid="56"/>
                                        </p:tgtEl>
                                        <p:attrNameLst>
                                          <p:attrName>ppt_w</p:attrName>
                                        </p:attrNameLst>
                                      </p:cBhvr>
                                      <p:tavLst>
                                        <p:tav tm="0">
                                          <p:val>
                                            <p:fltVal val="0"/>
                                          </p:val>
                                        </p:tav>
                                        <p:tav tm="100000">
                                          <p:val>
                                            <p:strVal val="#ppt_w"/>
                                          </p:val>
                                        </p:tav>
                                      </p:tavLst>
                                    </p:anim>
                                    <p:anim calcmode="lin" valueType="num">
                                      <p:cBhvr>
                                        <p:cTn id="38" dur="1000" fill="hold"/>
                                        <p:tgtEl>
                                          <p:spTgt spid="56"/>
                                        </p:tgtEl>
                                        <p:attrNameLst>
                                          <p:attrName>ppt_h</p:attrName>
                                        </p:attrNameLst>
                                      </p:cBhvr>
                                      <p:tavLst>
                                        <p:tav tm="0">
                                          <p:val>
                                            <p:fltVal val="0"/>
                                          </p:val>
                                        </p:tav>
                                        <p:tav tm="100000">
                                          <p:val>
                                            <p:strVal val="#ppt_h"/>
                                          </p:val>
                                        </p:tav>
                                      </p:tavLst>
                                    </p:anim>
                                    <p:anim calcmode="lin" valueType="num">
                                      <p:cBhvr>
                                        <p:cTn id="39" dur="1000" fill="hold"/>
                                        <p:tgtEl>
                                          <p:spTgt spid="56"/>
                                        </p:tgtEl>
                                        <p:attrNameLst>
                                          <p:attrName>style.rotation</p:attrName>
                                        </p:attrNameLst>
                                      </p:cBhvr>
                                      <p:tavLst>
                                        <p:tav tm="0">
                                          <p:val>
                                            <p:fltVal val="90"/>
                                          </p:val>
                                        </p:tav>
                                        <p:tav tm="100000">
                                          <p:val>
                                            <p:fltVal val="0"/>
                                          </p:val>
                                        </p:tav>
                                      </p:tavLst>
                                    </p:anim>
                                    <p:animEffect transition="in" filter="fade">
                                      <p:cBhvr>
                                        <p:cTn id="40" dur="1000"/>
                                        <p:tgtEl>
                                          <p:spTgt spid="56"/>
                                        </p:tgtEl>
                                      </p:cBhvr>
                                    </p:animEffect>
                                  </p:childTnLst>
                                </p:cTn>
                              </p:par>
                              <p:par>
                                <p:cTn id="41" presetID="31" presetClass="entr" presetSubtype="0" fill="hold" nodeType="withEffect">
                                  <p:stCondLst>
                                    <p:cond delay="0"/>
                                  </p:stCondLst>
                                  <p:childTnLst>
                                    <p:set>
                                      <p:cBhvr>
                                        <p:cTn id="42" dur="1" fill="hold">
                                          <p:stCondLst>
                                            <p:cond delay="0"/>
                                          </p:stCondLst>
                                        </p:cTn>
                                        <p:tgtEl>
                                          <p:spTgt spid="88"/>
                                        </p:tgtEl>
                                        <p:attrNameLst>
                                          <p:attrName>style.visibility</p:attrName>
                                        </p:attrNameLst>
                                      </p:cBhvr>
                                      <p:to>
                                        <p:strVal val="visible"/>
                                      </p:to>
                                    </p:set>
                                    <p:anim calcmode="lin" valueType="num">
                                      <p:cBhvr>
                                        <p:cTn id="43" dur="1000" fill="hold"/>
                                        <p:tgtEl>
                                          <p:spTgt spid="88"/>
                                        </p:tgtEl>
                                        <p:attrNameLst>
                                          <p:attrName>ppt_w</p:attrName>
                                        </p:attrNameLst>
                                      </p:cBhvr>
                                      <p:tavLst>
                                        <p:tav tm="0">
                                          <p:val>
                                            <p:fltVal val="0"/>
                                          </p:val>
                                        </p:tav>
                                        <p:tav tm="100000">
                                          <p:val>
                                            <p:strVal val="#ppt_w"/>
                                          </p:val>
                                        </p:tav>
                                      </p:tavLst>
                                    </p:anim>
                                    <p:anim calcmode="lin" valueType="num">
                                      <p:cBhvr>
                                        <p:cTn id="44" dur="1000" fill="hold"/>
                                        <p:tgtEl>
                                          <p:spTgt spid="88"/>
                                        </p:tgtEl>
                                        <p:attrNameLst>
                                          <p:attrName>ppt_h</p:attrName>
                                        </p:attrNameLst>
                                      </p:cBhvr>
                                      <p:tavLst>
                                        <p:tav tm="0">
                                          <p:val>
                                            <p:fltVal val="0"/>
                                          </p:val>
                                        </p:tav>
                                        <p:tav tm="100000">
                                          <p:val>
                                            <p:strVal val="#ppt_h"/>
                                          </p:val>
                                        </p:tav>
                                      </p:tavLst>
                                    </p:anim>
                                    <p:anim calcmode="lin" valueType="num">
                                      <p:cBhvr>
                                        <p:cTn id="45" dur="1000" fill="hold"/>
                                        <p:tgtEl>
                                          <p:spTgt spid="88"/>
                                        </p:tgtEl>
                                        <p:attrNameLst>
                                          <p:attrName>style.rotation</p:attrName>
                                        </p:attrNameLst>
                                      </p:cBhvr>
                                      <p:tavLst>
                                        <p:tav tm="0">
                                          <p:val>
                                            <p:fltVal val="90"/>
                                          </p:val>
                                        </p:tav>
                                        <p:tav tm="100000">
                                          <p:val>
                                            <p:fltVal val="0"/>
                                          </p:val>
                                        </p:tav>
                                      </p:tavLst>
                                    </p:anim>
                                    <p:animEffect transition="in" filter="fade">
                                      <p:cBhvr>
                                        <p:cTn id="46" dur="1000"/>
                                        <p:tgtEl>
                                          <p:spTgt spid="88"/>
                                        </p:tgtEl>
                                      </p:cBhvr>
                                    </p:animEffect>
                                  </p:childTnLst>
                                </p:cTn>
                              </p:par>
                              <p:par>
                                <p:cTn id="47" presetID="31" presetClass="entr" presetSubtype="0"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1000" fill="hold"/>
                                        <p:tgtEl>
                                          <p:spTgt spid="94"/>
                                        </p:tgtEl>
                                        <p:attrNameLst>
                                          <p:attrName>ppt_w</p:attrName>
                                        </p:attrNameLst>
                                      </p:cBhvr>
                                      <p:tavLst>
                                        <p:tav tm="0">
                                          <p:val>
                                            <p:fltVal val="0"/>
                                          </p:val>
                                        </p:tav>
                                        <p:tav tm="100000">
                                          <p:val>
                                            <p:strVal val="#ppt_w"/>
                                          </p:val>
                                        </p:tav>
                                      </p:tavLst>
                                    </p:anim>
                                    <p:anim calcmode="lin" valueType="num">
                                      <p:cBhvr>
                                        <p:cTn id="50" dur="1000" fill="hold"/>
                                        <p:tgtEl>
                                          <p:spTgt spid="94"/>
                                        </p:tgtEl>
                                        <p:attrNameLst>
                                          <p:attrName>ppt_h</p:attrName>
                                        </p:attrNameLst>
                                      </p:cBhvr>
                                      <p:tavLst>
                                        <p:tav tm="0">
                                          <p:val>
                                            <p:fltVal val="0"/>
                                          </p:val>
                                        </p:tav>
                                        <p:tav tm="100000">
                                          <p:val>
                                            <p:strVal val="#ppt_h"/>
                                          </p:val>
                                        </p:tav>
                                      </p:tavLst>
                                    </p:anim>
                                    <p:anim calcmode="lin" valueType="num">
                                      <p:cBhvr>
                                        <p:cTn id="51" dur="1000" fill="hold"/>
                                        <p:tgtEl>
                                          <p:spTgt spid="94"/>
                                        </p:tgtEl>
                                        <p:attrNameLst>
                                          <p:attrName>style.rotation</p:attrName>
                                        </p:attrNameLst>
                                      </p:cBhvr>
                                      <p:tavLst>
                                        <p:tav tm="0">
                                          <p:val>
                                            <p:fltVal val="90"/>
                                          </p:val>
                                        </p:tav>
                                        <p:tav tm="100000">
                                          <p:val>
                                            <p:fltVal val="0"/>
                                          </p:val>
                                        </p:tav>
                                      </p:tavLst>
                                    </p:anim>
                                    <p:animEffect transition="in" filter="fade">
                                      <p:cBhvr>
                                        <p:cTn id="52" dur="1000"/>
                                        <p:tgtEl>
                                          <p:spTgt spid="94"/>
                                        </p:tgtEl>
                                      </p:cBhvr>
                                    </p:animEffect>
                                  </p:childTnLst>
                                </p:cTn>
                              </p:par>
                              <p:par>
                                <p:cTn id="53" presetID="31"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p:cTn id="55" dur="1000" fill="hold"/>
                                        <p:tgtEl>
                                          <p:spTgt spid="95"/>
                                        </p:tgtEl>
                                        <p:attrNameLst>
                                          <p:attrName>ppt_w</p:attrName>
                                        </p:attrNameLst>
                                      </p:cBhvr>
                                      <p:tavLst>
                                        <p:tav tm="0">
                                          <p:val>
                                            <p:fltVal val="0"/>
                                          </p:val>
                                        </p:tav>
                                        <p:tav tm="100000">
                                          <p:val>
                                            <p:strVal val="#ppt_w"/>
                                          </p:val>
                                        </p:tav>
                                      </p:tavLst>
                                    </p:anim>
                                    <p:anim calcmode="lin" valueType="num">
                                      <p:cBhvr>
                                        <p:cTn id="56" dur="1000" fill="hold"/>
                                        <p:tgtEl>
                                          <p:spTgt spid="95"/>
                                        </p:tgtEl>
                                        <p:attrNameLst>
                                          <p:attrName>ppt_h</p:attrName>
                                        </p:attrNameLst>
                                      </p:cBhvr>
                                      <p:tavLst>
                                        <p:tav tm="0">
                                          <p:val>
                                            <p:fltVal val="0"/>
                                          </p:val>
                                        </p:tav>
                                        <p:tav tm="100000">
                                          <p:val>
                                            <p:strVal val="#ppt_h"/>
                                          </p:val>
                                        </p:tav>
                                      </p:tavLst>
                                    </p:anim>
                                    <p:anim calcmode="lin" valueType="num">
                                      <p:cBhvr>
                                        <p:cTn id="57" dur="1000" fill="hold"/>
                                        <p:tgtEl>
                                          <p:spTgt spid="95"/>
                                        </p:tgtEl>
                                        <p:attrNameLst>
                                          <p:attrName>style.rotation</p:attrName>
                                        </p:attrNameLst>
                                      </p:cBhvr>
                                      <p:tavLst>
                                        <p:tav tm="0">
                                          <p:val>
                                            <p:fltVal val="90"/>
                                          </p:val>
                                        </p:tav>
                                        <p:tav tm="100000">
                                          <p:val>
                                            <p:fltVal val="0"/>
                                          </p:val>
                                        </p:tav>
                                      </p:tavLst>
                                    </p:anim>
                                    <p:animEffect transition="in" filter="fade">
                                      <p:cBhvr>
                                        <p:cTn id="58" dur="1000"/>
                                        <p:tgtEl>
                                          <p:spTgt spid="95"/>
                                        </p:tgtEl>
                                      </p:cBhvr>
                                    </p:animEffect>
                                  </p:childTnLst>
                                </p:cTn>
                              </p:par>
                              <p:par>
                                <p:cTn id="59" presetID="31" presetClass="entr" presetSubtype="0" fill="hold" nodeType="with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p:cTn id="61" dur="1000" fill="hold"/>
                                        <p:tgtEl>
                                          <p:spTgt spid="96"/>
                                        </p:tgtEl>
                                        <p:attrNameLst>
                                          <p:attrName>ppt_w</p:attrName>
                                        </p:attrNameLst>
                                      </p:cBhvr>
                                      <p:tavLst>
                                        <p:tav tm="0">
                                          <p:val>
                                            <p:fltVal val="0"/>
                                          </p:val>
                                        </p:tav>
                                        <p:tav tm="100000">
                                          <p:val>
                                            <p:strVal val="#ppt_w"/>
                                          </p:val>
                                        </p:tav>
                                      </p:tavLst>
                                    </p:anim>
                                    <p:anim calcmode="lin" valueType="num">
                                      <p:cBhvr>
                                        <p:cTn id="62" dur="1000" fill="hold"/>
                                        <p:tgtEl>
                                          <p:spTgt spid="96"/>
                                        </p:tgtEl>
                                        <p:attrNameLst>
                                          <p:attrName>ppt_h</p:attrName>
                                        </p:attrNameLst>
                                      </p:cBhvr>
                                      <p:tavLst>
                                        <p:tav tm="0">
                                          <p:val>
                                            <p:fltVal val="0"/>
                                          </p:val>
                                        </p:tav>
                                        <p:tav tm="100000">
                                          <p:val>
                                            <p:strVal val="#ppt_h"/>
                                          </p:val>
                                        </p:tav>
                                      </p:tavLst>
                                    </p:anim>
                                    <p:anim calcmode="lin" valueType="num">
                                      <p:cBhvr>
                                        <p:cTn id="63" dur="1000" fill="hold"/>
                                        <p:tgtEl>
                                          <p:spTgt spid="96"/>
                                        </p:tgtEl>
                                        <p:attrNameLst>
                                          <p:attrName>style.rotation</p:attrName>
                                        </p:attrNameLst>
                                      </p:cBhvr>
                                      <p:tavLst>
                                        <p:tav tm="0">
                                          <p:val>
                                            <p:fltVal val="90"/>
                                          </p:val>
                                        </p:tav>
                                        <p:tav tm="100000">
                                          <p:val>
                                            <p:fltVal val="0"/>
                                          </p:val>
                                        </p:tav>
                                      </p:tavLst>
                                    </p:anim>
                                    <p:animEffect transition="in" filter="fade">
                                      <p:cBhvr>
                                        <p:cTn id="64" dur="1000"/>
                                        <p:tgtEl>
                                          <p:spTgt spid="96"/>
                                        </p:tgtEl>
                                      </p:cBhvr>
                                    </p:animEffect>
                                  </p:childTnLst>
                                </p:cTn>
                              </p:par>
                              <p:par>
                                <p:cTn id="65" presetID="31" presetClass="entr" presetSubtype="0" fill="hold" nodeType="with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p:cTn id="67" dur="1000" fill="hold"/>
                                        <p:tgtEl>
                                          <p:spTgt spid="97"/>
                                        </p:tgtEl>
                                        <p:attrNameLst>
                                          <p:attrName>ppt_w</p:attrName>
                                        </p:attrNameLst>
                                      </p:cBhvr>
                                      <p:tavLst>
                                        <p:tav tm="0">
                                          <p:val>
                                            <p:fltVal val="0"/>
                                          </p:val>
                                        </p:tav>
                                        <p:tav tm="100000">
                                          <p:val>
                                            <p:strVal val="#ppt_w"/>
                                          </p:val>
                                        </p:tav>
                                      </p:tavLst>
                                    </p:anim>
                                    <p:anim calcmode="lin" valueType="num">
                                      <p:cBhvr>
                                        <p:cTn id="68" dur="1000" fill="hold"/>
                                        <p:tgtEl>
                                          <p:spTgt spid="97"/>
                                        </p:tgtEl>
                                        <p:attrNameLst>
                                          <p:attrName>ppt_h</p:attrName>
                                        </p:attrNameLst>
                                      </p:cBhvr>
                                      <p:tavLst>
                                        <p:tav tm="0">
                                          <p:val>
                                            <p:fltVal val="0"/>
                                          </p:val>
                                        </p:tav>
                                        <p:tav tm="100000">
                                          <p:val>
                                            <p:strVal val="#ppt_h"/>
                                          </p:val>
                                        </p:tav>
                                      </p:tavLst>
                                    </p:anim>
                                    <p:anim calcmode="lin" valueType="num">
                                      <p:cBhvr>
                                        <p:cTn id="69" dur="1000" fill="hold"/>
                                        <p:tgtEl>
                                          <p:spTgt spid="97"/>
                                        </p:tgtEl>
                                        <p:attrNameLst>
                                          <p:attrName>style.rotation</p:attrName>
                                        </p:attrNameLst>
                                      </p:cBhvr>
                                      <p:tavLst>
                                        <p:tav tm="0">
                                          <p:val>
                                            <p:fltVal val="90"/>
                                          </p:val>
                                        </p:tav>
                                        <p:tav tm="100000">
                                          <p:val>
                                            <p:fltVal val="0"/>
                                          </p:val>
                                        </p:tav>
                                      </p:tavLst>
                                    </p:anim>
                                    <p:animEffect transition="in" filter="fade">
                                      <p:cBhvr>
                                        <p:cTn id="70" dur="1000"/>
                                        <p:tgtEl>
                                          <p:spTgt spid="97"/>
                                        </p:tgtEl>
                                      </p:cBhvr>
                                    </p:animEffect>
                                  </p:childTnLst>
                                </p:cTn>
                              </p:par>
                              <p:par>
                                <p:cTn id="71" presetID="31" presetClass="entr" presetSubtype="0" fill="hold" nodeType="withEffect">
                                  <p:stCondLst>
                                    <p:cond delay="0"/>
                                  </p:stCondLst>
                                  <p:childTnLst>
                                    <p:set>
                                      <p:cBhvr>
                                        <p:cTn id="72" dur="1" fill="hold">
                                          <p:stCondLst>
                                            <p:cond delay="0"/>
                                          </p:stCondLst>
                                        </p:cTn>
                                        <p:tgtEl>
                                          <p:spTgt spid="98"/>
                                        </p:tgtEl>
                                        <p:attrNameLst>
                                          <p:attrName>style.visibility</p:attrName>
                                        </p:attrNameLst>
                                      </p:cBhvr>
                                      <p:to>
                                        <p:strVal val="visible"/>
                                      </p:to>
                                    </p:set>
                                    <p:anim calcmode="lin" valueType="num">
                                      <p:cBhvr>
                                        <p:cTn id="73" dur="1000" fill="hold"/>
                                        <p:tgtEl>
                                          <p:spTgt spid="98"/>
                                        </p:tgtEl>
                                        <p:attrNameLst>
                                          <p:attrName>ppt_w</p:attrName>
                                        </p:attrNameLst>
                                      </p:cBhvr>
                                      <p:tavLst>
                                        <p:tav tm="0">
                                          <p:val>
                                            <p:fltVal val="0"/>
                                          </p:val>
                                        </p:tav>
                                        <p:tav tm="100000">
                                          <p:val>
                                            <p:strVal val="#ppt_w"/>
                                          </p:val>
                                        </p:tav>
                                      </p:tavLst>
                                    </p:anim>
                                    <p:anim calcmode="lin" valueType="num">
                                      <p:cBhvr>
                                        <p:cTn id="74" dur="1000" fill="hold"/>
                                        <p:tgtEl>
                                          <p:spTgt spid="98"/>
                                        </p:tgtEl>
                                        <p:attrNameLst>
                                          <p:attrName>ppt_h</p:attrName>
                                        </p:attrNameLst>
                                      </p:cBhvr>
                                      <p:tavLst>
                                        <p:tav tm="0">
                                          <p:val>
                                            <p:fltVal val="0"/>
                                          </p:val>
                                        </p:tav>
                                        <p:tav tm="100000">
                                          <p:val>
                                            <p:strVal val="#ppt_h"/>
                                          </p:val>
                                        </p:tav>
                                      </p:tavLst>
                                    </p:anim>
                                    <p:anim calcmode="lin" valueType="num">
                                      <p:cBhvr>
                                        <p:cTn id="75" dur="1000" fill="hold"/>
                                        <p:tgtEl>
                                          <p:spTgt spid="98"/>
                                        </p:tgtEl>
                                        <p:attrNameLst>
                                          <p:attrName>style.rotation</p:attrName>
                                        </p:attrNameLst>
                                      </p:cBhvr>
                                      <p:tavLst>
                                        <p:tav tm="0">
                                          <p:val>
                                            <p:fltVal val="90"/>
                                          </p:val>
                                        </p:tav>
                                        <p:tav tm="100000">
                                          <p:val>
                                            <p:fltVal val="0"/>
                                          </p:val>
                                        </p:tav>
                                      </p:tavLst>
                                    </p:anim>
                                    <p:animEffect transition="in" filter="fade">
                                      <p:cBhvr>
                                        <p:cTn id="76" dur="1000"/>
                                        <p:tgtEl>
                                          <p:spTgt spid="98"/>
                                        </p:tgtEl>
                                      </p:cBhvr>
                                    </p:animEffect>
                                  </p:childTnLst>
                                </p:cTn>
                              </p:par>
                              <p:par>
                                <p:cTn id="77" presetID="31" presetClass="entr" presetSubtype="0" fill="hold" nodeType="withEffect">
                                  <p:stCondLst>
                                    <p:cond delay="0"/>
                                  </p:stCondLst>
                                  <p:childTnLst>
                                    <p:set>
                                      <p:cBhvr>
                                        <p:cTn id="78" dur="1" fill="hold">
                                          <p:stCondLst>
                                            <p:cond delay="0"/>
                                          </p:stCondLst>
                                        </p:cTn>
                                        <p:tgtEl>
                                          <p:spTgt spid="101"/>
                                        </p:tgtEl>
                                        <p:attrNameLst>
                                          <p:attrName>style.visibility</p:attrName>
                                        </p:attrNameLst>
                                      </p:cBhvr>
                                      <p:to>
                                        <p:strVal val="visible"/>
                                      </p:to>
                                    </p:set>
                                    <p:anim calcmode="lin" valueType="num">
                                      <p:cBhvr>
                                        <p:cTn id="79" dur="1000" fill="hold"/>
                                        <p:tgtEl>
                                          <p:spTgt spid="101"/>
                                        </p:tgtEl>
                                        <p:attrNameLst>
                                          <p:attrName>ppt_w</p:attrName>
                                        </p:attrNameLst>
                                      </p:cBhvr>
                                      <p:tavLst>
                                        <p:tav tm="0">
                                          <p:val>
                                            <p:fltVal val="0"/>
                                          </p:val>
                                        </p:tav>
                                        <p:tav tm="100000">
                                          <p:val>
                                            <p:strVal val="#ppt_w"/>
                                          </p:val>
                                        </p:tav>
                                      </p:tavLst>
                                    </p:anim>
                                    <p:anim calcmode="lin" valueType="num">
                                      <p:cBhvr>
                                        <p:cTn id="80" dur="1000" fill="hold"/>
                                        <p:tgtEl>
                                          <p:spTgt spid="101"/>
                                        </p:tgtEl>
                                        <p:attrNameLst>
                                          <p:attrName>ppt_h</p:attrName>
                                        </p:attrNameLst>
                                      </p:cBhvr>
                                      <p:tavLst>
                                        <p:tav tm="0">
                                          <p:val>
                                            <p:fltVal val="0"/>
                                          </p:val>
                                        </p:tav>
                                        <p:tav tm="100000">
                                          <p:val>
                                            <p:strVal val="#ppt_h"/>
                                          </p:val>
                                        </p:tav>
                                      </p:tavLst>
                                    </p:anim>
                                    <p:anim calcmode="lin" valueType="num">
                                      <p:cBhvr>
                                        <p:cTn id="81" dur="1000" fill="hold"/>
                                        <p:tgtEl>
                                          <p:spTgt spid="101"/>
                                        </p:tgtEl>
                                        <p:attrNameLst>
                                          <p:attrName>style.rotation</p:attrName>
                                        </p:attrNameLst>
                                      </p:cBhvr>
                                      <p:tavLst>
                                        <p:tav tm="0">
                                          <p:val>
                                            <p:fltVal val="90"/>
                                          </p:val>
                                        </p:tav>
                                        <p:tav tm="100000">
                                          <p:val>
                                            <p:fltVal val="0"/>
                                          </p:val>
                                        </p:tav>
                                      </p:tavLst>
                                    </p:anim>
                                    <p:animEffect transition="in" filter="fade">
                                      <p:cBhvr>
                                        <p:cTn id="82" dur="1000"/>
                                        <p:tgtEl>
                                          <p:spTgt spid="101"/>
                                        </p:tgtEl>
                                      </p:cBhvr>
                                    </p:animEffect>
                                  </p:childTnLst>
                                </p:cTn>
                              </p:par>
                              <p:par>
                                <p:cTn id="83" presetID="31" presetClass="entr" presetSubtype="0" fill="hold" nodeType="withEffect">
                                  <p:stCondLst>
                                    <p:cond delay="0"/>
                                  </p:stCondLst>
                                  <p:childTnLst>
                                    <p:set>
                                      <p:cBhvr>
                                        <p:cTn id="84" dur="1" fill="hold">
                                          <p:stCondLst>
                                            <p:cond delay="0"/>
                                          </p:stCondLst>
                                        </p:cTn>
                                        <p:tgtEl>
                                          <p:spTgt spid="102"/>
                                        </p:tgtEl>
                                        <p:attrNameLst>
                                          <p:attrName>style.visibility</p:attrName>
                                        </p:attrNameLst>
                                      </p:cBhvr>
                                      <p:to>
                                        <p:strVal val="visible"/>
                                      </p:to>
                                    </p:set>
                                    <p:anim calcmode="lin" valueType="num">
                                      <p:cBhvr>
                                        <p:cTn id="85" dur="1000" fill="hold"/>
                                        <p:tgtEl>
                                          <p:spTgt spid="102"/>
                                        </p:tgtEl>
                                        <p:attrNameLst>
                                          <p:attrName>ppt_w</p:attrName>
                                        </p:attrNameLst>
                                      </p:cBhvr>
                                      <p:tavLst>
                                        <p:tav tm="0">
                                          <p:val>
                                            <p:fltVal val="0"/>
                                          </p:val>
                                        </p:tav>
                                        <p:tav tm="100000">
                                          <p:val>
                                            <p:strVal val="#ppt_w"/>
                                          </p:val>
                                        </p:tav>
                                      </p:tavLst>
                                    </p:anim>
                                    <p:anim calcmode="lin" valueType="num">
                                      <p:cBhvr>
                                        <p:cTn id="86" dur="1000" fill="hold"/>
                                        <p:tgtEl>
                                          <p:spTgt spid="102"/>
                                        </p:tgtEl>
                                        <p:attrNameLst>
                                          <p:attrName>ppt_h</p:attrName>
                                        </p:attrNameLst>
                                      </p:cBhvr>
                                      <p:tavLst>
                                        <p:tav tm="0">
                                          <p:val>
                                            <p:fltVal val="0"/>
                                          </p:val>
                                        </p:tav>
                                        <p:tav tm="100000">
                                          <p:val>
                                            <p:strVal val="#ppt_h"/>
                                          </p:val>
                                        </p:tav>
                                      </p:tavLst>
                                    </p:anim>
                                    <p:anim calcmode="lin" valueType="num">
                                      <p:cBhvr>
                                        <p:cTn id="87" dur="1000" fill="hold"/>
                                        <p:tgtEl>
                                          <p:spTgt spid="102"/>
                                        </p:tgtEl>
                                        <p:attrNameLst>
                                          <p:attrName>style.rotation</p:attrName>
                                        </p:attrNameLst>
                                      </p:cBhvr>
                                      <p:tavLst>
                                        <p:tav tm="0">
                                          <p:val>
                                            <p:fltVal val="90"/>
                                          </p:val>
                                        </p:tav>
                                        <p:tav tm="100000">
                                          <p:val>
                                            <p:fltVal val="0"/>
                                          </p:val>
                                        </p:tav>
                                      </p:tavLst>
                                    </p:anim>
                                    <p:animEffect transition="in" filter="fade">
                                      <p:cBhvr>
                                        <p:cTn id="88" dur="1000"/>
                                        <p:tgtEl>
                                          <p:spTgt spid="102"/>
                                        </p:tgtEl>
                                      </p:cBhvr>
                                    </p:animEffect>
                                  </p:childTnLst>
                                </p:cTn>
                              </p:par>
                              <p:par>
                                <p:cTn id="89" presetID="31" presetClass="entr" presetSubtype="0" fill="hold" nodeType="withEffect">
                                  <p:stCondLst>
                                    <p:cond delay="0"/>
                                  </p:stCondLst>
                                  <p:childTnLst>
                                    <p:set>
                                      <p:cBhvr>
                                        <p:cTn id="90" dur="1" fill="hold">
                                          <p:stCondLst>
                                            <p:cond delay="0"/>
                                          </p:stCondLst>
                                        </p:cTn>
                                        <p:tgtEl>
                                          <p:spTgt spid="105"/>
                                        </p:tgtEl>
                                        <p:attrNameLst>
                                          <p:attrName>style.visibility</p:attrName>
                                        </p:attrNameLst>
                                      </p:cBhvr>
                                      <p:to>
                                        <p:strVal val="visible"/>
                                      </p:to>
                                    </p:set>
                                    <p:anim calcmode="lin" valueType="num">
                                      <p:cBhvr>
                                        <p:cTn id="91" dur="1000" fill="hold"/>
                                        <p:tgtEl>
                                          <p:spTgt spid="105"/>
                                        </p:tgtEl>
                                        <p:attrNameLst>
                                          <p:attrName>ppt_w</p:attrName>
                                        </p:attrNameLst>
                                      </p:cBhvr>
                                      <p:tavLst>
                                        <p:tav tm="0">
                                          <p:val>
                                            <p:fltVal val="0"/>
                                          </p:val>
                                        </p:tav>
                                        <p:tav tm="100000">
                                          <p:val>
                                            <p:strVal val="#ppt_w"/>
                                          </p:val>
                                        </p:tav>
                                      </p:tavLst>
                                    </p:anim>
                                    <p:anim calcmode="lin" valueType="num">
                                      <p:cBhvr>
                                        <p:cTn id="92" dur="1000" fill="hold"/>
                                        <p:tgtEl>
                                          <p:spTgt spid="105"/>
                                        </p:tgtEl>
                                        <p:attrNameLst>
                                          <p:attrName>ppt_h</p:attrName>
                                        </p:attrNameLst>
                                      </p:cBhvr>
                                      <p:tavLst>
                                        <p:tav tm="0">
                                          <p:val>
                                            <p:fltVal val="0"/>
                                          </p:val>
                                        </p:tav>
                                        <p:tav tm="100000">
                                          <p:val>
                                            <p:strVal val="#ppt_h"/>
                                          </p:val>
                                        </p:tav>
                                      </p:tavLst>
                                    </p:anim>
                                    <p:anim calcmode="lin" valueType="num">
                                      <p:cBhvr>
                                        <p:cTn id="93" dur="1000" fill="hold"/>
                                        <p:tgtEl>
                                          <p:spTgt spid="105"/>
                                        </p:tgtEl>
                                        <p:attrNameLst>
                                          <p:attrName>style.rotation</p:attrName>
                                        </p:attrNameLst>
                                      </p:cBhvr>
                                      <p:tavLst>
                                        <p:tav tm="0">
                                          <p:val>
                                            <p:fltVal val="90"/>
                                          </p:val>
                                        </p:tav>
                                        <p:tav tm="100000">
                                          <p:val>
                                            <p:fltVal val="0"/>
                                          </p:val>
                                        </p:tav>
                                      </p:tavLst>
                                    </p:anim>
                                    <p:animEffect transition="in" filter="fade">
                                      <p:cBhvr>
                                        <p:cTn id="94" dur="1000"/>
                                        <p:tgtEl>
                                          <p:spTgt spid="105"/>
                                        </p:tgtEl>
                                      </p:cBhvr>
                                    </p:animEffect>
                                  </p:childTnLst>
                                </p:cTn>
                              </p:par>
                              <p:par>
                                <p:cTn id="95" presetID="31" presetClass="entr" presetSubtype="0" fill="hold" nodeType="withEffect">
                                  <p:stCondLst>
                                    <p:cond delay="0"/>
                                  </p:stCondLst>
                                  <p:childTnLst>
                                    <p:set>
                                      <p:cBhvr>
                                        <p:cTn id="96" dur="1" fill="hold">
                                          <p:stCondLst>
                                            <p:cond delay="0"/>
                                          </p:stCondLst>
                                        </p:cTn>
                                        <p:tgtEl>
                                          <p:spTgt spid="108"/>
                                        </p:tgtEl>
                                        <p:attrNameLst>
                                          <p:attrName>style.visibility</p:attrName>
                                        </p:attrNameLst>
                                      </p:cBhvr>
                                      <p:to>
                                        <p:strVal val="visible"/>
                                      </p:to>
                                    </p:set>
                                    <p:anim calcmode="lin" valueType="num">
                                      <p:cBhvr>
                                        <p:cTn id="97" dur="1000" fill="hold"/>
                                        <p:tgtEl>
                                          <p:spTgt spid="108"/>
                                        </p:tgtEl>
                                        <p:attrNameLst>
                                          <p:attrName>ppt_w</p:attrName>
                                        </p:attrNameLst>
                                      </p:cBhvr>
                                      <p:tavLst>
                                        <p:tav tm="0">
                                          <p:val>
                                            <p:fltVal val="0"/>
                                          </p:val>
                                        </p:tav>
                                        <p:tav tm="100000">
                                          <p:val>
                                            <p:strVal val="#ppt_w"/>
                                          </p:val>
                                        </p:tav>
                                      </p:tavLst>
                                    </p:anim>
                                    <p:anim calcmode="lin" valueType="num">
                                      <p:cBhvr>
                                        <p:cTn id="98" dur="1000" fill="hold"/>
                                        <p:tgtEl>
                                          <p:spTgt spid="108"/>
                                        </p:tgtEl>
                                        <p:attrNameLst>
                                          <p:attrName>ppt_h</p:attrName>
                                        </p:attrNameLst>
                                      </p:cBhvr>
                                      <p:tavLst>
                                        <p:tav tm="0">
                                          <p:val>
                                            <p:fltVal val="0"/>
                                          </p:val>
                                        </p:tav>
                                        <p:tav tm="100000">
                                          <p:val>
                                            <p:strVal val="#ppt_h"/>
                                          </p:val>
                                        </p:tav>
                                      </p:tavLst>
                                    </p:anim>
                                    <p:anim calcmode="lin" valueType="num">
                                      <p:cBhvr>
                                        <p:cTn id="99" dur="1000" fill="hold"/>
                                        <p:tgtEl>
                                          <p:spTgt spid="108"/>
                                        </p:tgtEl>
                                        <p:attrNameLst>
                                          <p:attrName>style.rotation</p:attrName>
                                        </p:attrNameLst>
                                      </p:cBhvr>
                                      <p:tavLst>
                                        <p:tav tm="0">
                                          <p:val>
                                            <p:fltVal val="90"/>
                                          </p:val>
                                        </p:tav>
                                        <p:tav tm="100000">
                                          <p:val>
                                            <p:fltVal val="0"/>
                                          </p:val>
                                        </p:tav>
                                      </p:tavLst>
                                    </p:anim>
                                    <p:animEffect transition="in" filter="fade">
                                      <p:cBhvr>
                                        <p:cTn id="100" dur="1000"/>
                                        <p:tgtEl>
                                          <p:spTgt spid="108"/>
                                        </p:tgtEl>
                                      </p:cBhvr>
                                    </p:animEffect>
                                  </p:childTnLst>
                                </p:cTn>
                              </p:par>
                              <p:par>
                                <p:cTn id="101" presetID="31" presetClass="entr" presetSubtype="0" fill="hold" nodeType="withEffect">
                                  <p:stCondLst>
                                    <p:cond delay="0"/>
                                  </p:stCondLst>
                                  <p:childTnLst>
                                    <p:set>
                                      <p:cBhvr>
                                        <p:cTn id="102" dur="1" fill="hold">
                                          <p:stCondLst>
                                            <p:cond delay="0"/>
                                          </p:stCondLst>
                                        </p:cTn>
                                        <p:tgtEl>
                                          <p:spTgt spid="111"/>
                                        </p:tgtEl>
                                        <p:attrNameLst>
                                          <p:attrName>style.visibility</p:attrName>
                                        </p:attrNameLst>
                                      </p:cBhvr>
                                      <p:to>
                                        <p:strVal val="visible"/>
                                      </p:to>
                                    </p:set>
                                    <p:anim calcmode="lin" valueType="num">
                                      <p:cBhvr>
                                        <p:cTn id="103" dur="1000" fill="hold"/>
                                        <p:tgtEl>
                                          <p:spTgt spid="111"/>
                                        </p:tgtEl>
                                        <p:attrNameLst>
                                          <p:attrName>ppt_w</p:attrName>
                                        </p:attrNameLst>
                                      </p:cBhvr>
                                      <p:tavLst>
                                        <p:tav tm="0">
                                          <p:val>
                                            <p:fltVal val="0"/>
                                          </p:val>
                                        </p:tav>
                                        <p:tav tm="100000">
                                          <p:val>
                                            <p:strVal val="#ppt_w"/>
                                          </p:val>
                                        </p:tav>
                                      </p:tavLst>
                                    </p:anim>
                                    <p:anim calcmode="lin" valueType="num">
                                      <p:cBhvr>
                                        <p:cTn id="104" dur="1000" fill="hold"/>
                                        <p:tgtEl>
                                          <p:spTgt spid="111"/>
                                        </p:tgtEl>
                                        <p:attrNameLst>
                                          <p:attrName>ppt_h</p:attrName>
                                        </p:attrNameLst>
                                      </p:cBhvr>
                                      <p:tavLst>
                                        <p:tav tm="0">
                                          <p:val>
                                            <p:fltVal val="0"/>
                                          </p:val>
                                        </p:tav>
                                        <p:tav tm="100000">
                                          <p:val>
                                            <p:strVal val="#ppt_h"/>
                                          </p:val>
                                        </p:tav>
                                      </p:tavLst>
                                    </p:anim>
                                    <p:anim calcmode="lin" valueType="num">
                                      <p:cBhvr>
                                        <p:cTn id="105" dur="1000" fill="hold"/>
                                        <p:tgtEl>
                                          <p:spTgt spid="111"/>
                                        </p:tgtEl>
                                        <p:attrNameLst>
                                          <p:attrName>style.rotation</p:attrName>
                                        </p:attrNameLst>
                                      </p:cBhvr>
                                      <p:tavLst>
                                        <p:tav tm="0">
                                          <p:val>
                                            <p:fltVal val="90"/>
                                          </p:val>
                                        </p:tav>
                                        <p:tav tm="100000">
                                          <p:val>
                                            <p:fltVal val="0"/>
                                          </p:val>
                                        </p:tav>
                                      </p:tavLst>
                                    </p:anim>
                                    <p:animEffect transition="in" filter="fade">
                                      <p:cBhvr>
                                        <p:cTn id="106"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US" altLang="zh-TW" sz="3200" b="1" kern="0" dirty="0">
                <a:solidFill>
                  <a:schemeClr val="bg1"/>
                </a:solidFill>
                <a:ea typeface="新細明體" pitchFamily="18" charset="-120"/>
              </a:rPr>
              <a:t>Six Sigma Methodology</a:t>
            </a: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38</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fontScale="77500" lnSpcReduction="20000"/>
          </a:bodyPr>
          <a:lstStyle/>
          <a:p>
            <a:pPr marL="482600" indent="-482600">
              <a:lnSpc>
                <a:spcPct val="90000"/>
              </a:lnSpc>
              <a:spcAft>
                <a:spcPct val="40000"/>
              </a:spcAft>
              <a:buFont typeface="Times" charset="0"/>
              <a:buAutoNum type="arabicPeriod"/>
            </a:pPr>
            <a:r>
              <a:rPr lang="en-US" b="1" i="1" dirty="0">
                <a:solidFill>
                  <a:schemeClr val="tx2"/>
                </a:solidFill>
              </a:rPr>
              <a:t>Defines</a:t>
            </a:r>
            <a:r>
              <a:rPr lang="en-US" b="1" dirty="0">
                <a:solidFill>
                  <a:schemeClr val="tx2"/>
                </a:solidFill>
              </a:rPr>
              <a:t> </a:t>
            </a:r>
            <a:r>
              <a:rPr lang="en-US" dirty="0"/>
              <a:t>the project’s purpose, scope, and outputs, then identifies the required process information keeping in mind the customer’s definition of quality</a:t>
            </a:r>
          </a:p>
          <a:p>
            <a:pPr marL="482600" indent="-482600">
              <a:lnSpc>
                <a:spcPct val="90000"/>
              </a:lnSpc>
              <a:spcAft>
                <a:spcPct val="40000"/>
              </a:spcAft>
              <a:buFont typeface="Times" charset="0"/>
              <a:buAutoNum type="arabicPeriod"/>
            </a:pPr>
            <a:r>
              <a:rPr lang="en-US" b="1" i="1" dirty="0">
                <a:solidFill>
                  <a:srgbClr val="255898"/>
                </a:solidFill>
              </a:rPr>
              <a:t>Measures</a:t>
            </a:r>
            <a:r>
              <a:rPr lang="en-US" dirty="0">
                <a:solidFill>
                  <a:srgbClr val="255898"/>
                </a:solidFill>
              </a:rPr>
              <a:t> </a:t>
            </a:r>
            <a:r>
              <a:rPr lang="en-US" dirty="0"/>
              <a:t>the process and collects data</a:t>
            </a:r>
          </a:p>
          <a:p>
            <a:pPr marL="482600" indent="-482600">
              <a:lnSpc>
                <a:spcPct val="90000"/>
              </a:lnSpc>
              <a:spcAft>
                <a:spcPct val="40000"/>
              </a:spcAft>
              <a:buFont typeface="Times" charset="0"/>
              <a:buAutoNum type="arabicPeriod"/>
            </a:pPr>
            <a:r>
              <a:rPr lang="en-US" b="1" i="1" dirty="0">
                <a:solidFill>
                  <a:srgbClr val="255898"/>
                </a:solidFill>
              </a:rPr>
              <a:t>Analyzes</a:t>
            </a:r>
            <a:r>
              <a:rPr lang="en-US" i="1" dirty="0">
                <a:solidFill>
                  <a:srgbClr val="255898"/>
                </a:solidFill>
              </a:rPr>
              <a:t> </a:t>
            </a:r>
            <a:r>
              <a:rPr lang="en-US" dirty="0"/>
              <a:t>the data ensuring</a:t>
            </a:r>
            <a:br>
              <a:rPr lang="en-US" dirty="0"/>
            </a:br>
            <a:r>
              <a:rPr lang="en-US" dirty="0"/>
              <a:t>repeatability and reproducibility</a:t>
            </a:r>
          </a:p>
          <a:p>
            <a:pPr marL="482600" indent="-482600">
              <a:lnSpc>
                <a:spcPct val="90000"/>
              </a:lnSpc>
              <a:spcAft>
                <a:spcPct val="40000"/>
              </a:spcAft>
              <a:buFont typeface="Times" charset="0"/>
              <a:buAutoNum type="arabicPeriod"/>
            </a:pPr>
            <a:r>
              <a:rPr lang="en-US" b="1" i="1" dirty="0">
                <a:solidFill>
                  <a:srgbClr val="255898"/>
                </a:solidFill>
              </a:rPr>
              <a:t>Improves</a:t>
            </a:r>
            <a:r>
              <a:rPr lang="en-US" dirty="0">
                <a:solidFill>
                  <a:srgbClr val="255898"/>
                </a:solidFill>
              </a:rPr>
              <a:t> </a:t>
            </a:r>
            <a:r>
              <a:rPr lang="en-US" dirty="0"/>
              <a:t>by modifying or </a:t>
            </a:r>
            <a:br>
              <a:rPr lang="en-US" dirty="0"/>
            </a:br>
            <a:r>
              <a:rPr lang="en-US" dirty="0"/>
              <a:t>redesigning existing </a:t>
            </a:r>
            <a:br>
              <a:rPr lang="en-US" dirty="0"/>
            </a:br>
            <a:r>
              <a:rPr lang="en-US" dirty="0"/>
              <a:t>processes and procedures</a:t>
            </a:r>
          </a:p>
          <a:p>
            <a:pPr marL="482600" indent="-482600">
              <a:lnSpc>
                <a:spcPct val="90000"/>
              </a:lnSpc>
              <a:spcAft>
                <a:spcPct val="40000"/>
              </a:spcAft>
              <a:buFont typeface="Times" charset="0"/>
              <a:buAutoNum type="arabicPeriod"/>
            </a:pPr>
            <a:r>
              <a:rPr lang="en-US" b="1" i="1" dirty="0">
                <a:solidFill>
                  <a:srgbClr val="255898"/>
                </a:solidFill>
              </a:rPr>
              <a:t>Controls</a:t>
            </a:r>
            <a:r>
              <a:rPr lang="en-US" dirty="0">
                <a:solidFill>
                  <a:srgbClr val="255898"/>
                </a:solidFill>
              </a:rPr>
              <a:t> </a:t>
            </a:r>
            <a:r>
              <a:rPr lang="en-US" dirty="0"/>
              <a:t>the new process </a:t>
            </a:r>
            <a:br>
              <a:rPr lang="en-US" dirty="0"/>
            </a:br>
            <a:r>
              <a:rPr lang="en-US" dirty="0"/>
              <a:t>to make sure performance </a:t>
            </a:r>
            <a:br>
              <a:rPr lang="en-US" dirty="0"/>
            </a:br>
            <a:r>
              <a:rPr lang="en-US" dirty="0"/>
              <a:t>levels are maintained</a:t>
            </a:r>
          </a:p>
        </p:txBody>
      </p:sp>
      <p:sp>
        <p:nvSpPr>
          <p:cNvPr id="6" name="Rectangle 5"/>
          <p:cNvSpPr/>
          <p:nvPr/>
        </p:nvSpPr>
        <p:spPr>
          <a:xfrm>
            <a:off x="612775" y="717674"/>
            <a:ext cx="1229824" cy="523220"/>
          </a:xfrm>
          <a:prstGeom prst="rect">
            <a:avLst/>
          </a:prstGeom>
        </p:spPr>
        <p:txBody>
          <a:bodyPr wrap="none">
            <a:spAutoFit/>
          </a:bodyPr>
          <a:lstStyle/>
          <a:p>
            <a:r>
              <a:rPr lang="en-GB" sz="2800" b="1" u="sng" dirty="0">
                <a:solidFill>
                  <a:srgbClr val="C00000"/>
                </a:solidFill>
                <a:effectLst>
                  <a:outerShdw blurRad="38100" dist="38100" dir="2700000" algn="tl">
                    <a:srgbClr val="000000">
                      <a:alpha val="43137"/>
                    </a:srgbClr>
                  </a:outerShdw>
                </a:effectLst>
              </a:rPr>
              <a:t>DMAIC</a:t>
            </a:r>
          </a:p>
        </p:txBody>
      </p:sp>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47269"/>
            <a:ext cx="2895600" cy="2760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5159BB8F-40EB-4904-A58C-B89CAB69C06E}"/>
              </a:ext>
            </a:extLst>
          </p:cNvPr>
          <p:cNvSpPr/>
          <p:nvPr/>
        </p:nvSpPr>
        <p:spPr>
          <a:xfrm>
            <a:off x="2590800" y="1028571"/>
            <a:ext cx="6438900"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2400" u="sng" dirty="0">
                <a:solidFill>
                  <a:srgbClr val="231F20"/>
                </a:solidFill>
                <a:effectLst>
                  <a:outerShdw blurRad="38100" dist="38100" dir="2700000" algn="tl">
                    <a:srgbClr val="000000">
                      <a:alpha val="43137"/>
                    </a:srgbClr>
                  </a:outerShdw>
                </a:effectLst>
              </a:rPr>
              <a:t>DMAIC</a:t>
            </a:r>
            <a:r>
              <a:rPr lang="en-US" sz="2400" dirty="0">
                <a:solidFill>
                  <a:srgbClr val="231F20"/>
                </a:solidFill>
                <a:effectLst>
                  <a:outerShdw blurRad="38100" dist="38100" dir="2700000" algn="tl">
                    <a:srgbClr val="000000">
                      <a:alpha val="43137"/>
                    </a:srgbClr>
                  </a:outerShdw>
                </a:effectLst>
              </a:rPr>
              <a:t>: Dumb Managers Always Ignore Customers</a:t>
            </a:r>
            <a:endParaRPr lang="en-US" sz="2400" dirty="0">
              <a:effectLst>
                <a:outerShdw blurRad="38100" dist="38100" dir="2700000" algn="tl">
                  <a:srgbClr val="000000">
                    <a:alpha val="43137"/>
                  </a:srgbClr>
                </a:outerShdw>
              </a:effectLst>
            </a:endParaRPr>
          </a:p>
        </p:txBody>
      </p:sp>
      <p:sp>
        <p:nvSpPr>
          <p:cNvPr id="12" name="Rectangle 11">
            <a:extLst>
              <a:ext uri="{FF2B5EF4-FFF2-40B4-BE49-F238E27FC236}">
                <a16:creationId xmlns:a16="http://schemas.microsoft.com/office/drawing/2014/main" id="{A1BDA61C-ADB4-440E-A8B0-49B4A44621A7}"/>
              </a:ext>
            </a:extLst>
          </p:cNvPr>
          <p:cNvSpPr/>
          <p:nvPr/>
        </p:nvSpPr>
        <p:spPr>
          <a:xfrm>
            <a:off x="297464" y="5844860"/>
            <a:ext cx="6484336" cy="7571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44500" indent="-444500">
              <a:lnSpc>
                <a:spcPct val="90000"/>
              </a:lnSpc>
              <a:spcAft>
                <a:spcPct val="40000"/>
              </a:spcAft>
              <a:buClr>
                <a:srgbClr val="BF0922"/>
              </a:buClr>
              <a:buSzPct val="60000"/>
              <a:buFont typeface="Lucida Grande" charset="0"/>
              <a:buChar char="►"/>
            </a:pPr>
            <a:r>
              <a:rPr lang="en-US" sz="2400" dirty="0"/>
              <a:t>Create qualified process improvement experts (Black Belts, Green Belts, etc.)</a:t>
            </a:r>
          </a:p>
        </p:txBody>
      </p:sp>
    </p:spTree>
    <p:extLst>
      <p:ext uri="{BB962C8B-B14F-4D97-AF65-F5344CB8AC3E}">
        <p14:creationId xmlns:p14="http://schemas.microsoft.com/office/powerpoint/2010/main" val="196250103"/>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41866"/>
          </a:xfrm>
          <a:solidFill>
            <a:srgbClr val="3106EA"/>
          </a:solidFill>
        </p:spPr>
        <p:txBody>
          <a:bodyPr>
            <a:normAutofit/>
          </a:bodyPr>
          <a:lstStyle/>
          <a:p>
            <a:pPr algn="l"/>
            <a:r>
              <a:rPr lang="en-GB" sz="3200" b="1" dirty="0">
                <a:solidFill>
                  <a:schemeClr val="bg1"/>
                </a:solidFill>
                <a:effectLst>
                  <a:outerShdw blurRad="38100" dist="38100" dir="2700000" algn="tl">
                    <a:srgbClr val="000000">
                      <a:alpha val="43137"/>
                    </a:srgbClr>
                  </a:outerShdw>
                </a:effectLst>
              </a:rPr>
              <a:t>DMAIC Tools and Techniques</a:t>
            </a:r>
            <a:endParaRPr lang="en-US" altLang="zh-TW" sz="3200" b="1" kern="0" dirty="0">
              <a:solidFill>
                <a:schemeClr val="bg1"/>
              </a:solidFill>
              <a:ea typeface="新細明體" pitchFamily="18" charset="-120"/>
            </a:endParaRPr>
          </a:p>
        </p:txBody>
      </p:sp>
      <p:sp>
        <p:nvSpPr>
          <p:cNvPr id="63"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Dr. Gopal Kumar</a:t>
            </a:r>
          </a:p>
        </p:txBody>
      </p:sp>
      <p:sp>
        <p:nvSpPr>
          <p:cNvPr id="65"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sp>
        <p:nvSpPr>
          <p:cNvPr id="20"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26 October 2019</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39</a:t>
            </a:fld>
            <a:r>
              <a:rPr lang="en-US" altLang="zh-TW" dirty="0">
                <a:solidFill>
                  <a:schemeClr val="bg1">
                    <a:lumMod val="95000"/>
                  </a:schemeClr>
                </a:solidFill>
              </a:rPr>
              <a:t>/41</a:t>
            </a:r>
          </a:p>
        </p:txBody>
      </p:sp>
      <p:sp>
        <p:nvSpPr>
          <p:cNvPr id="8" name="Rectangle 3"/>
          <p:cNvSpPr txBox="1">
            <a:spLocks noChangeArrowheads="1"/>
          </p:cNvSpPr>
          <p:nvPr/>
        </p:nvSpPr>
        <p:spPr>
          <a:xfrm>
            <a:off x="381000" y="617538"/>
            <a:ext cx="8534400" cy="58594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buClr>
                <a:schemeClr val="tx1"/>
              </a:buClr>
              <a:buFont typeface="+mj-lt"/>
              <a:buAutoNum type="arabicPeriod"/>
            </a:pPr>
            <a:endParaRPr lang="en-US" sz="2800" dirty="0">
              <a:solidFill>
                <a:srgbClr val="002060"/>
              </a:solidFill>
              <a:latin typeface="Arial" charset="0"/>
              <a:cs typeface="Arial" charset="0"/>
            </a:endParaRP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
        <p:nvSpPr>
          <p:cNvPr id="3" name="AutoShape 2" descr="Image result for fac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8" descr="Image result for factory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2" descr="Image result for titan internationa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 descr="Image result for samsu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7239000" y="348342"/>
            <a:ext cx="1905000" cy="369332"/>
          </a:xfrm>
          <a:prstGeom prst="rect">
            <a:avLst/>
          </a:prstGeom>
          <a:solidFill>
            <a:srgbClr val="7030A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b="1" dirty="0">
                <a:solidFill>
                  <a:srgbClr val="FFFF00"/>
                </a:solidFill>
                <a:effectLst>
                  <a:outerShdw blurRad="38100" dist="38100" dir="2700000" algn="tl">
                    <a:srgbClr val="000000">
                      <a:alpha val="43137"/>
                    </a:srgbClr>
                  </a:outerShdw>
                </a:effectLst>
              </a:rPr>
              <a:t>Six Sigma</a:t>
            </a:r>
          </a:p>
        </p:txBody>
      </p:sp>
      <p:sp>
        <p:nvSpPr>
          <p:cNvPr id="4" name="Content Placeholder 3"/>
          <p:cNvSpPr>
            <a:spLocks noGrp="1"/>
          </p:cNvSpPr>
          <p:nvPr>
            <p:ph idx="1"/>
          </p:nvPr>
        </p:nvSpPr>
        <p:spPr/>
        <p:txBody>
          <a:bodyPr>
            <a:normAutofit/>
          </a:bodyPr>
          <a:lstStyle/>
          <a:p>
            <a:pPr marL="0" indent="0">
              <a:lnSpc>
                <a:spcPct val="90000"/>
              </a:lnSpc>
              <a:spcAft>
                <a:spcPct val="40000"/>
              </a:spcAft>
              <a:buNone/>
            </a:pPr>
            <a:r>
              <a:rPr lang="en-US" dirty="0"/>
              <a:t>.</a:t>
            </a:r>
          </a:p>
        </p:txBody>
      </p:sp>
      <p:pic>
        <p:nvPicPr>
          <p:cNvPr id="18" name="Picture 17">
            <a:extLst>
              <a:ext uri="{FF2B5EF4-FFF2-40B4-BE49-F238E27FC236}">
                <a16:creationId xmlns:a16="http://schemas.microsoft.com/office/drawing/2014/main" id="{3DEA7CC9-AEB9-4F32-AD5A-C2D882DC9D32}"/>
              </a:ext>
            </a:extLst>
          </p:cNvPr>
          <p:cNvPicPr>
            <a:picLocks noChangeAspect="1"/>
          </p:cNvPicPr>
          <p:nvPr/>
        </p:nvPicPr>
        <p:blipFill>
          <a:blip r:embed="rId3"/>
          <a:stretch>
            <a:fillRect/>
          </a:stretch>
        </p:blipFill>
        <p:spPr>
          <a:xfrm>
            <a:off x="256833" y="1235076"/>
            <a:ext cx="8782734" cy="4987726"/>
          </a:xfrm>
          <a:prstGeom prst="rect">
            <a:avLst/>
          </a:prstGeom>
        </p:spPr>
      </p:pic>
    </p:spTree>
    <p:extLst>
      <p:ext uri="{BB962C8B-B14F-4D97-AF65-F5344CB8AC3E}">
        <p14:creationId xmlns:p14="http://schemas.microsoft.com/office/powerpoint/2010/main" val="1844111185"/>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pPr algn="l"/>
            <a:r>
              <a:rPr lang="en-GB" sz="3600" b="1" dirty="0">
                <a:solidFill>
                  <a:schemeClr val="bg1"/>
                </a:solidFill>
              </a:rPr>
              <a:t>References</a:t>
            </a:r>
            <a:r>
              <a:rPr lang="en-GB" sz="3200" dirty="0">
                <a:solidFill>
                  <a:srgbClr val="3106EA"/>
                </a:solidFill>
              </a:rPr>
              <a:t>.</a:t>
            </a:r>
          </a:p>
        </p:txBody>
      </p:sp>
      <p:sp>
        <p:nvSpPr>
          <p:cNvPr id="4" name="Content Placeholder 3"/>
          <p:cNvSpPr>
            <a:spLocks noGrp="1"/>
          </p:cNvSpPr>
          <p:nvPr>
            <p:ph idx="1"/>
          </p:nvPr>
        </p:nvSpPr>
        <p:spPr>
          <a:xfrm>
            <a:off x="457200" y="963416"/>
            <a:ext cx="8229600" cy="5181600"/>
          </a:xfrm>
        </p:spPr>
        <p:txBody>
          <a:bodyPr anchor="ctr">
            <a:normAutofit fontScale="92500"/>
          </a:bodyPr>
          <a:lstStyle/>
          <a:p>
            <a:pPr marL="793750" indent="-793750">
              <a:buFont typeface="Wingdings" panose="05000000000000000000" pitchFamily="2" charset="2"/>
              <a:buChar char="v"/>
            </a:pPr>
            <a:r>
              <a:rPr lang="en-US" dirty="0"/>
              <a:t>Managing for Quality and Performance Excellence, Evans, J.R. and William M. Lindsay, W.M., Cengage Learning, India</a:t>
            </a:r>
          </a:p>
          <a:p>
            <a:pPr marL="793750" indent="-793750">
              <a:buFont typeface="Wingdings" panose="05000000000000000000" pitchFamily="2" charset="2"/>
              <a:buChar char="v"/>
            </a:pPr>
            <a:r>
              <a:rPr lang="en-US" dirty="0"/>
              <a:t>The Six Sigma Handbook, Tomas </a:t>
            </a:r>
            <a:r>
              <a:rPr lang="en-US" dirty="0" err="1"/>
              <a:t>Pyzdek</a:t>
            </a:r>
            <a:r>
              <a:rPr lang="en-US" dirty="0"/>
              <a:t> and Paul Keller, Fourth edition, McGraw Hill India.</a:t>
            </a:r>
          </a:p>
          <a:p>
            <a:pPr marL="793750" indent="-793750">
              <a:buFont typeface="Wingdings" panose="05000000000000000000" pitchFamily="2" charset="2"/>
              <a:buChar char="v"/>
            </a:pPr>
            <a:r>
              <a:rPr lang="en-US" dirty="0"/>
              <a:t>Total Quality Management, </a:t>
            </a:r>
            <a:r>
              <a:rPr lang="en-US" dirty="0" err="1"/>
              <a:t>Besterfield</a:t>
            </a:r>
            <a:r>
              <a:rPr lang="en-US" dirty="0"/>
              <a:t> et al., Revised third edition, Pearson India</a:t>
            </a:r>
          </a:p>
          <a:p>
            <a:pPr marL="793750" indent="-793750">
              <a:buFont typeface="Wingdings" panose="05000000000000000000" pitchFamily="2" charset="2"/>
              <a:buChar char="v"/>
            </a:pPr>
            <a:r>
              <a:rPr lang="en-US" dirty="0"/>
              <a:t>The Management and Control of Quality, J. Evans, and W. Lindsay, Third edition, Cengage Learning</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40</a:t>
            </a:fld>
            <a:r>
              <a:rPr lang="en-US" altLang="zh-TW" dirty="0">
                <a:solidFill>
                  <a:schemeClr val="bg1">
                    <a:lumMod val="95000"/>
                  </a:schemeClr>
                </a:solidFill>
              </a:rPr>
              <a:t>/41</a:t>
            </a:r>
          </a:p>
        </p:txBody>
      </p:sp>
    </p:spTree>
    <p:extLst>
      <p:ext uri="{BB962C8B-B14F-4D97-AF65-F5344CB8AC3E}">
        <p14:creationId xmlns:p14="http://schemas.microsoft.com/office/powerpoint/2010/main" val="334895242"/>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solidFill>
            <a:srgbClr val="3106EA"/>
          </a:solidFill>
        </p:spPr>
        <p:txBody>
          <a:bodyPr>
            <a:normAutofit fontScale="90000"/>
          </a:bodyPr>
          <a:lstStyle/>
          <a:p>
            <a:r>
              <a:rPr lang="en-GB" sz="3200" dirty="0">
                <a:solidFill>
                  <a:srgbClr val="3106EA"/>
                </a:solidFill>
              </a:rPr>
              <a:t>.</a:t>
            </a:r>
          </a:p>
        </p:txBody>
      </p:sp>
      <p:sp>
        <p:nvSpPr>
          <p:cNvPr id="4" name="Content Placeholder 3"/>
          <p:cNvSpPr>
            <a:spLocks noGrp="1"/>
          </p:cNvSpPr>
          <p:nvPr>
            <p:ph idx="1"/>
          </p:nvPr>
        </p:nvSpPr>
        <p:spPr>
          <a:xfrm>
            <a:off x="457200" y="1524000"/>
            <a:ext cx="8229600" cy="2971800"/>
          </a:xfrm>
        </p:spPr>
        <p:txBody>
          <a:bodyPr anchor="ctr">
            <a:normAutofit/>
          </a:bodyPr>
          <a:lstStyle/>
          <a:p>
            <a:pPr marL="0" indent="0" algn="ctr">
              <a:buNone/>
            </a:pPr>
            <a:r>
              <a:rPr lang="en-GB" sz="4800" dirty="0"/>
              <a:t>Thanks!</a:t>
            </a:r>
          </a:p>
        </p:txBody>
      </p:sp>
      <p:sp>
        <p:nvSpPr>
          <p:cNvPr id="15" name="Date Placeholder 24"/>
          <p:cNvSpPr>
            <a:spLocks noGrp="1"/>
          </p:cNvSpPr>
          <p:nvPr>
            <p:ph type="dt" sz="half" idx="10"/>
          </p:nvPr>
        </p:nvSpPr>
        <p:spPr>
          <a:xfrm>
            <a:off x="0" y="6567537"/>
            <a:ext cx="3124200" cy="290463"/>
          </a:xfrm>
          <a:solidFill>
            <a:srgbClr val="153BDB"/>
          </a:solidFill>
        </p:spPr>
        <p:txBody>
          <a:bodyPr/>
          <a:lstStyle/>
          <a:p>
            <a:r>
              <a:rPr lang="en-US" altLang="zh-TW" dirty="0">
                <a:solidFill>
                  <a:schemeClr val="bg1">
                    <a:lumMod val="95000"/>
                  </a:schemeClr>
                </a:solidFill>
              </a:rPr>
              <a:t>IIM Raipur</a:t>
            </a:r>
          </a:p>
        </p:txBody>
      </p:sp>
      <p:sp>
        <p:nvSpPr>
          <p:cNvPr id="17" name="Footer Placeholder 26"/>
          <p:cNvSpPr>
            <a:spLocks noGrp="1"/>
          </p:cNvSpPr>
          <p:nvPr>
            <p:ph type="ftr" sz="quarter" idx="11"/>
          </p:nvPr>
        </p:nvSpPr>
        <p:spPr>
          <a:xfrm>
            <a:off x="3124200" y="6567537"/>
            <a:ext cx="2895600" cy="290463"/>
          </a:xfrm>
          <a:solidFill>
            <a:srgbClr val="3106EA"/>
          </a:solidFill>
        </p:spPr>
        <p:txBody>
          <a:bodyPr/>
          <a:lstStyle/>
          <a:p>
            <a:r>
              <a:rPr lang="en-GB" altLang="zh-TW" dirty="0">
                <a:solidFill>
                  <a:schemeClr val="bg1">
                    <a:lumMod val="95000"/>
                  </a:schemeClr>
                </a:solidFill>
              </a:rPr>
              <a:t>OMSS</a:t>
            </a:r>
            <a:endParaRPr lang="en-US" altLang="zh-TW" dirty="0">
              <a:solidFill>
                <a:schemeClr val="bg1">
                  <a:lumMod val="95000"/>
                </a:schemeClr>
              </a:solidFill>
            </a:endParaRPr>
          </a:p>
        </p:txBody>
      </p:sp>
      <p:cxnSp>
        <p:nvCxnSpPr>
          <p:cNvPr id="18" name="Straight Connector 17"/>
          <p:cNvCxnSpPr/>
          <p:nvPr/>
        </p:nvCxnSpPr>
        <p:spPr>
          <a:xfrm>
            <a:off x="0" y="6569118"/>
            <a:ext cx="9144000" cy="1588"/>
          </a:xfrm>
          <a:prstGeom prst="line">
            <a:avLst/>
          </a:prstGeom>
          <a:ln w="15875">
            <a:solidFill>
              <a:srgbClr val="3333FF"/>
            </a:solidFill>
          </a:ln>
        </p:spPr>
        <p:style>
          <a:lnRef idx="1">
            <a:schemeClr val="accent1"/>
          </a:lnRef>
          <a:fillRef idx="0">
            <a:schemeClr val="accent1"/>
          </a:fillRef>
          <a:effectRef idx="0">
            <a:schemeClr val="accent1"/>
          </a:effectRef>
          <a:fontRef idx="minor">
            <a:schemeClr val="tx1"/>
          </a:fontRef>
        </p:style>
      </p:cxnSp>
      <p:sp>
        <p:nvSpPr>
          <p:cNvPr id="13" name="Slide Number Placeholder 25"/>
          <p:cNvSpPr>
            <a:spLocks noGrp="1"/>
          </p:cNvSpPr>
          <p:nvPr>
            <p:ph type="sldNum" sz="quarter" idx="12"/>
          </p:nvPr>
        </p:nvSpPr>
        <p:spPr>
          <a:xfrm>
            <a:off x="6019800" y="6567537"/>
            <a:ext cx="3124200" cy="290463"/>
          </a:xfrm>
          <a:solidFill>
            <a:srgbClr val="0066FF"/>
          </a:solidFill>
        </p:spPr>
        <p:txBody>
          <a:bodyPr/>
          <a:lstStyle/>
          <a:p>
            <a:r>
              <a:rPr lang="en-US" altLang="zh-TW" dirty="0">
                <a:solidFill>
                  <a:prstClr val="white">
                    <a:lumMod val="95000"/>
                  </a:prstClr>
                </a:solidFill>
              </a:rPr>
              <a:t>19 January 2020</a:t>
            </a:r>
            <a:r>
              <a:rPr lang="en-US" altLang="zh-TW" dirty="0">
                <a:solidFill>
                  <a:schemeClr val="bg1">
                    <a:lumMod val="95000"/>
                  </a:schemeClr>
                </a:solidFill>
              </a:rPr>
              <a:t>             </a:t>
            </a:r>
            <a:r>
              <a:rPr lang="zh-TW" altLang="en-US" dirty="0">
                <a:solidFill>
                  <a:schemeClr val="bg1">
                    <a:lumMod val="95000"/>
                  </a:schemeClr>
                </a:solidFill>
              </a:rPr>
              <a:t>  </a:t>
            </a:r>
            <a:fld id="{10F7722D-84B9-4266-8C2E-097BD52D99B6}" type="slidenum">
              <a:rPr lang="zh-TW" altLang="en-US" smtClean="0">
                <a:solidFill>
                  <a:schemeClr val="bg1">
                    <a:lumMod val="95000"/>
                  </a:schemeClr>
                </a:solidFill>
              </a:rPr>
              <a:pPr/>
              <a:t>41</a:t>
            </a:fld>
            <a:r>
              <a:rPr lang="en-US" altLang="zh-TW" dirty="0">
                <a:solidFill>
                  <a:schemeClr val="bg1">
                    <a:lumMod val="95000"/>
                  </a:schemeClr>
                </a:solidFill>
              </a:rPr>
              <a:t>/41</a:t>
            </a:r>
          </a:p>
        </p:txBody>
      </p:sp>
    </p:spTree>
    <p:extLst>
      <p:ext uri="{BB962C8B-B14F-4D97-AF65-F5344CB8AC3E}">
        <p14:creationId xmlns:p14="http://schemas.microsoft.com/office/powerpoint/2010/main" val="2540446467"/>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122259</TotalTime>
  <Words>3404</Words>
  <Application>Microsoft Office PowerPoint</Application>
  <PresentationFormat>On-screen Show (4:3)</PresentationFormat>
  <Paragraphs>667</Paragraphs>
  <Slides>41</Slides>
  <Notes>22</Notes>
  <HiddenSlides>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1" baseType="lpstr">
      <vt:lpstr>Arial</vt:lpstr>
      <vt:lpstr>Calibri</vt:lpstr>
      <vt:lpstr>Cambria Math</vt:lpstr>
      <vt:lpstr>Courier New</vt:lpstr>
      <vt:lpstr>Lucida Grande</vt:lpstr>
      <vt:lpstr>Times</vt:lpstr>
      <vt:lpstr>Times New Roman</vt:lpstr>
      <vt:lpstr>Wingdings</vt:lpstr>
      <vt:lpstr>Office Theme</vt:lpstr>
      <vt:lpstr>Bitmap Image</vt:lpstr>
      <vt:lpstr>Operations Management with Six Sigma</vt:lpstr>
      <vt:lpstr>Measurement for Quality Control</vt:lpstr>
      <vt:lpstr>Cost of Quality (COQ)</vt:lpstr>
      <vt:lpstr>Cost of Quality (COQ)</vt:lpstr>
      <vt:lpstr>Quality and Cost</vt:lpstr>
      <vt:lpstr>COQ Reporting Matrix</vt:lpstr>
      <vt:lpstr>Quality and Cost</vt:lpstr>
      <vt:lpstr>Quality and Profitability</vt:lpstr>
      <vt:lpstr>Total Quality Management (TQM)</vt:lpstr>
      <vt:lpstr>Total Quality Management (TQM)</vt:lpstr>
      <vt:lpstr>Total Quality Management (TQM)</vt:lpstr>
      <vt:lpstr>Total Quality Management (TQM)</vt:lpstr>
      <vt:lpstr>Total Quality Management (TQM)</vt:lpstr>
      <vt:lpstr>Total Quality Management (TQM)</vt:lpstr>
      <vt:lpstr>Seven Concept of TQM</vt:lpstr>
      <vt:lpstr>Continuous improvement</vt:lpstr>
      <vt:lpstr>Continuous improvement</vt:lpstr>
      <vt:lpstr>Continuous improvement</vt:lpstr>
      <vt:lpstr>Continuous improvement</vt:lpstr>
      <vt:lpstr>Six Sigma</vt:lpstr>
      <vt:lpstr>Six Sigma</vt:lpstr>
      <vt:lpstr>Six Sigma</vt:lpstr>
      <vt:lpstr>Six Sigma</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Quality Measurements</vt:lpstr>
      <vt:lpstr>Six Sigma Implementation</vt:lpstr>
      <vt:lpstr>Six Sigma Implementation</vt:lpstr>
      <vt:lpstr>Six Sigma Companies</vt:lpstr>
      <vt:lpstr>Six Sigma Methodology</vt:lpstr>
      <vt:lpstr>DMAIC Tools and Techniques</vt:lpstr>
      <vt:lpstr>References.</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Gopal</dc:creator>
  <cp:lastModifiedBy>Prof. Gopal Kumar</cp:lastModifiedBy>
  <cp:revision>4091</cp:revision>
  <dcterms:created xsi:type="dcterms:W3CDTF">2006-08-16T00:00:00Z</dcterms:created>
  <dcterms:modified xsi:type="dcterms:W3CDTF">2020-01-19T08:43:51Z</dcterms:modified>
</cp:coreProperties>
</file>