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591" r:id="rId3"/>
    <p:sldId id="1051" r:id="rId4"/>
    <p:sldId id="1116" r:id="rId5"/>
    <p:sldId id="1112" r:id="rId6"/>
    <p:sldId id="987" r:id="rId7"/>
    <p:sldId id="1114" r:id="rId8"/>
    <p:sldId id="1109" r:id="rId9"/>
    <p:sldId id="999" r:id="rId10"/>
    <p:sldId id="984" r:id="rId11"/>
    <p:sldId id="985" r:id="rId12"/>
    <p:sldId id="1113" r:id="rId13"/>
    <p:sldId id="983" r:id="rId14"/>
    <p:sldId id="726" r:id="rId15"/>
    <p:sldId id="727" r:id="rId16"/>
    <p:sldId id="728" r:id="rId17"/>
    <p:sldId id="986" r:id="rId18"/>
    <p:sldId id="989" r:id="rId19"/>
    <p:sldId id="992" r:id="rId20"/>
    <p:sldId id="994" r:id="rId21"/>
    <p:sldId id="1065" r:id="rId22"/>
    <p:sldId id="988" r:id="rId23"/>
    <p:sldId id="1052" r:id="rId24"/>
    <p:sldId id="990" r:id="rId25"/>
    <p:sldId id="991" r:id="rId26"/>
    <p:sldId id="1066" r:id="rId27"/>
    <p:sldId id="1072" r:id="rId28"/>
    <p:sldId id="1073" r:id="rId29"/>
    <p:sldId id="1106" r:id="rId30"/>
    <p:sldId id="1107" r:id="rId31"/>
    <p:sldId id="1108" r:id="rId32"/>
    <p:sldId id="1110" r:id="rId33"/>
    <p:sldId id="1105" r:id="rId34"/>
    <p:sldId id="993" r:id="rId35"/>
    <p:sldId id="995" r:id="rId36"/>
    <p:sldId id="1115" r:id="rId37"/>
    <p:sldId id="1000" r:id="rId38"/>
    <p:sldId id="1053" r:id="rId39"/>
    <p:sldId id="262" r:id="rId40"/>
    <p:sldId id="111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3106EA"/>
    <a:srgbClr val="3366FF"/>
    <a:srgbClr val="221D43"/>
    <a:srgbClr val="153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44" autoAdjust="0"/>
    <p:restoredTop sz="94249" autoAdjust="0"/>
  </p:normalViewPr>
  <p:slideViewPr>
    <p:cSldViewPr>
      <p:cViewPr varScale="1">
        <p:scale>
          <a:sx n="64" d="100"/>
          <a:sy n="64" d="100"/>
        </p:scale>
        <p:origin x="1140" y="78"/>
      </p:cViewPr>
      <p:guideLst>
        <p:guide orient="horz" pos="2160"/>
        <p:guide pos="2880"/>
      </p:guideLst>
    </p:cSldViewPr>
  </p:slideViewPr>
  <p:outlineViewPr>
    <p:cViewPr>
      <p:scale>
        <a:sx n="33" d="100"/>
        <a:sy n="33" d="100"/>
      </p:scale>
      <p:origin x="0" y="325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E77FC4-79FD-4AC8-99E5-E05B9F85282D}" type="datetimeFigureOut">
              <a:rPr lang="en-GB" smtClean="0"/>
              <a:t>11/01/2020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E5CD9A-9A32-4E85-9624-1C4F5450E54A}" type="slidenum">
              <a:rPr lang="en-GB" smtClean="0"/>
              <a:t>‹#›</a:t>
            </a:fld>
            <a:endParaRPr lang="en-GB"/>
          </a:p>
        </p:txBody>
      </p:sp>
    </p:spTree>
    <p:extLst>
      <p:ext uri="{BB962C8B-B14F-4D97-AF65-F5344CB8AC3E}">
        <p14:creationId xmlns:p14="http://schemas.microsoft.com/office/powerpoint/2010/main" val="3112066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a:t>
            </a:fld>
            <a:endParaRPr lang="en-GB"/>
          </a:p>
        </p:txBody>
      </p:sp>
    </p:spTree>
    <p:extLst>
      <p:ext uri="{BB962C8B-B14F-4D97-AF65-F5344CB8AC3E}">
        <p14:creationId xmlns:p14="http://schemas.microsoft.com/office/powerpoint/2010/main" val="2876949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a:t>
            </a:fld>
            <a:endParaRPr lang="en-GB"/>
          </a:p>
        </p:txBody>
      </p:sp>
    </p:spTree>
    <p:extLst>
      <p:ext uri="{BB962C8B-B14F-4D97-AF65-F5344CB8AC3E}">
        <p14:creationId xmlns:p14="http://schemas.microsoft.com/office/powerpoint/2010/main" val="3458264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5</a:t>
            </a:fld>
            <a:endParaRPr lang="en-GB"/>
          </a:p>
        </p:txBody>
      </p:sp>
    </p:spTree>
    <p:extLst>
      <p:ext uri="{BB962C8B-B14F-4D97-AF65-F5344CB8AC3E}">
        <p14:creationId xmlns:p14="http://schemas.microsoft.com/office/powerpoint/2010/main" val="2960130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Kobe Steel, Mitsubishi Materials, and Subaru have all just admitted to manipulating quality inspections. </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Takata declared bankruptcy last year after supplying 50 million defective vehicle air bags in the U.S. </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Mitsubishi Motors has admitted covering up vehicle faults and falsifying fuel-economy data.</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It also places enormous responsibility on the line workers (called </a:t>
            </a:r>
            <a:r>
              <a:rPr lang="en-US" sz="1200" b="0" i="1" kern="1200" dirty="0" err="1">
                <a:solidFill>
                  <a:schemeClr val="tx1"/>
                </a:solidFill>
                <a:effectLst/>
                <a:latin typeface="+mn-lt"/>
                <a:ea typeface="+mn-ea"/>
                <a:cs typeface="+mn-cs"/>
              </a:rPr>
              <a:t>genba</a:t>
            </a:r>
            <a:r>
              <a:rPr lang="en-US" sz="1200" b="0" i="0" kern="1200" dirty="0">
                <a:solidFill>
                  <a:schemeClr val="tx1"/>
                </a:solidFill>
                <a:effectLst/>
                <a:latin typeface="+mn-lt"/>
                <a:ea typeface="+mn-ea"/>
                <a:cs typeface="+mn-cs"/>
              </a:rPr>
              <a:t>) at the factory-floor level to manage daily operations and generate innovation. </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The </a:t>
            </a:r>
            <a:r>
              <a:rPr lang="en-US" sz="1200" b="0" i="0" kern="1200" dirty="0" err="1">
                <a:solidFill>
                  <a:schemeClr val="tx1"/>
                </a:solidFill>
                <a:effectLst/>
                <a:latin typeface="+mn-lt"/>
                <a:ea typeface="+mn-ea"/>
                <a:cs typeface="+mn-cs"/>
              </a:rPr>
              <a:t>genba</a:t>
            </a:r>
            <a:r>
              <a:rPr lang="en-US" sz="1200" b="0" i="0" kern="1200" dirty="0">
                <a:solidFill>
                  <a:schemeClr val="tx1"/>
                </a:solidFill>
                <a:effectLst/>
                <a:latin typeface="+mn-lt"/>
                <a:ea typeface="+mn-ea"/>
                <a:cs typeface="+mn-cs"/>
              </a:rPr>
              <a:t> have traditionally been guaranteed jobs for life in return for dedication. But many Japanese companies can no longer afford the luxury of  lifetime employment for factory craftsmen.</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11</a:t>
            </a:fld>
            <a:endParaRPr lang="en-GB"/>
          </a:p>
        </p:txBody>
      </p:sp>
    </p:spTree>
    <p:extLst>
      <p:ext uri="{BB962C8B-B14F-4D97-AF65-F5344CB8AC3E}">
        <p14:creationId xmlns:p14="http://schemas.microsoft.com/office/powerpoint/2010/main" val="101087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a:t>
            </a:r>
            <a:r>
              <a:rPr lang="en-US" baseline="30000" dirty="0"/>
              <a:t>th</a:t>
            </a:r>
            <a:r>
              <a:rPr lang="en-US" dirty="0"/>
              <a:t> century – era of productivity</a:t>
            </a:r>
          </a:p>
          <a:p>
            <a:r>
              <a:rPr lang="en-US" dirty="0"/>
              <a:t>21</a:t>
            </a:r>
            <a:r>
              <a:rPr lang="en-US" baseline="30000" dirty="0"/>
              <a:t>st</a:t>
            </a:r>
            <a:r>
              <a:rPr lang="en-US" dirty="0"/>
              <a:t> century – era of quality		--Joseph </a:t>
            </a:r>
            <a:r>
              <a:rPr lang="en-US" dirty="0" err="1"/>
              <a:t>Juran</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12</a:t>
            </a:fld>
            <a:endParaRPr lang="en-GB"/>
          </a:p>
        </p:txBody>
      </p:sp>
    </p:spTree>
    <p:extLst>
      <p:ext uri="{BB962C8B-B14F-4D97-AF65-F5344CB8AC3E}">
        <p14:creationId xmlns:p14="http://schemas.microsoft.com/office/powerpoint/2010/main" val="2972561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Motorola built its culture on two key beliefs: respect for people and uncompromising integrity. </a:t>
            </a:r>
          </a:p>
          <a:p>
            <a:pPr marL="171450" indent="-171450">
              <a:buFontTx/>
              <a:buChar char="-"/>
            </a:pPr>
            <a:r>
              <a:rPr lang="en-US" dirty="0"/>
              <a:t>Motorola was a pioneer in continual reduction of defects and cycle times in all the company’s processes, from design, order entry, manufacturing, and marketing, to administrative functions.</a:t>
            </a:r>
          </a:p>
          <a:p>
            <a:pPr marL="171450" indent="-171450">
              <a:buFontTx/>
              <a:buChar char="-"/>
            </a:pPr>
            <a:r>
              <a:rPr lang="en-US" dirty="0"/>
              <a:t>Employees in every function of the business measure defects and use statistical techniques to analyze the results.</a:t>
            </a:r>
          </a:p>
          <a:p>
            <a:pPr marL="171450" indent="-171450">
              <a:buFontTx/>
              <a:buChar char="-"/>
            </a:pPr>
            <a:r>
              <a:rPr lang="en-US" dirty="0"/>
              <a:t>Products that once took weeks to make are now completed in less than an hour. Even the time needed for closing the financial books has been reduced; what used to take a month was shortened to only four days by applying quality principles.</a:t>
            </a:r>
          </a:p>
          <a:p>
            <a:pPr marL="171450" indent="-171450">
              <a:buFontTx/>
              <a:buChar char="-"/>
            </a:pPr>
            <a:r>
              <a:rPr lang="en-US" dirty="0"/>
              <a:t>Apple created new position –Senior VP of Operations dedicated to product quality</a:t>
            </a:r>
          </a:p>
        </p:txBody>
      </p:sp>
      <p:sp>
        <p:nvSpPr>
          <p:cNvPr id="4" name="Slide Number Placeholder 3"/>
          <p:cNvSpPr>
            <a:spLocks noGrp="1"/>
          </p:cNvSpPr>
          <p:nvPr>
            <p:ph type="sldNum" sz="quarter" idx="5"/>
          </p:nvPr>
        </p:nvSpPr>
        <p:spPr/>
        <p:txBody>
          <a:bodyPr/>
          <a:lstStyle/>
          <a:p>
            <a:fld id="{5CE5CD9A-9A32-4E85-9624-1C4F5450E54A}" type="slidenum">
              <a:rPr lang="en-GB" smtClean="0"/>
              <a:t>13</a:t>
            </a:fld>
            <a:endParaRPr lang="en-GB"/>
          </a:p>
        </p:txBody>
      </p:sp>
    </p:spTree>
    <p:extLst>
      <p:ext uri="{BB962C8B-B14F-4D97-AF65-F5344CB8AC3E}">
        <p14:creationId xmlns:p14="http://schemas.microsoft.com/office/powerpoint/2010/main" val="3706385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always some degree of variation in the amount ‘dispensed’.</a:t>
            </a:r>
          </a:p>
          <a:p>
            <a:r>
              <a:rPr lang="en-GB" dirty="0"/>
              <a:t>So, if packers or fillers want to conform to legal weights and measures stipulations on minimum fill levels, </a:t>
            </a:r>
            <a:r>
              <a:rPr lang="en-GB" b="1" dirty="0">
                <a:solidFill>
                  <a:srgbClr val="FF0000"/>
                </a:solidFill>
              </a:rPr>
              <a:t>they must build in a margin of safety into filling levels </a:t>
            </a:r>
            <a:r>
              <a:rPr lang="en-GB" dirty="0"/>
              <a:t>in order to overcome the variation of the filling technology.</a:t>
            </a:r>
          </a:p>
        </p:txBody>
      </p:sp>
      <p:sp>
        <p:nvSpPr>
          <p:cNvPr id="4" name="Slide Number Placeholder 3"/>
          <p:cNvSpPr>
            <a:spLocks noGrp="1"/>
          </p:cNvSpPr>
          <p:nvPr>
            <p:ph type="sldNum" sz="quarter" idx="10"/>
          </p:nvPr>
        </p:nvSpPr>
        <p:spPr/>
        <p:txBody>
          <a:bodyPr/>
          <a:lstStyle/>
          <a:p>
            <a:fld id="{5CE5CD9A-9A32-4E85-9624-1C4F5450E54A}" type="slidenum">
              <a:rPr lang="en-GB" smtClean="0"/>
              <a:t>19</a:t>
            </a:fld>
            <a:endParaRPr lang="en-GB"/>
          </a:p>
        </p:txBody>
      </p:sp>
    </p:spTree>
    <p:extLst>
      <p:ext uri="{BB962C8B-B14F-4D97-AF65-F5344CB8AC3E}">
        <p14:creationId xmlns:p14="http://schemas.microsoft.com/office/powerpoint/2010/main" val="4257497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Part of the problem is that Tesla, unlike other auto makers, doesn’t have a network of hundreds of franchise dealerships to sell and service its vehicles. </a:t>
            </a:r>
          </a:p>
          <a:p>
            <a:r>
              <a:rPr lang="en-US" sz="1200" b="0" i="0" kern="1200" dirty="0">
                <a:solidFill>
                  <a:schemeClr val="tx1"/>
                </a:solidFill>
                <a:effectLst/>
                <a:latin typeface="+mn-lt"/>
                <a:ea typeface="+mn-ea"/>
                <a:cs typeface="+mn-cs"/>
              </a:rPr>
              <a:t>It has long touted this as an advantage, giving it more control over the customer experience.</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20</a:t>
            </a:fld>
            <a:endParaRPr lang="en-GB"/>
          </a:p>
        </p:txBody>
      </p:sp>
    </p:spTree>
    <p:extLst>
      <p:ext uri="{BB962C8B-B14F-4D97-AF65-F5344CB8AC3E}">
        <p14:creationId xmlns:p14="http://schemas.microsoft.com/office/powerpoint/2010/main" val="3419637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sz="1200" dirty="0"/>
              <a:t>Navigation system in a car was originally exciter is probably viewed as satisfier will become dissatisfier.</a:t>
            </a:r>
          </a:p>
        </p:txBody>
      </p:sp>
      <p:sp>
        <p:nvSpPr>
          <p:cNvPr id="4" name="Slide Number Placeholder 3"/>
          <p:cNvSpPr>
            <a:spLocks noGrp="1"/>
          </p:cNvSpPr>
          <p:nvPr>
            <p:ph type="sldNum" sz="quarter" idx="5"/>
          </p:nvPr>
        </p:nvSpPr>
        <p:spPr/>
        <p:txBody>
          <a:bodyPr/>
          <a:lstStyle/>
          <a:p>
            <a:fld id="{5CE5CD9A-9A32-4E85-9624-1C4F5450E54A}" type="slidenum">
              <a:rPr lang="en-GB" smtClean="0"/>
              <a:t>26</a:t>
            </a:fld>
            <a:endParaRPr lang="en-GB"/>
          </a:p>
        </p:txBody>
      </p:sp>
    </p:spTree>
    <p:extLst>
      <p:ext uri="{BB962C8B-B14F-4D97-AF65-F5344CB8AC3E}">
        <p14:creationId xmlns:p14="http://schemas.microsoft.com/office/powerpoint/2010/main" val="325601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t>Navigation system in a car was originally exciter is probably viewed as satisfier will become dissatisfier.</a:t>
            </a:r>
          </a:p>
          <a:p>
            <a:pPr>
              <a:lnSpc>
                <a:spcPct val="90000"/>
              </a:lnSpc>
            </a:pP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27</a:t>
            </a:fld>
            <a:endParaRPr lang="en-GB"/>
          </a:p>
        </p:txBody>
      </p:sp>
    </p:spTree>
    <p:extLst>
      <p:ext uri="{BB962C8B-B14F-4D97-AF65-F5344CB8AC3E}">
        <p14:creationId xmlns:p14="http://schemas.microsoft.com/office/powerpoint/2010/main" val="2947327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Some people, including your author, believe that even Six Sigma doesn’t go far enough. </a:t>
            </a:r>
          </a:p>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In fact, even “zero defects” falls short</a:t>
            </a: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28</a:t>
            </a:fld>
            <a:endParaRPr lang="en-GB"/>
          </a:p>
        </p:txBody>
      </p:sp>
    </p:spTree>
    <p:extLst>
      <p:ext uri="{BB962C8B-B14F-4D97-AF65-F5344CB8AC3E}">
        <p14:creationId xmlns:p14="http://schemas.microsoft.com/office/powerpoint/2010/main" val="3711365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33</a:t>
            </a:fld>
            <a:endParaRPr lang="en-GB"/>
          </a:p>
        </p:txBody>
      </p:sp>
    </p:spTree>
    <p:extLst>
      <p:ext uri="{BB962C8B-B14F-4D97-AF65-F5344CB8AC3E}">
        <p14:creationId xmlns:p14="http://schemas.microsoft.com/office/powerpoint/2010/main" val="5270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Prevention </a:t>
            </a:r>
            <a:r>
              <a:rPr lang="en-GB" dirty="0" err="1"/>
              <a:t>costs:costs</a:t>
            </a:r>
            <a:r>
              <a:rPr lang="en-GB" dirty="0"/>
              <a:t> associated with reducing the potential for defective parts or services (e.g., training, quality improvement programs). </a:t>
            </a:r>
          </a:p>
          <a:p>
            <a:r>
              <a:rPr lang="en-GB" dirty="0"/>
              <a:t>Appraisal </a:t>
            </a:r>
            <a:r>
              <a:rPr lang="en-GB" dirty="0" err="1"/>
              <a:t>costs:costs</a:t>
            </a:r>
            <a:r>
              <a:rPr lang="en-GB" dirty="0"/>
              <a:t> related to evaluating products, processes, parts, and services (e.g., testing, labs, inspectors). </a:t>
            </a:r>
          </a:p>
        </p:txBody>
      </p:sp>
      <p:sp>
        <p:nvSpPr>
          <p:cNvPr id="4" name="Slide Number Placeholder 3"/>
          <p:cNvSpPr>
            <a:spLocks noGrp="1"/>
          </p:cNvSpPr>
          <p:nvPr>
            <p:ph type="sldNum" sz="quarter" idx="10"/>
          </p:nvPr>
        </p:nvSpPr>
        <p:spPr/>
        <p:txBody>
          <a:bodyPr/>
          <a:lstStyle/>
          <a:p>
            <a:fld id="{5CE5CD9A-9A32-4E85-9624-1C4F5450E54A}" type="slidenum">
              <a:rPr lang="en-GB" smtClean="0"/>
              <a:t>34</a:t>
            </a:fld>
            <a:endParaRPr lang="en-GB"/>
          </a:p>
        </p:txBody>
      </p:sp>
    </p:spTree>
    <p:extLst>
      <p:ext uri="{BB962C8B-B14F-4D97-AF65-F5344CB8AC3E}">
        <p14:creationId xmlns:p14="http://schemas.microsoft.com/office/powerpoint/2010/main" val="3107002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For instance, if we rank internal failure costs from largest to smallest, chances are that 70 or 80 percent of all internal failure costs are due to only one or two manufacturing problems.</a:t>
            </a:r>
          </a:p>
          <a:p>
            <a:pPr marL="171450" indent="-171450">
              <a:buFontTx/>
              <a:buChar char="-"/>
            </a:pPr>
            <a:r>
              <a:rPr lang="en-US" dirty="0"/>
              <a:t>Identifying these “vital few,” as they are called, leads to corrective action that has a high return for a low dollar input.</a:t>
            </a:r>
          </a:p>
          <a:p>
            <a:pPr marL="171450" indent="-171450">
              <a:buFontTx/>
              <a:buChar char="-"/>
            </a:pPr>
            <a:r>
              <a:rPr lang="en-US" dirty="0"/>
              <a:t>Experts estimate that 60 to 90 percent of total quality costs are the result of internal and external failure and are the responsibility of management. </a:t>
            </a:r>
          </a:p>
          <a:p>
            <a:pPr marL="171450" indent="-171450">
              <a:buFontTx/>
              <a:buChar char="-"/>
            </a:pPr>
            <a:r>
              <a:rPr lang="en-US" dirty="0"/>
              <a:t>Managers typically react to high failure costs by increasing inspection.</a:t>
            </a:r>
          </a:p>
          <a:p>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36</a:t>
            </a:fld>
            <a:endParaRPr lang="en-GB"/>
          </a:p>
        </p:txBody>
      </p:sp>
    </p:spTree>
    <p:extLst>
      <p:ext uri="{BB962C8B-B14F-4D97-AF65-F5344CB8AC3E}">
        <p14:creationId xmlns:p14="http://schemas.microsoft.com/office/powerpoint/2010/main" val="38271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11-Jan-20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11-Jan-20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11-Jan-20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11-Jan-20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11-Jan-20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11-Jan-20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11-Jan-20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gopalkumar@iimraipur.ac.in"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5025" y="5097505"/>
            <a:ext cx="32289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3"/>
          <a:srcRect t="37605"/>
          <a:stretch/>
        </p:blipFill>
        <p:spPr bwMode="auto">
          <a:xfrm>
            <a:off x="0" y="2879682"/>
            <a:ext cx="3416796" cy="1768518"/>
          </a:xfrm>
          <a:prstGeom prst="rect">
            <a:avLst/>
          </a:prstGeom>
          <a:noFill/>
          <a:ln w="9525">
            <a:noFill/>
            <a:miter lim="800000"/>
            <a:headEnd/>
            <a:tailEnd/>
          </a:ln>
          <a:effectLst/>
        </p:spPr>
      </p:pic>
      <p:sp>
        <p:nvSpPr>
          <p:cNvPr id="2" name="Title 1"/>
          <p:cNvSpPr>
            <a:spLocks noGrp="1"/>
          </p:cNvSpPr>
          <p:nvPr>
            <p:ph type="ctrTitle"/>
          </p:nvPr>
        </p:nvSpPr>
        <p:spPr>
          <a:xfrm>
            <a:off x="1" y="762001"/>
            <a:ext cx="9143999" cy="1600199"/>
          </a:xfrm>
          <a:solidFill>
            <a:srgbClr val="0066FF"/>
          </a:solidFill>
          <a:effectLst>
            <a:outerShdw blurRad="76200" dist="12700" dir="8100000" sy="-23000" kx="800400" algn="br" rotWithShape="0">
              <a:prstClr val="black">
                <a:alpha val="20000"/>
              </a:prstClr>
            </a:outerShdw>
          </a:effectLst>
          <a:scene3d>
            <a:camera prst="orthographicFront"/>
            <a:lightRig rig="threePt" dir="t"/>
          </a:scene3d>
          <a:sp3d>
            <a:bevelT w="165100" prst="coolSlant"/>
          </a:sp3d>
        </p:spPr>
        <p:txBody>
          <a:bodyPr>
            <a:noAutofit/>
          </a:bodyPr>
          <a:lstStyle/>
          <a:p>
            <a:r>
              <a:rPr lang="en-GB" altLang="zh-TW" sz="3600" b="1" kern="0" dirty="0">
                <a:solidFill>
                  <a:schemeClr val="bg1"/>
                </a:solidFill>
              </a:rPr>
              <a:t>Operations Management with Six Sigma</a:t>
            </a:r>
            <a:endParaRPr lang="en-US" sz="3600" dirty="0">
              <a:solidFill>
                <a:schemeClr val="bg1"/>
              </a:solidFill>
            </a:endParaRPr>
          </a:p>
        </p:txBody>
      </p:sp>
      <p:sp>
        <p:nvSpPr>
          <p:cNvPr id="8"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9"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a:t>
            </a:fld>
            <a:r>
              <a:rPr lang="en-US" altLang="zh-TW" dirty="0">
                <a:solidFill>
                  <a:schemeClr val="bg1">
                    <a:lumMod val="95000"/>
                  </a:schemeClr>
                </a:solidFill>
              </a:rPr>
              <a:t>/39</a:t>
            </a:r>
          </a:p>
        </p:txBody>
      </p:sp>
      <p:sp>
        <p:nvSpPr>
          <p:cNvPr id="10"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1" name="Straight Connector 10"/>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5" name="AutoShape 2" descr="Image result for big baza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9441" y="2819400"/>
            <a:ext cx="2054303" cy="1540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5" descr="Image result for nan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184" y="4267200"/>
            <a:ext cx="14287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629443"/>
            <a:ext cx="3445825" cy="189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371600" y="1676400"/>
            <a:ext cx="6400800" cy="4572000"/>
          </a:xfrm>
        </p:spPr>
        <p:txBody>
          <a:bodyPr>
            <a:normAutofit/>
          </a:bodyPr>
          <a:lstStyle/>
          <a:p>
            <a:endParaRPr lang="en-GB" sz="2000" dirty="0"/>
          </a:p>
          <a:p>
            <a:endParaRPr lang="en-GB" dirty="0"/>
          </a:p>
          <a:p>
            <a:endParaRPr lang="en-GB" dirty="0"/>
          </a:p>
          <a:p>
            <a:r>
              <a:rPr lang="en-GB" sz="2600" dirty="0" err="1"/>
              <a:t>Dr.</a:t>
            </a:r>
            <a:r>
              <a:rPr lang="en-GB" sz="2600" dirty="0"/>
              <a:t> Gopal Kumar</a:t>
            </a:r>
          </a:p>
          <a:p>
            <a:pPr indent="623888"/>
            <a:r>
              <a:rPr lang="en-GB" sz="2000" dirty="0">
                <a:hlinkClick r:id="rId7"/>
              </a:rPr>
              <a:t>gopalkumar@iimraipur.ac.in</a:t>
            </a:r>
            <a:endParaRPr lang="en-GB" sz="2000" dirty="0"/>
          </a:p>
          <a:p>
            <a:endParaRPr lang="en-GB" sz="1100" dirty="0"/>
          </a:p>
          <a:p>
            <a:r>
              <a:rPr lang="en-GB" sz="2400" dirty="0"/>
              <a:t>IIM Raipur</a:t>
            </a:r>
          </a:p>
          <a:p>
            <a:endParaRPr lang="en-GB" sz="1400" dirty="0"/>
          </a:p>
          <a:p>
            <a:r>
              <a:rPr lang="en-GB" sz="1600" dirty="0">
                <a:solidFill>
                  <a:srgbClr val="7030A0"/>
                </a:solidFill>
                <a:effectLst>
                  <a:outerShdw blurRad="38100" dist="38100" dir="2700000" algn="tl">
                    <a:srgbClr val="000000">
                      <a:alpha val="43137"/>
                    </a:srgbClr>
                  </a:outerShdw>
                </a:effectLst>
              </a:rPr>
              <a:t>12 January 2020</a:t>
            </a:r>
          </a:p>
        </p:txBody>
      </p:sp>
    </p:spTree>
    <p:extLst>
      <p:ext uri="{BB962C8B-B14F-4D97-AF65-F5344CB8AC3E}">
        <p14:creationId xmlns:p14="http://schemas.microsoft.com/office/powerpoint/2010/main" val="42401685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2800" b="1" kern="0" dirty="0" err="1">
                <a:solidFill>
                  <a:schemeClr val="bg1"/>
                </a:solidFill>
                <a:ea typeface="新細明體" pitchFamily="18" charset="-120"/>
              </a:rPr>
              <a:t>Prof.</a:t>
            </a:r>
            <a:r>
              <a:rPr lang="en-GB" altLang="zh-TW" sz="2800" b="1" kern="0" dirty="0">
                <a:solidFill>
                  <a:schemeClr val="bg1"/>
                </a:solidFill>
                <a:ea typeface="新細明體" pitchFamily="18" charset="-120"/>
              </a:rPr>
              <a:t> </a:t>
            </a:r>
            <a:r>
              <a:rPr lang="en-GB" altLang="zh-TW" sz="2800" b="1" kern="0" dirty="0" err="1">
                <a:solidFill>
                  <a:schemeClr val="bg1"/>
                </a:solidFill>
                <a:ea typeface="新細明體" pitchFamily="18" charset="-120"/>
              </a:rPr>
              <a:t>Dr.</a:t>
            </a:r>
            <a:r>
              <a:rPr lang="en-GB" altLang="zh-TW" sz="2800" b="1" kern="0" dirty="0">
                <a:solidFill>
                  <a:schemeClr val="bg1"/>
                </a:solidFill>
                <a:ea typeface="新細明體" pitchFamily="18" charset="-120"/>
              </a:rPr>
              <a:t> Gopal Kumar (IIM Raipur)</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a:t>
            </a:fld>
            <a:r>
              <a:rPr lang="en-US" altLang="zh-TW" dirty="0">
                <a:solidFill>
                  <a:schemeClr val="bg1">
                    <a:lumMod val="95000"/>
                  </a:schemeClr>
                </a:solidFill>
              </a:rPr>
              <a:t>/39</a:t>
            </a:r>
          </a:p>
        </p:txBody>
      </p:sp>
      <p:sp>
        <p:nvSpPr>
          <p:cNvPr id="8" name="Rectangle 3"/>
          <p:cNvSpPr txBox="1">
            <a:spLocks noChangeArrowheads="1"/>
          </p:cNvSpPr>
          <p:nvPr/>
        </p:nvSpPr>
        <p:spPr>
          <a:xfrm>
            <a:off x="381000" y="826532"/>
            <a:ext cx="8534400" cy="56504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4" indent="0">
              <a:spcBef>
                <a:spcPts val="0"/>
              </a:spcBef>
              <a:buNone/>
            </a:pPr>
            <a:endParaRPr lang="en-US" altLang="en-US" dirty="0"/>
          </a:p>
          <a:p>
            <a:pPr marL="0" lvl="4" indent="0">
              <a:spcBef>
                <a:spcPts val="0"/>
              </a:spcBef>
              <a:buNone/>
            </a:pPr>
            <a:endParaRPr lang="en-US" altLang="en-US"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Box 12"/>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2" name="Inhaltsplatzhalter 2"/>
          <p:cNvSpPr txBox="1">
            <a:spLocks/>
          </p:cNvSpPr>
          <p:nvPr/>
        </p:nvSpPr>
        <p:spPr>
          <a:xfrm>
            <a:off x="427037" y="914400"/>
            <a:ext cx="8488363" cy="55626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spcAft>
                <a:spcPts val="300"/>
              </a:spcAft>
              <a:tabLst>
                <a:tab pos="180975" algn="l"/>
              </a:tabLst>
              <a:defRPr/>
            </a:pPr>
            <a:r>
              <a:rPr lang="de-DE" sz="1600" b="1" u="sng" dirty="0">
                <a:latin typeface="Book Antiqua" pitchFamily="18" charset="0"/>
                <a:ea typeface="Tahoma" pitchFamily="34" charset="0"/>
                <a:cs typeface="Tahoma" pitchFamily="34" charset="0"/>
              </a:rPr>
              <a:t>Education</a:t>
            </a:r>
            <a:r>
              <a:rPr lang="de-DE" sz="1600" b="1" dirty="0">
                <a:latin typeface="Book Antiqua" pitchFamily="18" charset="0"/>
                <a:ea typeface="Tahoma" pitchFamily="34" charset="0"/>
                <a:cs typeface="Tahoma" pitchFamily="34" charset="0"/>
              </a:rPr>
              <a:t>: </a:t>
            </a:r>
          </a:p>
          <a:p>
            <a:pPr lvl="1">
              <a:lnSpc>
                <a:spcPct val="90000"/>
              </a:lnSpc>
              <a:spcAft>
                <a:spcPts val="300"/>
              </a:spcAft>
              <a:buFont typeface="Wingdings" pitchFamily="2" charset="2"/>
              <a:buChar char="§"/>
              <a:tabLst>
                <a:tab pos="180975" algn="l"/>
              </a:tabLst>
              <a:defRPr/>
            </a:pPr>
            <a:r>
              <a:rPr lang="de-DE" sz="1400" b="1" dirty="0">
                <a:latin typeface="Book Antiqua" pitchFamily="18" charset="0"/>
                <a:ea typeface="Tahoma" pitchFamily="34" charset="0"/>
                <a:cs typeface="Tahoma" pitchFamily="34" charset="0"/>
              </a:rPr>
              <a:t>M.Tech and Ph.D:</a:t>
            </a:r>
            <a:r>
              <a:rPr lang="de-DE" sz="1400" b="1" i="1" dirty="0">
                <a:latin typeface="Book Antiqua" pitchFamily="18" charset="0"/>
                <a:ea typeface="Tahoma" pitchFamily="34" charset="0"/>
                <a:cs typeface="Tahoma" pitchFamily="34" charset="0"/>
              </a:rPr>
              <a:t> Indian Institute of Technology Kharagpur </a:t>
            </a:r>
            <a:r>
              <a:rPr lang="de-DE" sz="1400" dirty="0">
                <a:latin typeface="Book Antiqua" pitchFamily="18" charset="0"/>
                <a:ea typeface="Tahoma" pitchFamily="34" charset="0"/>
                <a:cs typeface="Tahoma" pitchFamily="34" charset="0"/>
              </a:rPr>
              <a:t>(IIT Kharagpur)</a:t>
            </a:r>
            <a:r>
              <a:rPr lang="de-DE" sz="1400" i="1" dirty="0">
                <a:latin typeface="Book Antiqua" pitchFamily="18" charset="0"/>
                <a:ea typeface="Tahoma" pitchFamily="34" charset="0"/>
                <a:cs typeface="Tahoma" pitchFamily="34" charset="0"/>
              </a:rPr>
              <a:t>,</a:t>
            </a:r>
            <a:r>
              <a:rPr lang="de-DE" sz="1400" dirty="0">
                <a:latin typeface="Book Antiqua" pitchFamily="18" charset="0"/>
                <a:ea typeface="Tahoma" pitchFamily="34" charset="0"/>
                <a:cs typeface="Tahoma" pitchFamily="34" charset="0"/>
              </a:rPr>
              <a:t> WB, India</a:t>
            </a:r>
            <a:endParaRPr lang="de-DE" sz="1400" dirty="0">
              <a:effectLst>
                <a:outerShdw blurRad="38100" dist="38100" dir="2700000" algn="tl">
                  <a:srgbClr val="000000">
                    <a:alpha val="43137"/>
                  </a:srgbClr>
                </a:outerShdw>
              </a:effectLst>
              <a:latin typeface="Book Antiqua" pitchFamily="18" charset="0"/>
              <a:ea typeface="Tahoma" pitchFamily="34" charset="0"/>
              <a:cs typeface="Tahoma" pitchFamily="34" charset="0"/>
            </a:endParaRPr>
          </a:p>
          <a:p>
            <a:pPr>
              <a:lnSpc>
                <a:spcPct val="90000"/>
              </a:lnSpc>
              <a:spcAft>
                <a:spcPts val="300"/>
              </a:spcAft>
              <a:tabLst>
                <a:tab pos="180975" algn="l"/>
              </a:tabLst>
              <a:defRPr/>
            </a:pPr>
            <a:endParaRPr lang="de-DE" sz="1200" b="1" u="sng" dirty="0">
              <a:latin typeface="Book Antiqua" pitchFamily="18" charset="0"/>
              <a:ea typeface="Tahoma" pitchFamily="34" charset="0"/>
              <a:cs typeface="Tahoma" pitchFamily="34" charset="0"/>
            </a:endParaRPr>
          </a:p>
          <a:p>
            <a:pPr>
              <a:lnSpc>
                <a:spcPct val="90000"/>
              </a:lnSpc>
              <a:spcAft>
                <a:spcPts val="300"/>
              </a:spcAft>
              <a:tabLst>
                <a:tab pos="180975" algn="l"/>
              </a:tabLst>
              <a:defRPr/>
            </a:pPr>
            <a:r>
              <a:rPr lang="de-DE" sz="1600" b="1" u="sng" dirty="0">
                <a:latin typeface="Book Antiqua" pitchFamily="18" charset="0"/>
                <a:ea typeface="Tahoma" pitchFamily="34" charset="0"/>
                <a:cs typeface="Tahoma" pitchFamily="34" charset="0"/>
              </a:rPr>
              <a:t>Post-Doctoral Research Scientist</a:t>
            </a:r>
            <a:r>
              <a:rPr lang="de-DE" sz="1600" b="1" dirty="0">
                <a:latin typeface="Book Antiqua" pitchFamily="18" charset="0"/>
                <a:ea typeface="Tahoma" pitchFamily="34" charset="0"/>
                <a:cs typeface="Tahoma" pitchFamily="34" charset="0"/>
              </a:rPr>
              <a:t>: </a:t>
            </a:r>
          </a:p>
          <a:p>
            <a:pPr lvl="1">
              <a:lnSpc>
                <a:spcPct val="90000"/>
              </a:lnSpc>
              <a:spcAft>
                <a:spcPts val="300"/>
              </a:spcAft>
              <a:buFont typeface="Wingdings" pitchFamily="2" charset="2"/>
              <a:buChar char="§"/>
              <a:tabLst>
                <a:tab pos="180975" algn="l"/>
              </a:tabLst>
              <a:defRPr/>
            </a:pPr>
            <a:r>
              <a:rPr lang="de-DE" sz="1400" b="1" dirty="0">
                <a:latin typeface="Book Antiqua" pitchFamily="18" charset="0"/>
                <a:ea typeface="Tahoma" pitchFamily="34" charset="0"/>
                <a:cs typeface="Tahoma" pitchFamily="34" charset="0"/>
              </a:rPr>
              <a:t>Dublin City University</a:t>
            </a:r>
            <a:r>
              <a:rPr lang="de-DE" sz="1400" b="1" i="1" dirty="0">
                <a:latin typeface="Book Antiqua" pitchFamily="18" charset="0"/>
                <a:ea typeface="Tahoma" pitchFamily="34" charset="0"/>
                <a:cs typeface="Tahoma" pitchFamily="34" charset="0"/>
              </a:rPr>
              <a:t>, Dublin, Ireland</a:t>
            </a:r>
          </a:p>
          <a:p>
            <a:pPr lvl="1">
              <a:lnSpc>
                <a:spcPct val="90000"/>
              </a:lnSpc>
              <a:spcAft>
                <a:spcPts val="300"/>
              </a:spcAft>
              <a:buFont typeface="Wingdings" pitchFamily="2" charset="2"/>
              <a:buChar char="§"/>
              <a:tabLst>
                <a:tab pos="180975" algn="l"/>
              </a:tabLst>
              <a:defRPr/>
            </a:pPr>
            <a:r>
              <a:rPr lang="de-DE" sz="1400" dirty="0">
                <a:latin typeface="Book Antiqua" pitchFamily="18" charset="0"/>
                <a:ea typeface="Tahoma" pitchFamily="34" charset="0"/>
                <a:cs typeface="Tahoma" pitchFamily="34" charset="0"/>
              </a:rPr>
              <a:t>University of Edunburgh, UK</a:t>
            </a:r>
          </a:p>
          <a:p>
            <a:pPr lvl="1">
              <a:lnSpc>
                <a:spcPct val="90000"/>
              </a:lnSpc>
              <a:spcAft>
                <a:spcPts val="300"/>
              </a:spcAft>
              <a:buFont typeface="Wingdings" pitchFamily="2" charset="2"/>
              <a:buChar char="§"/>
              <a:tabLst>
                <a:tab pos="180975" algn="l"/>
              </a:tabLst>
              <a:defRPr/>
            </a:pPr>
            <a:r>
              <a:rPr lang="de-DE" sz="1400" dirty="0">
                <a:latin typeface="Book Antiqua" pitchFamily="18" charset="0"/>
                <a:ea typeface="Tahoma" pitchFamily="34" charset="0"/>
                <a:cs typeface="Tahoma" pitchFamily="34" charset="0"/>
              </a:rPr>
              <a:t>Ceramicx, Ireland</a:t>
            </a:r>
          </a:p>
          <a:p>
            <a:pPr lvl="1">
              <a:lnSpc>
                <a:spcPct val="90000"/>
              </a:lnSpc>
              <a:spcAft>
                <a:spcPts val="300"/>
              </a:spcAft>
              <a:buFont typeface="Wingdings" pitchFamily="2" charset="2"/>
              <a:buChar char="§"/>
              <a:tabLst>
                <a:tab pos="180975" algn="l"/>
              </a:tabLst>
              <a:defRPr/>
            </a:pPr>
            <a:r>
              <a:rPr lang="de-DE" sz="1400" dirty="0">
                <a:latin typeface="Book Antiqua" pitchFamily="18" charset="0"/>
                <a:ea typeface="Tahoma" pitchFamily="34" charset="0"/>
                <a:cs typeface="Tahoma" pitchFamily="34" charset="0"/>
              </a:rPr>
              <a:t>Vistacon, CMR, Ireland</a:t>
            </a:r>
          </a:p>
          <a:p>
            <a:pPr>
              <a:lnSpc>
                <a:spcPct val="90000"/>
              </a:lnSpc>
              <a:spcAft>
                <a:spcPts val="300"/>
              </a:spcAft>
              <a:tabLst>
                <a:tab pos="180975" algn="l"/>
              </a:tabLst>
              <a:defRPr/>
            </a:pPr>
            <a:r>
              <a:rPr lang="de-DE" sz="1600" b="1" u="sng" dirty="0">
                <a:latin typeface="Book Antiqua" pitchFamily="18" charset="0"/>
                <a:ea typeface="Tahoma" pitchFamily="34" charset="0"/>
                <a:cs typeface="Tahoma" pitchFamily="34" charset="0"/>
              </a:rPr>
              <a:t>Assistant Professor</a:t>
            </a:r>
            <a:r>
              <a:rPr lang="de-DE" sz="1600" b="1" dirty="0">
                <a:latin typeface="Book Antiqua" pitchFamily="18" charset="0"/>
                <a:ea typeface="Tahoma" pitchFamily="34" charset="0"/>
                <a:cs typeface="Tahoma" pitchFamily="34" charset="0"/>
              </a:rPr>
              <a:t>: </a:t>
            </a:r>
          </a:p>
          <a:p>
            <a:pPr lvl="1">
              <a:lnSpc>
                <a:spcPct val="90000"/>
              </a:lnSpc>
              <a:spcAft>
                <a:spcPts val="300"/>
              </a:spcAft>
              <a:buFont typeface="Wingdings" pitchFamily="2" charset="2"/>
              <a:buChar char="§"/>
              <a:tabLst>
                <a:tab pos="180975" algn="l"/>
              </a:tabLst>
              <a:defRPr/>
            </a:pPr>
            <a:r>
              <a:rPr lang="de-DE" sz="1400" dirty="0">
                <a:latin typeface="Book Antiqua" pitchFamily="18" charset="0"/>
                <a:ea typeface="Tahoma" pitchFamily="34" charset="0"/>
                <a:cs typeface="Tahoma" pitchFamily="34" charset="0"/>
              </a:rPr>
              <a:t>Indian Institute of Management Raipur, Raipur</a:t>
            </a:r>
          </a:p>
          <a:p>
            <a:pPr lvl="1">
              <a:lnSpc>
                <a:spcPct val="90000"/>
              </a:lnSpc>
              <a:spcAft>
                <a:spcPts val="300"/>
              </a:spcAft>
              <a:buFont typeface="Wingdings" pitchFamily="2" charset="2"/>
              <a:buChar char="§"/>
              <a:tabLst>
                <a:tab pos="180975" algn="l"/>
              </a:tabLst>
              <a:defRPr/>
            </a:pPr>
            <a:r>
              <a:rPr lang="de-DE" sz="1400" dirty="0">
                <a:latin typeface="Book Antiqua" pitchFamily="18" charset="0"/>
                <a:ea typeface="Tahoma" pitchFamily="34" charset="0"/>
                <a:cs typeface="Tahoma" pitchFamily="34" charset="0"/>
              </a:rPr>
              <a:t>Institute for Financial Management and Research (IFMR), Chennai</a:t>
            </a:r>
          </a:p>
          <a:p>
            <a:pPr lvl="1">
              <a:lnSpc>
                <a:spcPct val="90000"/>
              </a:lnSpc>
              <a:spcAft>
                <a:spcPts val="300"/>
              </a:spcAft>
              <a:buFont typeface="Wingdings" pitchFamily="2" charset="2"/>
              <a:buChar char="§"/>
              <a:tabLst>
                <a:tab pos="180975" algn="l"/>
              </a:tabLst>
              <a:defRPr/>
            </a:pPr>
            <a:r>
              <a:rPr lang="de-DE" sz="1400" dirty="0">
                <a:latin typeface="Book Antiqua" pitchFamily="18" charset="0"/>
                <a:ea typeface="Tahoma" pitchFamily="34" charset="0"/>
                <a:cs typeface="Tahoma" pitchFamily="34" charset="0"/>
              </a:rPr>
              <a:t>Institute of Management Studies (IMS Ghaziabad), Ghaziabad</a:t>
            </a:r>
          </a:p>
          <a:p>
            <a:pPr lvl="1">
              <a:lnSpc>
                <a:spcPct val="90000"/>
              </a:lnSpc>
              <a:spcAft>
                <a:spcPts val="300"/>
              </a:spcAft>
              <a:buFont typeface="Wingdings" pitchFamily="2" charset="2"/>
              <a:buChar char="§"/>
              <a:tabLst>
                <a:tab pos="180975" algn="l"/>
              </a:tabLst>
              <a:defRPr/>
            </a:pPr>
            <a:r>
              <a:rPr lang="de-DE" sz="1400" dirty="0">
                <a:latin typeface="Book Antiqua" pitchFamily="18" charset="0"/>
                <a:ea typeface="Tahoma" pitchFamily="34" charset="0"/>
                <a:cs typeface="Tahoma" pitchFamily="34" charset="0"/>
              </a:rPr>
              <a:t>FORE School of Management, New Delhi</a:t>
            </a:r>
          </a:p>
          <a:p>
            <a:pPr>
              <a:lnSpc>
                <a:spcPct val="90000"/>
              </a:lnSpc>
              <a:spcAft>
                <a:spcPts val="300"/>
              </a:spcAft>
              <a:tabLst>
                <a:tab pos="180975" algn="l"/>
              </a:tabLst>
              <a:defRPr/>
            </a:pPr>
            <a:r>
              <a:rPr lang="de-DE" sz="1600" b="1" u="sng" dirty="0">
                <a:latin typeface="Book Antiqua" pitchFamily="18" charset="0"/>
                <a:ea typeface="Tahoma" pitchFamily="34" charset="0"/>
                <a:cs typeface="Tahoma" pitchFamily="34" charset="0"/>
              </a:rPr>
              <a:t>Editororial Board Members/Global Advisor:</a:t>
            </a:r>
          </a:p>
          <a:p>
            <a:pPr lvl="1">
              <a:spcAft>
                <a:spcPts val="300"/>
              </a:spcAft>
              <a:buFont typeface="Wingdings" pitchFamily="2" charset="2"/>
              <a:buChar char="§"/>
              <a:defRPr/>
            </a:pPr>
            <a:r>
              <a:rPr lang="en-US" sz="1400" i="1" dirty="0">
                <a:latin typeface="Book Antiqua" pitchFamily="18" charset="0"/>
              </a:rPr>
              <a:t>International Journal of Research in IT and Management (ISSN: 2231–4334)</a:t>
            </a:r>
            <a:r>
              <a:rPr lang="en-US" sz="1400" i="1" u="sng" dirty="0">
                <a:latin typeface="Book Antiqua" pitchFamily="18" charset="0"/>
              </a:rPr>
              <a:t> </a:t>
            </a:r>
            <a:endParaRPr lang="en-US" sz="1400" i="1" dirty="0">
              <a:latin typeface="Book Antiqua" pitchFamily="18" charset="0"/>
            </a:endParaRPr>
          </a:p>
          <a:p>
            <a:pPr lvl="1">
              <a:spcAft>
                <a:spcPts val="300"/>
              </a:spcAft>
              <a:buFont typeface="Wingdings" pitchFamily="2" charset="2"/>
              <a:buChar char="§"/>
              <a:defRPr/>
            </a:pPr>
            <a:r>
              <a:rPr lang="en-US" sz="1400" i="1" dirty="0">
                <a:latin typeface="Book Antiqua" pitchFamily="18" charset="0"/>
              </a:rPr>
              <a:t>International Journal of Research in Finance &amp; Marketing (ISSN: 2231–5985)</a:t>
            </a:r>
          </a:p>
          <a:p>
            <a:pPr lvl="1">
              <a:spcAft>
                <a:spcPts val="300"/>
              </a:spcAft>
              <a:buFont typeface="Wingdings" pitchFamily="2" charset="2"/>
              <a:buChar char="§"/>
              <a:defRPr/>
            </a:pPr>
            <a:r>
              <a:rPr lang="en-US" sz="1400" i="1" dirty="0" err="1">
                <a:latin typeface="Book Antiqua" pitchFamily="18" charset="0"/>
              </a:rPr>
              <a:t>Buenmafe</a:t>
            </a:r>
            <a:r>
              <a:rPr lang="en-US" sz="1400" i="1" dirty="0">
                <a:latin typeface="Book Antiqua" pitchFamily="18" charset="0"/>
              </a:rPr>
              <a:t>™ Research &amp; Review-The Business Journal  (ISSN 2320-5296)</a:t>
            </a:r>
          </a:p>
          <a:p>
            <a:pPr>
              <a:lnSpc>
                <a:spcPct val="90000"/>
              </a:lnSpc>
              <a:spcAft>
                <a:spcPts val="300"/>
              </a:spcAft>
              <a:tabLst>
                <a:tab pos="180975" algn="l"/>
              </a:tabLst>
              <a:defRPr/>
            </a:pPr>
            <a:r>
              <a:rPr lang="de-DE" sz="1600" b="1" u="sng" dirty="0">
                <a:latin typeface="Book Antiqua" pitchFamily="18" charset="0"/>
                <a:ea typeface="Tahoma" pitchFamily="34" charset="0"/>
                <a:cs typeface="Tahoma" pitchFamily="34" charset="0"/>
              </a:rPr>
              <a:t>Publications</a:t>
            </a:r>
            <a:r>
              <a:rPr lang="de-DE" sz="1600" b="1" dirty="0">
                <a:latin typeface="Book Antiqua" pitchFamily="18" charset="0"/>
                <a:ea typeface="Tahoma" pitchFamily="34" charset="0"/>
                <a:cs typeface="Tahoma" pitchFamily="34" charset="0"/>
              </a:rPr>
              <a:t>: </a:t>
            </a:r>
            <a:endParaRPr lang="en-US" sz="1600" b="1" dirty="0">
              <a:latin typeface="Book Antiqua" pitchFamily="18" charset="0"/>
              <a:ea typeface="Tahoma" pitchFamily="34" charset="0"/>
              <a:cs typeface="Tahoma" pitchFamily="34" charset="0"/>
            </a:endParaRPr>
          </a:p>
          <a:p>
            <a:pPr lvl="1">
              <a:lnSpc>
                <a:spcPct val="90000"/>
              </a:lnSpc>
              <a:spcAft>
                <a:spcPts val="300"/>
              </a:spcAft>
              <a:buFont typeface="Wingdings" pitchFamily="2" charset="2"/>
              <a:buChar char="§"/>
              <a:tabLst>
                <a:tab pos="180975" algn="l"/>
              </a:tabLst>
              <a:defRPr/>
            </a:pPr>
            <a:r>
              <a:rPr lang="en-US" sz="1400" dirty="0">
                <a:latin typeface="Book Antiqua" pitchFamily="18" charset="0"/>
                <a:ea typeface="Tahoma" pitchFamily="34" charset="0"/>
                <a:cs typeface="Tahoma" pitchFamily="34" charset="0"/>
              </a:rPr>
              <a:t>Published several papers in top-notch International Journals and Conferences  of Operations and Supply Chain Management area</a:t>
            </a:r>
          </a:p>
          <a:p>
            <a:pPr lvl="1">
              <a:lnSpc>
                <a:spcPct val="90000"/>
              </a:lnSpc>
              <a:spcAft>
                <a:spcPts val="300"/>
              </a:spcAft>
              <a:buFont typeface="Wingdings" pitchFamily="2" charset="2"/>
              <a:buChar char="§"/>
              <a:tabLst>
                <a:tab pos="180975" algn="l"/>
              </a:tabLst>
              <a:defRPr/>
            </a:pPr>
            <a:r>
              <a:rPr lang="en-US" sz="1400" b="1" i="1" dirty="0">
                <a:latin typeface="Book Antiqua" pitchFamily="18" charset="0"/>
              </a:rPr>
              <a:t>Reviewer in more than </a:t>
            </a:r>
            <a:r>
              <a:rPr lang="en-US" sz="1400" b="1" i="1" u="sng" dirty="0">
                <a:latin typeface="Book Antiqua" pitchFamily="18" charset="0"/>
              </a:rPr>
              <a:t>a dozen International Journals</a:t>
            </a:r>
            <a:endParaRPr lang="en-US" sz="1400" u="sng" dirty="0">
              <a:latin typeface="Book Antiqua" pitchFamily="18" charset="0"/>
            </a:endParaRPr>
          </a:p>
        </p:txBody>
      </p:sp>
    </p:spTree>
    <p:extLst>
      <p:ext uri="{BB962C8B-B14F-4D97-AF65-F5344CB8AC3E}">
        <p14:creationId xmlns:p14="http://schemas.microsoft.com/office/powerpoint/2010/main" val="239484605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ffectLst>
                  <a:outerShdw blurRad="38100" dist="38100" dir="2700000" algn="tl">
                    <a:srgbClr val="000000">
                      <a:alpha val="43137"/>
                    </a:srgbClr>
                  </a:outerShdw>
                </a:effectLst>
                <a:ea typeface="新細明體" pitchFamily="18" charset="-120"/>
              </a:rPr>
              <a:t>Quality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Content Placeholder 5">
            <a:extLst>
              <a:ext uri="{FF2B5EF4-FFF2-40B4-BE49-F238E27FC236}">
                <a16:creationId xmlns:a16="http://schemas.microsoft.com/office/drawing/2014/main" id="{D48FAA76-D2B1-40AF-936D-5354AE738133}"/>
              </a:ext>
            </a:extLst>
          </p:cNvPr>
          <p:cNvSpPr>
            <a:spLocks noGrp="1"/>
          </p:cNvSpPr>
          <p:nvPr>
            <p:ph idx="1"/>
          </p:nvPr>
        </p:nvSpPr>
        <p:spPr/>
        <p:txBody>
          <a:bodyPr/>
          <a:lstStyle/>
          <a:p>
            <a:pPr marL="0" indent="0">
              <a:buNone/>
            </a:pPr>
            <a:r>
              <a:rPr lang="en-US" dirty="0"/>
              <a:t>.</a:t>
            </a:r>
          </a:p>
        </p:txBody>
      </p:sp>
      <p:pic>
        <p:nvPicPr>
          <p:cNvPr id="30" name="Picture 2" descr="Image result for bose corporation">
            <a:extLst>
              <a:ext uri="{FF2B5EF4-FFF2-40B4-BE49-F238E27FC236}">
                <a16:creationId xmlns:a16="http://schemas.microsoft.com/office/drawing/2014/main" id="{7D6FD2D4-20FC-44D0-9CFB-E40566A1D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751" y="1509663"/>
            <a:ext cx="2796809" cy="99409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A622F354-6D93-43A5-9874-9FEF11CE4C45}"/>
              </a:ext>
            </a:extLst>
          </p:cNvPr>
          <p:cNvPicPr>
            <a:picLocks noChangeAspect="1"/>
          </p:cNvPicPr>
          <p:nvPr/>
        </p:nvPicPr>
        <p:blipFill>
          <a:blip r:embed="rId4"/>
          <a:stretch>
            <a:fillRect/>
          </a:stretch>
        </p:blipFill>
        <p:spPr>
          <a:xfrm>
            <a:off x="2176987" y="3549785"/>
            <a:ext cx="1332587" cy="1332587"/>
          </a:xfrm>
          <a:prstGeom prst="rect">
            <a:avLst/>
          </a:prstGeom>
        </p:spPr>
      </p:pic>
      <p:pic>
        <p:nvPicPr>
          <p:cNvPr id="32" name="Picture 31">
            <a:extLst>
              <a:ext uri="{FF2B5EF4-FFF2-40B4-BE49-F238E27FC236}">
                <a16:creationId xmlns:a16="http://schemas.microsoft.com/office/drawing/2014/main" id="{57AACB2B-886D-4AA7-88ED-F3AE09794ECA}"/>
              </a:ext>
            </a:extLst>
          </p:cNvPr>
          <p:cNvPicPr>
            <a:picLocks noChangeAspect="1"/>
          </p:cNvPicPr>
          <p:nvPr/>
        </p:nvPicPr>
        <p:blipFill>
          <a:blip r:embed="rId5"/>
          <a:stretch>
            <a:fillRect/>
          </a:stretch>
        </p:blipFill>
        <p:spPr>
          <a:xfrm>
            <a:off x="5362612" y="1553620"/>
            <a:ext cx="1550100" cy="1285449"/>
          </a:xfrm>
          <a:prstGeom prst="rect">
            <a:avLst/>
          </a:prstGeom>
        </p:spPr>
      </p:pic>
      <p:pic>
        <p:nvPicPr>
          <p:cNvPr id="33" name="Picture 32">
            <a:extLst>
              <a:ext uri="{FF2B5EF4-FFF2-40B4-BE49-F238E27FC236}">
                <a16:creationId xmlns:a16="http://schemas.microsoft.com/office/drawing/2014/main" id="{CA92753D-6820-4116-9E2E-44802293A2EE}"/>
              </a:ext>
            </a:extLst>
          </p:cNvPr>
          <p:cNvPicPr>
            <a:picLocks noChangeAspect="1"/>
          </p:cNvPicPr>
          <p:nvPr/>
        </p:nvPicPr>
        <p:blipFill>
          <a:blip r:embed="rId6"/>
          <a:stretch>
            <a:fillRect/>
          </a:stretch>
        </p:blipFill>
        <p:spPr>
          <a:xfrm>
            <a:off x="5626308" y="4496929"/>
            <a:ext cx="2157402" cy="1208145"/>
          </a:xfrm>
          <a:prstGeom prst="rect">
            <a:avLst/>
          </a:prstGeom>
        </p:spPr>
      </p:pic>
    </p:spTree>
    <p:extLst>
      <p:ext uri="{BB962C8B-B14F-4D97-AF65-F5344CB8AC3E}">
        <p14:creationId xmlns:p14="http://schemas.microsoft.com/office/powerpoint/2010/main" val="290793969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ffectLst>
                  <a:outerShdw blurRad="38100" dist="38100" dir="2700000" algn="tl">
                    <a:srgbClr val="000000">
                      <a:alpha val="43137"/>
                    </a:srgbClr>
                  </a:outerShdw>
                </a:effectLst>
                <a:ea typeface="新細明體" pitchFamily="18" charset="-120"/>
              </a:rPr>
              <a:t>Quality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21" name="Text Box 3">
            <a:extLst>
              <a:ext uri="{FF2B5EF4-FFF2-40B4-BE49-F238E27FC236}">
                <a16:creationId xmlns:a16="http://schemas.microsoft.com/office/drawing/2014/main" id="{0A6C0B2E-1241-4859-A1DE-BB26E95662C3}"/>
              </a:ext>
            </a:extLst>
          </p:cNvPr>
          <p:cNvSpPr txBox="1">
            <a:spLocks noChangeArrowheads="1"/>
          </p:cNvSpPr>
          <p:nvPr/>
        </p:nvSpPr>
        <p:spPr bwMode="auto">
          <a:xfrm>
            <a:off x="762000" y="1228725"/>
            <a:ext cx="1828800" cy="523875"/>
          </a:xfrm>
          <a:prstGeom prst="rect">
            <a:avLst/>
          </a:prstGeom>
          <a:noFill/>
          <a:ln w="9525">
            <a:noFill/>
            <a:miter lim="800000"/>
            <a:headEnd/>
            <a:tailEnd/>
          </a:ln>
        </p:spPr>
        <p:txBody>
          <a:bodyPr>
            <a:spAutoFit/>
          </a:bodyPr>
          <a:lstStyle/>
          <a:p>
            <a:pPr eaLnBrk="0" hangingPunct="0">
              <a:spcBef>
                <a:spcPct val="50000"/>
              </a:spcBef>
              <a:defRPr/>
            </a:pPr>
            <a:r>
              <a:rPr lang="en-US" sz="2800" dirty="0">
                <a:solidFill>
                  <a:schemeClr val="accent1">
                    <a:lumMod val="75000"/>
                  </a:schemeClr>
                </a:solidFill>
                <a:latin typeface="Tahoma" pitchFamily="-106" charset="0"/>
                <a:ea typeface="MS PGothic" pitchFamily="34" charset="-128"/>
                <a:cs typeface="MS PGothic" pitchFamily="34" charset="-128"/>
              </a:rPr>
              <a:t>Perfection</a:t>
            </a:r>
          </a:p>
        </p:txBody>
      </p:sp>
      <p:sp>
        <p:nvSpPr>
          <p:cNvPr id="22" name="Text Box 4">
            <a:extLst>
              <a:ext uri="{FF2B5EF4-FFF2-40B4-BE49-F238E27FC236}">
                <a16:creationId xmlns:a16="http://schemas.microsoft.com/office/drawing/2014/main" id="{8A8E715F-9A99-4697-899B-9DF999DF37F7}"/>
              </a:ext>
            </a:extLst>
          </p:cNvPr>
          <p:cNvSpPr txBox="1">
            <a:spLocks noChangeArrowheads="1"/>
          </p:cNvSpPr>
          <p:nvPr/>
        </p:nvSpPr>
        <p:spPr bwMode="auto">
          <a:xfrm>
            <a:off x="5715000" y="2676525"/>
            <a:ext cx="2590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800">
                <a:solidFill>
                  <a:srgbClr val="660066"/>
                </a:solidFill>
                <a:latin typeface="Tahoma" pitchFamily="34" charset="0"/>
                <a:ea typeface="MS PGothic" pitchFamily="34" charset="-128"/>
              </a:rPr>
              <a:t>Consistency</a:t>
            </a:r>
          </a:p>
        </p:txBody>
      </p:sp>
      <p:sp>
        <p:nvSpPr>
          <p:cNvPr id="23" name="Text Box 5">
            <a:extLst>
              <a:ext uri="{FF2B5EF4-FFF2-40B4-BE49-F238E27FC236}">
                <a16:creationId xmlns:a16="http://schemas.microsoft.com/office/drawing/2014/main" id="{E2AB9AD7-D267-435E-9B2E-626FA867186D}"/>
              </a:ext>
            </a:extLst>
          </p:cNvPr>
          <p:cNvSpPr txBox="1">
            <a:spLocks noChangeArrowheads="1"/>
          </p:cNvSpPr>
          <p:nvPr/>
        </p:nvSpPr>
        <p:spPr bwMode="auto">
          <a:xfrm>
            <a:off x="838200" y="2981325"/>
            <a:ext cx="2971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800">
                <a:solidFill>
                  <a:srgbClr val="9933FF"/>
                </a:solidFill>
                <a:latin typeface="Tahoma" pitchFamily="34" charset="0"/>
                <a:ea typeface="MS PGothic" pitchFamily="34" charset="-128"/>
              </a:rPr>
              <a:t>Eliminating waste</a:t>
            </a:r>
          </a:p>
        </p:txBody>
      </p:sp>
      <p:sp>
        <p:nvSpPr>
          <p:cNvPr id="24" name="Text Box 6">
            <a:extLst>
              <a:ext uri="{FF2B5EF4-FFF2-40B4-BE49-F238E27FC236}">
                <a16:creationId xmlns:a16="http://schemas.microsoft.com/office/drawing/2014/main" id="{CAD19F54-48F5-4163-B754-905AAD7571E0}"/>
              </a:ext>
            </a:extLst>
          </p:cNvPr>
          <p:cNvSpPr txBox="1">
            <a:spLocks noChangeArrowheads="1"/>
          </p:cNvSpPr>
          <p:nvPr/>
        </p:nvSpPr>
        <p:spPr bwMode="auto">
          <a:xfrm>
            <a:off x="6096000" y="1304925"/>
            <a:ext cx="228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800">
                <a:solidFill>
                  <a:schemeClr val="tx2"/>
                </a:solidFill>
                <a:latin typeface="Tahoma" pitchFamily="34" charset="0"/>
                <a:ea typeface="MS PGothic" pitchFamily="34" charset="-128"/>
              </a:rPr>
              <a:t>Fast delivery</a:t>
            </a:r>
          </a:p>
        </p:txBody>
      </p:sp>
      <p:sp>
        <p:nvSpPr>
          <p:cNvPr id="25" name="Text Box 7">
            <a:extLst>
              <a:ext uri="{FF2B5EF4-FFF2-40B4-BE49-F238E27FC236}">
                <a16:creationId xmlns:a16="http://schemas.microsoft.com/office/drawing/2014/main" id="{0BBA218A-C41C-4211-932B-A16691B6B265}"/>
              </a:ext>
            </a:extLst>
          </p:cNvPr>
          <p:cNvSpPr txBox="1">
            <a:spLocks noChangeArrowheads="1"/>
          </p:cNvSpPr>
          <p:nvPr/>
        </p:nvSpPr>
        <p:spPr bwMode="auto">
          <a:xfrm>
            <a:off x="1905000" y="5419725"/>
            <a:ext cx="6781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800">
                <a:solidFill>
                  <a:srgbClr val="660066"/>
                </a:solidFill>
                <a:latin typeface="Tahoma" pitchFamily="34" charset="0"/>
                <a:ea typeface="MS PGothic" pitchFamily="34" charset="-128"/>
              </a:rPr>
              <a:t>Compliance with policies and procedures</a:t>
            </a:r>
          </a:p>
        </p:txBody>
      </p:sp>
      <p:sp>
        <p:nvSpPr>
          <p:cNvPr id="26" name="Text Box 8">
            <a:extLst>
              <a:ext uri="{FF2B5EF4-FFF2-40B4-BE49-F238E27FC236}">
                <a16:creationId xmlns:a16="http://schemas.microsoft.com/office/drawing/2014/main" id="{C4F0BB38-33B9-467C-821B-8D1754062D3E}"/>
              </a:ext>
            </a:extLst>
          </p:cNvPr>
          <p:cNvSpPr txBox="1">
            <a:spLocks noChangeArrowheads="1"/>
          </p:cNvSpPr>
          <p:nvPr/>
        </p:nvSpPr>
        <p:spPr bwMode="auto">
          <a:xfrm>
            <a:off x="609600" y="1990725"/>
            <a:ext cx="6019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800">
                <a:solidFill>
                  <a:srgbClr val="FF6600"/>
                </a:solidFill>
                <a:latin typeface="Tahoma" pitchFamily="34" charset="0"/>
                <a:ea typeface="MS PGothic" pitchFamily="34" charset="-128"/>
              </a:rPr>
              <a:t>Providing a good, usable product</a:t>
            </a:r>
          </a:p>
        </p:txBody>
      </p:sp>
      <p:sp>
        <p:nvSpPr>
          <p:cNvPr id="27" name="Text Box 9">
            <a:extLst>
              <a:ext uri="{FF2B5EF4-FFF2-40B4-BE49-F238E27FC236}">
                <a16:creationId xmlns:a16="http://schemas.microsoft.com/office/drawing/2014/main" id="{FFB5AC5F-C7B2-4004-BAB6-4563977A6E06}"/>
              </a:ext>
            </a:extLst>
          </p:cNvPr>
          <p:cNvSpPr txBox="1">
            <a:spLocks noChangeArrowheads="1"/>
          </p:cNvSpPr>
          <p:nvPr/>
        </p:nvSpPr>
        <p:spPr bwMode="auto">
          <a:xfrm>
            <a:off x="3886200" y="3362325"/>
            <a:ext cx="4953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800" dirty="0">
                <a:solidFill>
                  <a:srgbClr val="0000FF"/>
                </a:solidFill>
                <a:latin typeface="Tahoma" pitchFamily="34" charset="0"/>
                <a:ea typeface="MS PGothic" pitchFamily="34" charset="-128"/>
              </a:rPr>
              <a:t>Doing it right the first time</a:t>
            </a:r>
          </a:p>
        </p:txBody>
      </p:sp>
      <p:sp>
        <p:nvSpPr>
          <p:cNvPr id="28" name="Text Box 10">
            <a:extLst>
              <a:ext uri="{FF2B5EF4-FFF2-40B4-BE49-F238E27FC236}">
                <a16:creationId xmlns:a16="http://schemas.microsoft.com/office/drawing/2014/main" id="{9A904F4E-3E71-4757-8B37-85744840FB6A}"/>
              </a:ext>
            </a:extLst>
          </p:cNvPr>
          <p:cNvSpPr txBox="1">
            <a:spLocks noChangeArrowheads="1"/>
          </p:cNvSpPr>
          <p:nvPr/>
        </p:nvSpPr>
        <p:spPr bwMode="auto">
          <a:xfrm>
            <a:off x="2514600" y="4048125"/>
            <a:ext cx="55626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800" dirty="0">
                <a:latin typeface="Tahoma" pitchFamily="34" charset="0"/>
                <a:ea typeface="MS PGothic" pitchFamily="34" charset="-128"/>
              </a:rPr>
              <a:t>Delighting or pleasing customers</a:t>
            </a:r>
          </a:p>
        </p:txBody>
      </p:sp>
      <p:sp>
        <p:nvSpPr>
          <p:cNvPr id="29" name="Text Box 11">
            <a:extLst>
              <a:ext uri="{FF2B5EF4-FFF2-40B4-BE49-F238E27FC236}">
                <a16:creationId xmlns:a16="http://schemas.microsoft.com/office/drawing/2014/main" id="{F37EDFFA-0EF8-4DA3-AAC6-72D27D7CD291}"/>
              </a:ext>
            </a:extLst>
          </p:cNvPr>
          <p:cNvSpPr txBox="1">
            <a:spLocks noChangeArrowheads="1"/>
          </p:cNvSpPr>
          <p:nvPr/>
        </p:nvSpPr>
        <p:spPr bwMode="auto">
          <a:xfrm>
            <a:off x="838200" y="4810125"/>
            <a:ext cx="6705600" cy="523875"/>
          </a:xfrm>
          <a:prstGeom prst="rect">
            <a:avLst/>
          </a:prstGeom>
          <a:noFill/>
          <a:ln w="9525">
            <a:noFill/>
            <a:miter lim="800000"/>
            <a:headEnd/>
            <a:tailEnd/>
          </a:ln>
        </p:spPr>
        <p:txBody>
          <a:bodyPr>
            <a:spAutoFit/>
          </a:bodyPr>
          <a:lstStyle/>
          <a:p>
            <a:pPr eaLnBrk="0" hangingPunct="0">
              <a:spcBef>
                <a:spcPct val="50000"/>
              </a:spcBef>
              <a:defRPr/>
            </a:pPr>
            <a:r>
              <a:rPr lang="en-US" sz="2800" dirty="0">
                <a:solidFill>
                  <a:schemeClr val="accent5">
                    <a:lumMod val="50000"/>
                  </a:schemeClr>
                </a:solidFill>
                <a:latin typeface="Tahoma" pitchFamily="-106" charset="0"/>
                <a:ea typeface="MS PGothic" pitchFamily="34" charset="-128"/>
                <a:cs typeface="MS PGothic" pitchFamily="34" charset="-128"/>
              </a:rPr>
              <a:t>Total customer service and satisfaction</a:t>
            </a:r>
          </a:p>
        </p:txBody>
      </p:sp>
    </p:spTree>
    <p:extLst>
      <p:ext uri="{BB962C8B-B14F-4D97-AF65-F5344CB8AC3E}">
        <p14:creationId xmlns:p14="http://schemas.microsoft.com/office/powerpoint/2010/main" val="199535360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ffectLst>
                  <a:outerShdw blurRad="38100" dist="38100" dir="2700000" algn="tl">
                    <a:srgbClr val="000000">
                      <a:alpha val="43137"/>
                    </a:srgbClr>
                  </a:outerShdw>
                </a:effectLst>
                <a:ea typeface="新細明體" pitchFamily="18" charset="-120"/>
              </a:rPr>
              <a:t>Quality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22" name="Text Box 4">
            <a:extLst>
              <a:ext uri="{FF2B5EF4-FFF2-40B4-BE49-F238E27FC236}">
                <a16:creationId xmlns:a16="http://schemas.microsoft.com/office/drawing/2014/main" id="{8A8E715F-9A99-4697-899B-9DF999DF37F7}"/>
              </a:ext>
            </a:extLst>
          </p:cNvPr>
          <p:cNvSpPr txBox="1">
            <a:spLocks noChangeArrowheads="1"/>
          </p:cNvSpPr>
          <p:nvPr/>
        </p:nvSpPr>
        <p:spPr bwMode="auto">
          <a:xfrm>
            <a:off x="5715000" y="2985236"/>
            <a:ext cx="2971800" cy="523220"/>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800" dirty="0">
                <a:solidFill>
                  <a:srgbClr val="660066"/>
                </a:solidFill>
                <a:latin typeface="Tahoma" pitchFamily="34" charset="0"/>
                <a:ea typeface="MS PGothic" pitchFamily="34" charset="-128"/>
              </a:rPr>
              <a:t>Satisfy Customer</a:t>
            </a:r>
          </a:p>
        </p:txBody>
      </p:sp>
      <p:sp>
        <p:nvSpPr>
          <p:cNvPr id="23" name="Text Box 5">
            <a:extLst>
              <a:ext uri="{FF2B5EF4-FFF2-40B4-BE49-F238E27FC236}">
                <a16:creationId xmlns:a16="http://schemas.microsoft.com/office/drawing/2014/main" id="{E2AB9AD7-D267-435E-9B2E-626FA867186D}"/>
              </a:ext>
            </a:extLst>
          </p:cNvPr>
          <p:cNvSpPr txBox="1">
            <a:spLocks noChangeArrowheads="1"/>
          </p:cNvSpPr>
          <p:nvPr/>
        </p:nvSpPr>
        <p:spPr bwMode="auto">
          <a:xfrm>
            <a:off x="838200" y="2984909"/>
            <a:ext cx="2590800" cy="523875"/>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800" dirty="0">
                <a:solidFill>
                  <a:srgbClr val="9933FF"/>
                </a:solidFill>
                <a:latin typeface="Tahoma" pitchFamily="34" charset="0"/>
                <a:ea typeface="MS PGothic" pitchFamily="34" charset="-128"/>
              </a:rPr>
              <a:t>Pursue Quality</a:t>
            </a:r>
          </a:p>
        </p:txBody>
      </p:sp>
      <p:cxnSp>
        <p:nvCxnSpPr>
          <p:cNvPr id="6" name="Straight Arrow Connector 5">
            <a:extLst>
              <a:ext uri="{FF2B5EF4-FFF2-40B4-BE49-F238E27FC236}">
                <a16:creationId xmlns:a16="http://schemas.microsoft.com/office/drawing/2014/main" id="{D8B8D0D4-DA65-4CD4-A42F-1A120E7B9CD0}"/>
              </a:ext>
            </a:extLst>
          </p:cNvPr>
          <p:cNvCxnSpPr/>
          <p:nvPr/>
        </p:nvCxnSpPr>
        <p:spPr>
          <a:xfrm flipV="1">
            <a:off x="3429000" y="3246846"/>
            <a:ext cx="2286000" cy="1"/>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63375741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a typeface="新細明體" pitchFamily="18" charset="-120"/>
              </a:rPr>
              <a:t>Quality and its Perspectives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7313" lvl="1" indent="0">
              <a:buNone/>
            </a:pPr>
            <a:endParaRPr lang="en-US" sz="2400" b="1" i="1" dirty="0">
              <a:solidFill>
                <a:srgbClr val="255898"/>
              </a:solidFill>
            </a:endParaRPr>
          </a:p>
          <a:p>
            <a:pPr marL="87313" lvl="1" indent="0">
              <a:buNone/>
            </a:pPr>
            <a:r>
              <a:rPr lang="en-US" sz="2400" b="1" i="1" dirty="0">
                <a:solidFill>
                  <a:srgbClr val="255898"/>
                </a:solidFill>
              </a:rPr>
              <a:t>An operations manager’s objective is to build a </a:t>
            </a:r>
            <a:r>
              <a:rPr lang="en-US" sz="2400" b="1" i="1" u="sng" dirty="0">
                <a:solidFill>
                  <a:srgbClr val="255898"/>
                </a:solidFill>
              </a:rPr>
              <a:t>total quality management system </a:t>
            </a:r>
            <a:r>
              <a:rPr lang="en-US" sz="2400" b="1" i="1" dirty="0">
                <a:solidFill>
                  <a:srgbClr val="255898"/>
                </a:solidFill>
              </a:rPr>
              <a:t>that </a:t>
            </a:r>
            <a:r>
              <a:rPr lang="en-US" sz="2400" b="1" i="1" u="sng" dirty="0">
                <a:solidFill>
                  <a:srgbClr val="255898"/>
                </a:solidFill>
              </a:rPr>
              <a:t>identifies</a:t>
            </a:r>
            <a:r>
              <a:rPr lang="en-US" sz="2400" b="1" i="1" dirty="0">
                <a:solidFill>
                  <a:srgbClr val="255898"/>
                </a:solidFill>
              </a:rPr>
              <a:t> and </a:t>
            </a:r>
            <a:r>
              <a:rPr lang="en-US" sz="2400" b="1" i="1" u="sng" dirty="0">
                <a:solidFill>
                  <a:srgbClr val="255898"/>
                </a:solidFill>
              </a:rPr>
              <a:t>satisfies</a:t>
            </a:r>
            <a:r>
              <a:rPr lang="en-US" sz="2400" b="1" i="1" dirty="0">
                <a:solidFill>
                  <a:srgbClr val="255898"/>
                </a:solidFill>
              </a:rPr>
              <a:t> </a:t>
            </a:r>
            <a:r>
              <a:rPr lang="en-US" sz="2400" b="1" i="1" dirty="0">
                <a:solidFill>
                  <a:srgbClr val="FF0000"/>
                </a:solidFill>
              </a:rPr>
              <a:t>customer needs</a:t>
            </a:r>
            <a:r>
              <a:rPr lang="en-US" sz="2400" b="1" i="1" dirty="0">
                <a:solidFill>
                  <a:srgbClr val="255898"/>
                </a:solidFill>
              </a:rPr>
              <a:t>.</a:t>
            </a:r>
          </a:p>
          <a:p>
            <a:pPr marL="87313" lvl="1" indent="0">
              <a:buNone/>
            </a:pPr>
            <a:endParaRPr lang="en-US" b="1" u="sng" dirty="0">
              <a:solidFill>
                <a:srgbClr val="C00000"/>
              </a:solidFill>
              <a:effectLst>
                <a:outerShdw blurRad="38100" dist="38100" dir="2700000" algn="tl">
                  <a:srgbClr val="000000">
                    <a:alpha val="43137"/>
                  </a:srgbClr>
                </a:outerShdw>
              </a:effectLst>
            </a:endParaRPr>
          </a:p>
          <a:p>
            <a:pPr marL="87313" lvl="1" indent="0">
              <a:buNone/>
            </a:pPr>
            <a:r>
              <a:rPr lang="en-US" sz="3600" b="1" u="sng" dirty="0">
                <a:solidFill>
                  <a:srgbClr val="C00000"/>
                </a:solidFill>
                <a:effectLst>
                  <a:outerShdw blurRad="38100" dist="38100" dir="2700000" algn="tl">
                    <a:srgbClr val="000000">
                      <a:alpha val="43137"/>
                    </a:srgbClr>
                  </a:outerShdw>
                </a:effectLst>
              </a:rPr>
              <a:t>Quality</a:t>
            </a:r>
            <a:r>
              <a:rPr lang="en-US" sz="3200" dirty="0"/>
              <a:t>: The totality of features and characteristics of a product or service </a:t>
            </a:r>
            <a:r>
              <a:rPr lang="en-US" sz="3200" u="sng" dirty="0"/>
              <a:t>that bears on its ability to satisfy given needs (ASQ).</a:t>
            </a:r>
            <a:endParaRPr lang="en-US" sz="3200" dirty="0"/>
          </a:p>
          <a:p>
            <a:pPr marL="87313" lvl="1" indent="0">
              <a:buNone/>
            </a:pPr>
            <a:endParaRPr lang="en-US" sz="3200" dirty="0"/>
          </a:p>
          <a:p>
            <a:pPr marL="87313" lvl="1" indent="0">
              <a:buNone/>
            </a:pPr>
            <a:r>
              <a:rPr lang="en-US" sz="3200" b="1" u="sng" dirty="0">
                <a:solidFill>
                  <a:srgbClr val="C00000"/>
                </a:solidFill>
                <a:effectLst>
                  <a:outerShdw blurRad="38100" dist="38100" dir="2700000" algn="tl">
                    <a:srgbClr val="000000">
                      <a:alpha val="43137"/>
                    </a:srgbClr>
                  </a:outerShdw>
                </a:effectLst>
              </a:rPr>
              <a:t>Quality</a:t>
            </a:r>
            <a:r>
              <a:rPr lang="en-US" sz="3200" dirty="0"/>
              <a:t>: </a:t>
            </a:r>
            <a:r>
              <a:rPr lang="en-US" sz="3200" i="1" dirty="0"/>
              <a:t>Meeting and exceeding customer expectations</a:t>
            </a:r>
            <a:r>
              <a:rPr lang="en-US" sz="3200" dirty="0"/>
              <a:t>.</a:t>
            </a:r>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810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 Box 4">
            <a:extLst>
              <a:ext uri="{FF2B5EF4-FFF2-40B4-BE49-F238E27FC236}">
                <a16:creationId xmlns:a16="http://schemas.microsoft.com/office/drawing/2014/main" id="{116C7BDD-D9C1-4EE8-9C6C-043E531078FB}"/>
              </a:ext>
            </a:extLst>
          </p:cNvPr>
          <p:cNvSpPr txBox="1">
            <a:spLocks noChangeArrowheads="1"/>
          </p:cNvSpPr>
          <p:nvPr/>
        </p:nvSpPr>
        <p:spPr bwMode="auto">
          <a:xfrm>
            <a:off x="6949440" y="4038600"/>
            <a:ext cx="1905000" cy="400110"/>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sz="2000" i="1" dirty="0">
                <a:solidFill>
                  <a:srgbClr val="660066"/>
                </a:solidFill>
                <a:latin typeface="Tahoma" pitchFamily="34" charset="0"/>
                <a:ea typeface="MS PGothic" pitchFamily="34" charset="-128"/>
              </a:rPr>
              <a:t>Fitness for use</a:t>
            </a:r>
          </a:p>
        </p:txBody>
      </p:sp>
    </p:spTree>
    <p:extLst>
      <p:ext uri="{BB962C8B-B14F-4D97-AF65-F5344CB8AC3E}">
        <p14:creationId xmlns:p14="http://schemas.microsoft.com/office/powerpoint/2010/main" val="196161875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wipe(left)">
                                      <p:cBhvr>
                                        <p:cTn id="7" dur="5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wipe(left)">
                                      <p:cBhvr>
                                        <p:cTn id="19"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a typeface="新細明體" pitchFamily="18" charset="-120"/>
              </a:rPr>
              <a:t>Quality and its Perspectives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7313" lvl="1" indent="0">
              <a:buNone/>
            </a:pPr>
            <a:endParaRPr lang="en-US" sz="2400" b="1" i="1" dirty="0">
              <a:solidFill>
                <a:srgbClr val="255898"/>
              </a:solidFill>
            </a:endParaRPr>
          </a:p>
          <a:p>
            <a:pPr marL="87313" lvl="1" indent="0">
              <a:buNone/>
            </a:pPr>
            <a:r>
              <a:rPr lang="en-US" sz="2400" b="1" i="1" dirty="0">
                <a:solidFill>
                  <a:srgbClr val="255898"/>
                </a:solidFill>
              </a:rPr>
              <a:t>Focus should not be only on products and services that organization produces</a:t>
            </a:r>
          </a:p>
          <a:p>
            <a:pPr marL="87313" lvl="1" indent="0">
              <a:buNone/>
            </a:pPr>
            <a:endParaRPr lang="en-US" b="1" u="sng" dirty="0">
              <a:solidFill>
                <a:srgbClr val="C00000"/>
              </a:solidFill>
              <a:effectLst>
                <a:outerShdw blurRad="38100" dist="38100" dir="2700000" algn="tl">
                  <a:srgbClr val="000000">
                    <a:alpha val="43137"/>
                  </a:srgbClr>
                </a:outerShdw>
              </a:effectLst>
            </a:endParaRPr>
          </a:p>
          <a:p>
            <a:pPr marL="87313" lvl="1" indent="0">
              <a:buNone/>
            </a:pPr>
            <a:endParaRPr lang="en-US" sz="32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810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 Box 4">
            <a:extLst>
              <a:ext uri="{FF2B5EF4-FFF2-40B4-BE49-F238E27FC236}">
                <a16:creationId xmlns:a16="http://schemas.microsoft.com/office/drawing/2014/main" id="{116C7BDD-D9C1-4EE8-9C6C-043E531078FB}"/>
              </a:ext>
            </a:extLst>
          </p:cNvPr>
          <p:cNvSpPr txBox="1">
            <a:spLocks noChangeArrowheads="1"/>
          </p:cNvSpPr>
          <p:nvPr/>
        </p:nvSpPr>
        <p:spPr bwMode="auto">
          <a:xfrm>
            <a:off x="3611880" y="2866935"/>
            <a:ext cx="3352800" cy="461665"/>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spcBef>
                <a:spcPct val="50000"/>
              </a:spcBef>
            </a:pPr>
            <a:r>
              <a:rPr lang="en-US" i="1" dirty="0">
                <a:solidFill>
                  <a:srgbClr val="660066"/>
                </a:solidFill>
                <a:latin typeface="Tahoma" pitchFamily="34" charset="0"/>
                <a:ea typeface="MS PGothic" pitchFamily="34" charset="-128"/>
              </a:rPr>
              <a:t>Management practices</a:t>
            </a:r>
          </a:p>
        </p:txBody>
      </p:sp>
      <p:cxnSp>
        <p:nvCxnSpPr>
          <p:cNvPr id="16" name="Straight Arrow Connector 15">
            <a:extLst>
              <a:ext uri="{FF2B5EF4-FFF2-40B4-BE49-F238E27FC236}">
                <a16:creationId xmlns:a16="http://schemas.microsoft.com/office/drawing/2014/main" id="{C175E578-2037-4CF5-9BB6-653F8980D10F}"/>
              </a:ext>
            </a:extLst>
          </p:cNvPr>
          <p:cNvCxnSpPr>
            <a:endCxn id="13" idx="1"/>
          </p:cNvCxnSpPr>
          <p:nvPr/>
        </p:nvCxnSpPr>
        <p:spPr>
          <a:xfrm>
            <a:off x="2514600" y="3097767"/>
            <a:ext cx="1097280" cy="1"/>
          </a:xfrm>
          <a:prstGeom prst="straightConnector1">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9CE5735-3EDE-481F-A3B6-AD205EA5BCDE}"/>
              </a:ext>
            </a:extLst>
          </p:cNvPr>
          <p:cNvCxnSpPr/>
          <p:nvPr/>
        </p:nvCxnSpPr>
        <p:spPr>
          <a:xfrm flipV="1">
            <a:off x="2514600" y="2133600"/>
            <a:ext cx="0" cy="96416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201665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rPr>
              <a:t>Importance of Quality</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sz="1100" dirty="0"/>
              <a:t>.</a:t>
            </a:r>
            <a:endParaRPr lang="en-GB" dirty="0"/>
          </a:p>
        </p:txBody>
      </p:sp>
      <p:sp>
        <p:nvSpPr>
          <p:cNvPr id="33" name="Rectangle 32"/>
          <p:cNvSpPr/>
          <p:nvPr/>
        </p:nvSpPr>
        <p:spPr>
          <a:xfrm>
            <a:off x="137990" y="762000"/>
            <a:ext cx="2523961" cy="461665"/>
          </a:xfrm>
          <a:prstGeom prst="rect">
            <a:avLst/>
          </a:prstGeom>
        </p:spPr>
        <p:txBody>
          <a:bodyPr wrap="none">
            <a:spAutoFit/>
          </a:bodyPr>
          <a:lstStyle/>
          <a:p>
            <a:r>
              <a:rPr lang="en-GB" sz="2400" dirty="0"/>
              <a:t>Note 7s </a:t>
            </a:r>
            <a:r>
              <a:rPr lang="en-GB" dirty="0"/>
              <a:t>(August 2016)</a:t>
            </a:r>
          </a:p>
        </p:txBody>
      </p:sp>
      <p:sp>
        <p:nvSpPr>
          <p:cNvPr id="34" name="Rectangle 33"/>
          <p:cNvSpPr/>
          <p:nvPr/>
        </p:nvSpPr>
        <p:spPr>
          <a:xfrm>
            <a:off x="1232827" y="1182844"/>
            <a:ext cx="1053173" cy="369332"/>
          </a:xfrm>
          <a:prstGeom prst="rect">
            <a:avLst/>
          </a:prstGeom>
        </p:spPr>
        <p:txBody>
          <a:bodyPr wrap="none">
            <a:spAutoFit/>
          </a:bodyPr>
          <a:lstStyle/>
          <a:p>
            <a:r>
              <a:rPr lang="en-GB" dirty="0"/>
              <a:t>Battery A</a:t>
            </a:r>
          </a:p>
        </p:txBody>
      </p:sp>
      <p:sp>
        <p:nvSpPr>
          <p:cNvPr id="35" name="Rectangle 34"/>
          <p:cNvSpPr/>
          <p:nvPr/>
        </p:nvSpPr>
        <p:spPr>
          <a:xfrm>
            <a:off x="1255356" y="1552176"/>
            <a:ext cx="1045158" cy="369332"/>
          </a:xfrm>
          <a:prstGeom prst="rect">
            <a:avLst/>
          </a:prstGeom>
        </p:spPr>
        <p:txBody>
          <a:bodyPr wrap="none">
            <a:spAutoFit/>
          </a:bodyPr>
          <a:lstStyle/>
          <a:p>
            <a:r>
              <a:rPr lang="en-GB" dirty="0"/>
              <a:t>Battery B</a:t>
            </a:r>
          </a:p>
        </p:txBody>
      </p:sp>
      <p:cxnSp>
        <p:nvCxnSpPr>
          <p:cNvPr id="36" name="Elbow Connector 35"/>
          <p:cNvCxnSpPr>
            <a:endCxn id="34" idx="1"/>
          </p:cNvCxnSpPr>
          <p:nvPr/>
        </p:nvCxnSpPr>
        <p:spPr>
          <a:xfrm>
            <a:off x="917575" y="1182846"/>
            <a:ext cx="315252" cy="184664"/>
          </a:xfrm>
          <a:prstGeom prst="bentConnector3">
            <a:avLst>
              <a:gd name="adj1" fmla="val -524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16200000" flipH="1">
            <a:off x="841119" y="1337119"/>
            <a:ext cx="461664" cy="337781"/>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pic>
        <p:nvPicPr>
          <p:cNvPr id="38" name="Picture 2" descr="During Samsung's durability test, it punctures the battery with a nail. "/>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2333172"/>
            <a:ext cx="6346771" cy="356688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0143" y="599083"/>
            <a:ext cx="3903858" cy="2600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9200" b="27797"/>
          <a:stretch/>
        </p:blipFill>
        <p:spPr bwMode="auto">
          <a:xfrm>
            <a:off x="6040664" y="5852886"/>
            <a:ext cx="2952750" cy="66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46771" y="3785686"/>
            <a:ext cx="2797230" cy="2081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464351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fltVal val="0"/>
                                          </p:val>
                                        </p:tav>
                                        <p:tav tm="100000">
                                          <p:val>
                                            <p:strVal val="#ppt_w"/>
                                          </p:val>
                                        </p:tav>
                                      </p:tavLst>
                                    </p:anim>
                                    <p:anim calcmode="lin" valueType="num">
                                      <p:cBhvr>
                                        <p:cTn id="8" dur="1000" fill="hold"/>
                                        <p:tgtEl>
                                          <p:spTgt spid="38"/>
                                        </p:tgtEl>
                                        <p:attrNameLst>
                                          <p:attrName>ppt_h</p:attrName>
                                        </p:attrNameLst>
                                      </p:cBhvr>
                                      <p:tavLst>
                                        <p:tav tm="0">
                                          <p:val>
                                            <p:fltVal val="0"/>
                                          </p:val>
                                        </p:tav>
                                        <p:tav tm="100000">
                                          <p:val>
                                            <p:strVal val="#ppt_h"/>
                                          </p:val>
                                        </p:tav>
                                      </p:tavLst>
                                    </p:anim>
                                    <p:anim calcmode="lin" valueType="num">
                                      <p:cBhvr>
                                        <p:cTn id="9" dur="1000" fill="hold"/>
                                        <p:tgtEl>
                                          <p:spTgt spid="38"/>
                                        </p:tgtEl>
                                        <p:attrNameLst>
                                          <p:attrName>style.rotation</p:attrName>
                                        </p:attrNameLst>
                                      </p:cBhvr>
                                      <p:tavLst>
                                        <p:tav tm="0">
                                          <p:val>
                                            <p:fltVal val="90"/>
                                          </p:val>
                                        </p:tav>
                                        <p:tav tm="100000">
                                          <p:val>
                                            <p:fltVal val="0"/>
                                          </p:val>
                                        </p:tav>
                                      </p:tavLst>
                                    </p:anim>
                                    <p:animEffect transition="in" filter="fade">
                                      <p:cBhvr>
                                        <p:cTn id="10"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rPr>
              <a:t>Importance of Quality</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9</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Rectangle 5"/>
          <p:cNvSpPr/>
          <p:nvPr/>
        </p:nvSpPr>
        <p:spPr>
          <a:xfrm>
            <a:off x="307974" y="617538"/>
            <a:ext cx="5407025" cy="492443"/>
          </a:xfrm>
          <a:prstGeom prst="rect">
            <a:avLst/>
          </a:prstGeom>
        </p:spPr>
        <p:txBody>
          <a:bodyPr wrap="square">
            <a:spAutoFit/>
          </a:bodyPr>
          <a:lstStyle/>
          <a:p>
            <a:pPr lvl="1" indent="-457200"/>
            <a:r>
              <a:rPr lang="en-US" sz="2600" b="1" u="sng" dirty="0">
                <a:solidFill>
                  <a:srgbClr val="C00000"/>
                </a:solidFill>
                <a:effectLst>
                  <a:outerShdw blurRad="38100" dist="38100" dir="2700000" algn="tl">
                    <a:srgbClr val="000000">
                      <a:alpha val="43137"/>
                    </a:srgbClr>
                  </a:outerShdw>
                </a:effectLst>
              </a:rPr>
              <a:t>Maruti’s vehicle recall</a:t>
            </a:r>
          </a:p>
        </p:txBody>
      </p:sp>
      <p:sp>
        <p:nvSpPr>
          <p:cNvPr id="13" name="Content Placeholder 12">
            <a:extLst>
              <a:ext uri="{FF2B5EF4-FFF2-40B4-BE49-F238E27FC236}">
                <a16:creationId xmlns:a16="http://schemas.microsoft.com/office/drawing/2014/main" id="{FC706971-7DB5-45D7-9D28-E9F9BA18CB67}"/>
              </a:ext>
            </a:extLst>
          </p:cNvPr>
          <p:cNvSpPr>
            <a:spLocks noGrp="1"/>
          </p:cNvSpPr>
          <p:nvPr>
            <p:ph idx="1"/>
          </p:nvPr>
        </p:nvSpPr>
        <p:spPr/>
        <p:txBody>
          <a:bodyPr/>
          <a:lstStyle/>
          <a:p>
            <a:pPr marL="0" indent="0">
              <a:buNone/>
            </a:pPr>
            <a:r>
              <a:rPr lang="en-US" dirty="0"/>
              <a:t>.</a:t>
            </a:r>
          </a:p>
        </p:txBody>
      </p:sp>
      <p:pic>
        <p:nvPicPr>
          <p:cNvPr id="14" name="Picture 13">
            <a:extLst>
              <a:ext uri="{FF2B5EF4-FFF2-40B4-BE49-F238E27FC236}">
                <a16:creationId xmlns:a16="http://schemas.microsoft.com/office/drawing/2014/main" id="{3DE95382-C475-4499-BCAC-225E6C24B48E}"/>
              </a:ext>
            </a:extLst>
          </p:cNvPr>
          <p:cNvPicPr>
            <a:picLocks noChangeAspect="1"/>
          </p:cNvPicPr>
          <p:nvPr/>
        </p:nvPicPr>
        <p:blipFill rotWithShape="1">
          <a:blip r:embed="rId2"/>
          <a:srcRect l="8667" t="3354" r="14702" b="19344"/>
          <a:stretch/>
        </p:blipFill>
        <p:spPr>
          <a:xfrm>
            <a:off x="917575" y="1821696"/>
            <a:ext cx="7007225" cy="3974069"/>
          </a:xfrm>
          <a:prstGeom prst="rect">
            <a:avLst/>
          </a:prstGeom>
        </p:spPr>
      </p:pic>
    </p:spTree>
    <p:extLst>
      <p:ext uri="{BB962C8B-B14F-4D97-AF65-F5344CB8AC3E}">
        <p14:creationId xmlns:p14="http://schemas.microsoft.com/office/powerpoint/2010/main" val="306582911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rPr>
              <a:t>Importance of Quality</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10</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23" name="TextBox 22"/>
          <p:cNvSpPr txBox="1"/>
          <p:nvPr/>
        </p:nvSpPr>
        <p:spPr>
          <a:xfrm>
            <a:off x="917575" y="5773512"/>
            <a:ext cx="2842766" cy="40011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sz="2000" dirty="0">
                <a:solidFill>
                  <a:srgbClr val="7030A0"/>
                </a:solidFill>
              </a:rPr>
              <a:t>Continuous improvement</a:t>
            </a:r>
          </a:p>
        </p:txBody>
      </p:sp>
      <p:pic>
        <p:nvPicPr>
          <p:cNvPr id="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6204" y="2290293"/>
            <a:ext cx="3777796" cy="2513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381000" y="1654076"/>
            <a:ext cx="6807655" cy="46166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400" dirty="0"/>
              <a:t>The problem lies in the Apple Watch's </a:t>
            </a:r>
            <a:r>
              <a:rPr lang="en-GB" sz="2400" dirty="0" err="1"/>
              <a:t>taptic</a:t>
            </a:r>
            <a:r>
              <a:rPr lang="en-GB" sz="2400" dirty="0"/>
              <a:t> engine</a:t>
            </a:r>
          </a:p>
        </p:txBody>
      </p:sp>
      <p:sp>
        <p:nvSpPr>
          <p:cNvPr id="26" name="Rectangle 25"/>
          <p:cNvSpPr/>
          <p:nvPr/>
        </p:nvSpPr>
        <p:spPr>
          <a:xfrm>
            <a:off x="368300" y="2328208"/>
            <a:ext cx="4997904" cy="193899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GB" sz="2400" dirty="0" err="1"/>
              <a:t>Taptic</a:t>
            </a:r>
            <a:r>
              <a:rPr lang="en-GB" sz="2400" dirty="0"/>
              <a:t> engines from one of two suppliers, the Shenzhen, China-based AAC Technologies Holdings, were found to quickly wear down after mass production began in February 2015.</a:t>
            </a:r>
          </a:p>
        </p:txBody>
      </p:sp>
      <p:sp>
        <p:nvSpPr>
          <p:cNvPr id="27" name="Rectangle 26"/>
          <p:cNvSpPr/>
          <p:nvPr/>
        </p:nvSpPr>
        <p:spPr>
          <a:xfrm>
            <a:off x="381000" y="4419600"/>
            <a:ext cx="4800600" cy="101566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GB" sz="2000" dirty="0"/>
              <a:t>Rather than ship potentially bad units, Apple decided to throw away some Apple Watches with the AAC </a:t>
            </a:r>
            <a:r>
              <a:rPr lang="en-GB" sz="2000" dirty="0" err="1"/>
              <a:t>taptic</a:t>
            </a:r>
            <a:r>
              <a:rPr lang="en-GB" sz="2000" dirty="0"/>
              <a:t> engines.</a:t>
            </a:r>
          </a:p>
        </p:txBody>
      </p:sp>
      <p:sp>
        <p:nvSpPr>
          <p:cNvPr id="6" name="Rectangle 5"/>
          <p:cNvSpPr/>
          <p:nvPr/>
        </p:nvSpPr>
        <p:spPr>
          <a:xfrm>
            <a:off x="307974" y="617538"/>
            <a:ext cx="5407025" cy="492443"/>
          </a:xfrm>
          <a:prstGeom prst="rect">
            <a:avLst/>
          </a:prstGeom>
        </p:spPr>
        <p:txBody>
          <a:bodyPr wrap="square">
            <a:spAutoFit/>
          </a:bodyPr>
          <a:lstStyle/>
          <a:p>
            <a:pPr lvl="1" indent="-457200"/>
            <a:r>
              <a:rPr lang="en-US" sz="2600" b="1" u="sng" dirty="0">
                <a:solidFill>
                  <a:srgbClr val="C00000"/>
                </a:solidFill>
                <a:effectLst>
                  <a:outerShdw blurRad="38100" dist="38100" dir="2700000" algn="tl">
                    <a:srgbClr val="000000">
                      <a:alpha val="43137"/>
                    </a:srgbClr>
                  </a:outerShdw>
                </a:effectLst>
              </a:rPr>
              <a:t>Delayed delivery of Apple’s watch</a:t>
            </a:r>
          </a:p>
        </p:txBody>
      </p:sp>
      <p:pic>
        <p:nvPicPr>
          <p:cNvPr id="2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475" y="4982823"/>
            <a:ext cx="3028950"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287523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rPr>
              <a:t>Importance of Quality</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11</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13" name="AutoShape 2" descr="Image result for Kobe Stee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8072" y="699624"/>
            <a:ext cx="2476500"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0886" y="803183"/>
            <a:ext cx="28765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 y="2124767"/>
            <a:ext cx="2816225" cy="1678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275356"/>
            <a:ext cx="2507762"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338455" y="5508814"/>
            <a:ext cx="2965299" cy="707886"/>
          </a:xfrm>
          <a:prstGeom prst="rect">
            <a:avLst/>
          </a:prstGeom>
        </p:spPr>
        <p:txBody>
          <a:bodyPr wrap="none">
            <a:spAutoFit/>
          </a:bodyPr>
          <a:lstStyle/>
          <a:p>
            <a:r>
              <a:rPr lang="en-GB" sz="2000" dirty="0"/>
              <a:t>50 million defective </a:t>
            </a:r>
          </a:p>
          <a:p>
            <a:r>
              <a:rPr lang="en-GB" sz="2000" dirty="0"/>
              <a:t>vehicle air bags in the U.S. </a:t>
            </a:r>
          </a:p>
        </p:txBody>
      </p:sp>
      <p:pic>
        <p:nvPicPr>
          <p:cNvPr id="2050" name="Picture 2" descr="https://heizerrenderom.files.wordpress.com/2018/02/japan.jpg">
            <a:extLst>
              <a:ext uri="{FF2B5EF4-FFF2-40B4-BE49-F238E27FC236}">
                <a16:creationId xmlns:a16="http://schemas.microsoft.com/office/drawing/2014/main" id="{5BD927F7-A726-44D0-A8A4-DF4A21788A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3425" y="2099880"/>
            <a:ext cx="5788533" cy="4434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51771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a typeface="新細明體" pitchFamily="18" charset="-120"/>
              </a:rPr>
              <a:t>Importance of Quality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12</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30238" indent="-630238">
              <a:buFont typeface="Wingdings" panose="05000000000000000000" pitchFamily="2" charset="2"/>
              <a:buChar char="q"/>
            </a:pPr>
            <a:r>
              <a:rPr lang="en-US" altLang="en-US" dirty="0">
                <a:ea typeface="ＭＳ Ｐゴシック" panose="020B0600070205080204" pitchFamily="34" charset="-128"/>
              </a:rPr>
              <a:t>THE buzzword among business in the 1980s and 1990s</a:t>
            </a:r>
          </a:p>
          <a:p>
            <a:pPr marL="630238" indent="-630238">
              <a:buFont typeface="Wingdings" panose="05000000000000000000" pitchFamily="2" charset="2"/>
              <a:buChar char="q"/>
            </a:pPr>
            <a:endParaRPr lang="en-US" altLang="en-US" dirty="0">
              <a:ea typeface="ＭＳ Ｐゴシック" panose="020B0600070205080204" pitchFamily="34" charset="-128"/>
            </a:endParaRPr>
          </a:p>
          <a:p>
            <a:pPr marL="630238" indent="-630238">
              <a:buFont typeface="Wingdings" panose="05000000000000000000" pitchFamily="2" charset="2"/>
              <a:buChar char="q"/>
            </a:pPr>
            <a:r>
              <a:rPr lang="en-US" altLang="en-US" dirty="0">
                <a:ea typeface="ＭＳ Ｐゴシック" panose="020B0600070205080204" pitchFamily="34" charset="-128"/>
              </a:rPr>
              <a:t>Quality problems still abound in many industries, such as automotive</a:t>
            </a:r>
          </a:p>
          <a:p>
            <a:pPr marL="630238" indent="-630238">
              <a:buFont typeface="Wingdings" panose="05000000000000000000" pitchFamily="2" charset="2"/>
              <a:buChar char="q"/>
            </a:pPr>
            <a:endParaRPr lang="en-US" altLang="en-US" dirty="0">
              <a:ea typeface="ＭＳ Ｐゴシック" panose="020B0600070205080204" pitchFamily="34" charset="-128"/>
            </a:endParaRPr>
          </a:p>
          <a:p>
            <a:pPr marL="630238" indent="-630238">
              <a:buFont typeface="Wingdings" panose="05000000000000000000" pitchFamily="2" charset="2"/>
              <a:buChar char="q"/>
            </a:pPr>
            <a:r>
              <a:rPr lang="en-US" altLang="en-US" dirty="0">
                <a:ea typeface="ＭＳ Ｐゴシック" panose="020B0600070205080204" pitchFamily="34" charset="-128"/>
              </a:rPr>
              <a:t>Consumer expectations are high and they are intelligent enough to recognize quality issues.</a:t>
            </a:r>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810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Rectangle 5">
            <a:extLst>
              <a:ext uri="{FF2B5EF4-FFF2-40B4-BE49-F238E27FC236}">
                <a16:creationId xmlns:a16="http://schemas.microsoft.com/office/drawing/2014/main" id="{0268AADC-FAD7-42CF-BD0B-932D7E5377A3}"/>
              </a:ext>
            </a:extLst>
          </p:cNvPr>
          <p:cNvSpPr/>
          <p:nvPr/>
        </p:nvSpPr>
        <p:spPr>
          <a:xfrm>
            <a:off x="800100" y="5185004"/>
            <a:ext cx="76962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altLang="en-US" sz="3200" dirty="0">
                <a:ea typeface="ＭＳ Ｐゴシック" panose="020B0600070205080204" pitchFamily="34" charset="-128"/>
              </a:rPr>
              <a:t>“We’ve made dependence on the quality of our technology a part of life” – Joseph </a:t>
            </a:r>
            <a:r>
              <a:rPr lang="en-US" altLang="en-US" sz="3200" dirty="0" err="1">
                <a:ea typeface="ＭＳ Ｐゴシック" panose="020B0600070205080204" pitchFamily="34" charset="-128"/>
              </a:rPr>
              <a:t>Juran</a:t>
            </a:r>
            <a:endParaRPr lang="en-US" altLang="en-US" sz="3200" dirty="0">
              <a:ea typeface="ＭＳ Ｐゴシック" panose="020B0600070205080204" pitchFamily="34" charset="-128"/>
            </a:endParaRPr>
          </a:p>
        </p:txBody>
      </p:sp>
    </p:spTree>
    <p:extLst>
      <p:ext uri="{BB962C8B-B14F-4D97-AF65-F5344CB8AC3E}">
        <p14:creationId xmlns:p14="http://schemas.microsoft.com/office/powerpoint/2010/main" val="49841582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1000"/>
                                        <p:tgtEl>
                                          <p:spTgt spid="8">
                                            <p:txEl>
                                              <p:pRg st="4" end="4"/>
                                            </p:txEl>
                                          </p:spTgt>
                                        </p:tgtEl>
                                      </p:cBhvr>
                                    </p:animEffect>
                                    <p:anim calcmode="lin" valueType="num">
                                      <p:cBhvr>
                                        <p:cTn id="22"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13</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Content Placeholder 5">
            <a:extLst>
              <a:ext uri="{FF2B5EF4-FFF2-40B4-BE49-F238E27FC236}">
                <a16:creationId xmlns:a16="http://schemas.microsoft.com/office/drawing/2014/main" id="{49BD51B1-FC65-45B7-B38E-5CD544F54F5F}"/>
              </a:ext>
            </a:extLst>
          </p:cNvPr>
          <p:cNvSpPr>
            <a:spLocks noGrp="1"/>
          </p:cNvSpPr>
          <p:nvPr>
            <p:ph idx="1"/>
          </p:nvPr>
        </p:nvSpPr>
        <p:spPr/>
        <p:txBody>
          <a:bodyPr/>
          <a:lstStyle/>
          <a:p>
            <a:pPr marL="0" indent="0">
              <a:buNone/>
            </a:pPr>
            <a:r>
              <a:rPr lang="en-US" dirty="0"/>
              <a:t>.</a:t>
            </a:r>
          </a:p>
        </p:txBody>
      </p:sp>
      <p:pic>
        <p:nvPicPr>
          <p:cNvPr id="24" name="Picture 24" descr="Motorola">
            <a:extLst>
              <a:ext uri="{FF2B5EF4-FFF2-40B4-BE49-F238E27FC236}">
                <a16:creationId xmlns:a16="http://schemas.microsoft.com/office/drawing/2014/main" id="{55485413-6D8D-43FC-90FA-64B8629BA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6800" y="3405408"/>
            <a:ext cx="4642200" cy="91554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E9DCCDC-752C-4895-9A70-2DF67D86B0D8}"/>
              </a:ext>
            </a:extLst>
          </p:cNvPr>
          <p:cNvPicPr>
            <a:picLocks noChangeAspect="1"/>
          </p:cNvPicPr>
          <p:nvPr/>
        </p:nvPicPr>
        <p:blipFill>
          <a:blip r:embed="rId4"/>
          <a:stretch>
            <a:fillRect/>
          </a:stretch>
        </p:blipFill>
        <p:spPr>
          <a:xfrm>
            <a:off x="612775" y="954603"/>
            <a:ext cx="2286000" cy="2000250"/>
          </a:xfrm>
          <a:prstGeom prst="rect">
            <a:avLst/>
          </a:prstGeom>
        </p:spPr>
      </p:pic>
      <p:pic>
        <p:nvPicPr>
          <p:cNvPr id="13314" name="Picture 2" descr="Image result for apple logo">
            <a:extLst>
              <a:ext uri="{FF2B5EF4-FFF2-40B4-BE49-F238E27FC236}">
                <a16:creationId xmlns:a16="http://schemas.microsoft.com/office/drawing/2014/main" id="{61899EC5-8AD9-4189-8649-1B9D2FBB7E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4525961"/>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14199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314"/>
                                        </p:tgtEl>
                                        <p:attrNameLst>
                                          <p:attrName>style.visibility</p:attrName>
                                        </p:attrNameLst>
                                      </p:cBhvr>
                                      <p:to>
                                        <p:strVal val="visible"/>
                                      </p:to>
                                    </p:set>
                                    <p:animEffect transition="in" filter="fade">
                                      <p:cBhvr>
                                        <p:cTn id="19" dur="1000"/>
                                        <p:tgtEl>
                                          <p:spTgt spid="13314"/>
                                        </p:tgtEl>
                                      </p:cBhvr>
                                    </p:animEffect>
                                    <p:anim calcmode="lin" valueType="num">
                                      <p:cBhvr>
                                        <p:cTn id="20" dur="1000" fill="hold"/>
                                        <p:tgtEl>
                                          <p:spTgt spid="13314"/>
                                        </p:tgtEl>
                                        <p:attrNameLst>
                                          <p:attrName>ppt_x</p:attrName>
                                        </p:attrNameLst>
                                      </p:cBhvr>
                                      <p:tavLst>
                                        <p:tav tm="0">
                                          <p:val>
                                            <p:strVal val="#ppt_x"/>
                                          </p:val>
                                        </p:tav>
                                        <p:tav tm="100000">
                                          <p:val>
                                            <p:strVal val="#ppt_x"/>
                                          </p:val>
                                        </p:tav>
                                      </p:tavLst>
                                    </p:anim>
                                    <p:anim calcmode="lin" valueType="num">
                                      <p:cBhvr>
                                        <p:cTn id="21"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2800" b="1" kern="0" dirty="0">
                <a:solidFill>
                  <a:schemeClr val="bg1"/>
                </a:solidFill>
                <a:ea typeface="新細明體" pitchFamily="18" charset="-120"/>
              </a:rPr>
              <a:t>OMSS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27 October 2018</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14</a:t>
            </a:fld>
            <a:r>
              <a:rPr lang="en-US" altLang="zh-TW" dirty="0">
                <a:solidFill>
                  <a:schemeClr val="bg1">
                    <a:lumMod val="95000"/>
                  </a:schemeClr>
                </a:solidFill>
              </a:rPr>
              <a:t>/82</a:t>
            </a:r>
          </a:p>
        </p:txBody>
      </p:sp>
      <p:sp>
        <p:nvSpPr>
          <p:cNvPr id="8" name="Rectangle 3"/>
          <p:cNvSpPr txBox="1">
            <a:spLocks noChangeArrowheads="1"/>
          </p:cNvSpPr>
          <p:nvPr/>
        </p:nvSpPr>
        <p:spPr>
          <a:xfrm>
            <a:off x="381000" y="826532"/>
            <a:ext cx="8534400" cy="56504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4" indent="0">
              <a:spcBef>
                <a:spcPts val="0"/>
              </a:spcBef>
              <a:buNone/>
            </a:pPr>
            <a:endParaRPr lang="en-US" altLang="en-US" dirty="0"/>
          </a:p>
          <a:p>
            <a:pPr marL="0" lvl="4" indent="0">
              <a:spcBef>
                <a:spcPts val="0"/>
              </a:spcBef>
              <a:buNone/>
            </a:pPr>
            <a:endParaRPr lang="en-US" altLang="en-US"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Box 12"/>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410761598"/>
              </p:ext>
            </p:extLst>
          </p:nvPr>
        </p:nvGraphicFramePr>
        <p:xfrm>
          <a:off x="307974" y="678152"/>
          <a:ext cx="8607425" cy="5218240"/>
        </p:xfrm>
        <a:graphic>
          <a:graphicData uri="http://schemas.openxmlformats.org/drawingml/2006/table">
            <a:tbl>
              <a:tblPr firstRow="1" firstCol="1" bandRow="1">
                <a:tableStyleId>{5C22544A-7EE6-4342-B048-85BDC9FD1C3A}</a:tableStyleId>
              </a:tblPr>
              <a:tblGrid>
                <a:gridCol w="987426">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4114799">
                  <a:extLst>
                    <a:ext uri="{9D8B030D-6E8A-4147-A177-3AD203B41FA5}">
                      <a16:colId xmlns:a16="http://schemas.microsoft.com/office/drawing/2014/main" val="20002"/>
                    </a:ext>
                  </a:extLst>
                </a:gridCol>
              </a:tblGrid>
              <a:tr h="158071">
                <a:tc>
                  <a:txBody>
                    <a:bodyPr/>
                    <a:lstStyle/>
                    <a:p>
                      <a:pPr>
                        <a:lnSpc>
                          <a:spcPct val="115000"/>
                        </a:lnSpc>
                        <a:spcAft>
                          <a:spcPts val="0"/>
                        </a:spcAft>
                      </a:pPr>
                      <a:r>
                        <a:rPr lang="en-GB" sz="1700" dirty="0">
                          <a:effectLst/>
                        </a:rPr>
                        <a:t>Session</a:t>
                      </a:r>
                      <a:endParaRPr lang="en-GB" sz="1700" dirty="0">
                        <a:effectLst/>
                        <a:latin typeface="Calibri"/>
                        <a:ea typeface="Calibri"/>
                        <a:cs typeface="Times New Roman"/>
                      </a:endParaRPr>
                    </a:p>
                  </a:txBody>
                  <a:tcPr marL="42268" marR="42268" marT="0" marB="0"/>
                </a:tc>
                <a:tc>
                  <a:txBody>
                    <a:bodyPr/>
                    <a:lstStyle/>
                    <a:p>
                      <a:pPr>
                        <a:lnSpc>
                          <a:spcPct val="115000"/>
                        </a:lnSpc>
                        <a:spcAft>
                          <a:spcPts val="0"/>
                        </a:spcAft>
                      </a:pPr>
                      <a:r>
                        <a:rPr lang="en-GB" sz="1700">
                          <a:effectLst/>
                        </a:rPr>
                        <a:t>Topics</a:t>
                      </a:r>
                      <a:endParaRPr lang="en-GB" sz="1700">
                        <a:effectLst/>
                        <a:latin typeface="Calibri"/>
                        <a:ea typeface="Calibri"/>
                        <a:cs typeface="Times New Roman"/>
                      </a:endParaRPr>
                    </a:p>
                  </a:txBody>
                  <a:tcPr marL="42268" marR="42268" marT="0" marB="0"/>
                </a:tc>
                <a:tc>
                  <a:txBody>
                    <a:bodyPr/>
                    <a:lstStyle/>
                    <a:p>
                      <a:pPr>
                        <a:lnSpc>
                          <a:spcPct val="115000"/>
                        </a:lnSpc>
                        <a:spcAft>
                          <a:spcPts val="0"/>
                        </a:spcAft>
                      </a:pPr>
                      <a:r>
                        <a:rPr lang="en-GB" sz="1700">
                          <a:effectLst/>
                        </a:rPr>
                        <a:t>Readings and Cases*</a:t>
                      </a:r>
                      <a:endParaRPr lang="en-GB" sz="1700">
                        <a:effectLst/>
                        <a:latin typeface="Calibri"/>
                        <a:ea typeface="Calibri"/>
                        <a:cs typeface="Times New Roman"/>
                      </a:endParaRPr>
                    </a:p>
                  </a:txBody>
                  <a:tcPr marL="42268" marR="42268" marT="0" marB="0"/>
                </a:tc>
                <a:extLst>
                  <a:ext uri="{0D108BD9-81ED-4DB2-BD59-A6C34878D82A}">
                    <a16:rowId xmlns:a16="http://schemas.microsoft.com/office/drawing/2014/main" val="10000"/>
                  </a:ext>
                </a:extLst>
              </a:tr>
              <a:tr h="724489">
                <a:tc>
                  <a:txBody>
                    <a:bodyPr/>
                    <a:lstStyle/>
                    <a:p>
                      <a:pPr>
                        <a:lnSpc>
                          <a:spcPct val="115000"/>
                        </a:lnSpc>
                        <a:spcAft>
                          <a:spcPts val="0"/>
                        </a:spcAft>
                      </a:pPr>
                      <a:r>
                        <a:rPr lang="en-GB" sz="1700" dirty="0">
                          <a:effectLst/>
                        </a:rPr>
                        <a:t>1-3</a:t>
                      </a:r>
                      <a:endParaRPr lang="en-GB" sz="1700" dirty="0">
                        <a:effectLst/>
                        <a:latin typeface="Calibri"/>
                        <a:ea typeface="Calibri"/>
                        <a:cs typeface="Times New Roman"/>
                      </a:endParaRPr>
                    </a:p>
                  </a:txBody>
                  <a:tcPr marL="42268" marR="42268" marT="0" marB="0" anchor="ctr"/>
                </a:tc>
                <a:tc>
                  <a:txBody>
                    <a:bodyPr/>
                    <a:lstStyle/>
                    <a:p>
                      <a:pPr marL="0" marR="0">
                        <a:spcBef>
                          <a:spcPts val="0"/>
                        </a:spcBef>
                        <a:spcAft>
                          <a:spcPts val="6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Understanding Quality, </a:t>
                      </a:r>
                      <a:r>
                        <a:rPr lang="en-US"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Dimensions of Quality, Costs of Quality, Basic QC Tools, Seven Management and Planning Tools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Chapter 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Handouts and classroom discussion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724489">
                <a:tc>
                  <a:txBody>
                    <a:bodyPr/>
                    <a:lstStyle/>
                    <a:p>
                      <a:pPr marL="0" marR="0" algn="l">
                        <a:lnSpc>
                          <a:spcPct val="150000"/>
                        </a:lnSpc>
                        <a:spcBef>
                          <a:spcPts val="0"/>
                        </a:spcBef>
                        <a:spcAft>
                          <a:spcPts val="600"/>
                        </a:spcAft>
                      </a:pPr>
                      <a:r>
                        <a:rPr lang="en-US" sz="1800">
                          <a:effectLst/>
                          <a:latin typeface="Times New Roman" panose="02020603050405020304" pitchFamily="18" charset="0"/>
                          <a:ea typeface="MS Mincho" panose="02020609040205080304" pitchFamily="49" charset="-128"/>
                          <a:cs typeface="Times New Roman" panose="02020603050405020304" pitchFamily="18" charset="0"/>
                        </a:rPr>
                        <a:t>4-5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Voice of Customer, Quality Function Deployment (QFD), House of Quality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Courier New" panose="02070309020205020404" pitchFamily="49" charset="0"/>
                        <a:buChar char="o"/>
                      </a:pPr>
                      <a:r>
                        <a:rPr lang="en-US" sz="1800">
                          <a:effectLst/>
                          <a:latin typeface="Times New Roman" panose="02020603050405020304" pitchFamily="18" charset="0"/>
                          <a:ea typeface="Calibri" panose="020F0502020204030204" pitchFamily="34" charset="0"/>
                          <a:cs typeface="Times New Roman" panose="02020603050405020304" pitchFamily="18" charset="0"/>
                        </a:rPr>
                        <a:t>Chapter 2 and 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a:effectLst/>
                          <a:latin typeface="Times New Roman" panose="02020603050405020304" pitchFamily="18" charset="0"/>
                          <a:ea typeface="Calibri" panose="020F0502020204030204" pitchFamily="34" charset="0"/>
                          <a:cs typeface="Times New Roman" panose="02020603050405020304" pitchFamily="18" charset="0"/>
                        </a:rPr>
                        <a:t>Handouts and classroom discussion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5705906"/>
                  </a:ext>
                </a:extLst>
              </a:tr>
              <a:tr h="598430">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MS Mincho" panose="02020609040205080304" pitchFamily="49" charset="-128"/>
                          <a:cs typeface="Times New Roman" panose="02020603050405020304" pitchFamily="18" charset="0"/>
                        </a:rPr>
                        <a:t>6-7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50000"/>
                        </a:lnSpc>
                        <a:spcBef>
                          <a:spcPts val="0"/>
                        </a:spcBef>
                        <a:spcAft>
                          <a:spcPts val="0"/>
                        </a:spcAft>
                      </a:pPr>
                      <a:r>
                        <a:rPr lang="en-US" sz="18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Specification Limits, Process Management, Total Quality Management, Customer Relationship, Process Performance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Chapter 2 and 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Case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Ritz-Carlton Hotel Company: The Quest for Service Excellence [Product#: CU09-PDF-ENG]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Handouts and classroom discussion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748037">
                <a:tc>
                  <a:txBody>
                    <a:bodyPr/>
                    <a:lstStyle/>
                    <a:p>
                      <a:pPr marL="0" marR="0" algn="l">
                        <a:lnSpc>
                          <a:spcPct val="150000"/>
                        </a:lnSpc>
                        <a:spcBef>
                          <a:spcPts val="0"/>
                        </a:spcBef>
                        <a:spcAft>
                          <a:spcPts val="600"/>
                        </a:spcAft>
                      </a:pPr>
                      <a:r>
                        <a:rPr lang="en-US" sz="1800">
                          <a:effectLst/>
                          <a:latin typeface="Times New Roman" panose="02020603050405020304" pitchFamily="18" charset="0"/>
                          <a:ea typeface="MS Mincho" panose="02020609040205080304" pitchFamily="49" charset="-128"/>
                          <a:cs typeface="Times New Roman" panose="02020603050405020304" pitchFamily="18" charset="0"/>
                        </a:rPr>
                        <a:t>8-9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6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Understanding Six Sigma Concept, Measurement of Six Sigma, Throughput Yield, PPM, Six Sigma Improvement Models, DMAIC Methodology, Six Sigma Teams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Chapter 1, 5, 7, and 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Case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Era of Quality at the Akshaya Patra Foundation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Product#: IMB493-PDF-ENG]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Classroom discussion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6232442"/>
                  </a:ext>
                </a:extLst>
              </a:tr>
            </a:tbl>
          </a:graphicData>
        </a:graphic>
      </p:graphicFrame>
    </p:spTree>
    <p:extLst>
      <p:ext uri="{BB962C8B-B14F-4D97-AF65-F5344CB8AC3E}">
        <p14:creationId xmlns:p14="http://schemas.microsoft.com/office/powerpoint/2010/main" val="3241355829"/>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2800" b="1" kern="0" dirty="0">
                <a:solidFill>
                  <a:schemeClr val="bg1"/>
                </a:solidFill>
                <a:ea typeface="新細明體" pitchFamily="18" charset="-120"/>
              </a:rPr>
              <a:t>OMSS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27 October 2018</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15</a:t>
            </a:fld>
            <a:r>
              <a:rPr lang="en-US" altLang="zh-TW" dirty="0">
                <a:solidFill>
                  <a:schemeClr val="bg1">
                    <a:lumMod val="95000"/>
                  </a:schemeClr>
                </a:solidFill>
              </a:rPr>
              <a:t>/82</a:t>
            </a:r>
          </a:p>
        </p:txBody>
      </p:sp>
      <p:sp>
        <p:nvSpPr>
          <p:cNvPr id="8" name="Rectangle 3"/>
          <p:cNvSpPr txBox="1">
            <a:spLocks noChangeArrowheads="1"/>
          </p:cNvSpPr>
          <p:nvPr/>
        </p:nvSpPr>
        <p:spPr>
          <a:xfrm>
            <a:off x="381000" y="826532"/>
            <a:ext cx="8534400" cy="56504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4" indent="0">
              <a:spcBef>
                <a:spcPts val="0"/>
              </a:spcBef>
              <a:buNone/>
            </a:pPr>
            <a:endParaRPr lang="en-US" altLang="en-US" dirty="0"/>
          </a:p>
          <a:p>
            <a:pPr marL="0" lvl="4" indent="0">
              <a:spcBef>
                <a:spcPts val="0"/>
              </a:spcBef>
              <a:buNone/>
            </a:pPr>
            <a:endParaRPr lang="en-US" altLang="en-US"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Box 12"/>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30896379"/>
              </p:ext>
            </p:extLst>
          </p:nvPr>
        </p:nvGraphicFramePr>
        <p:xfrm>
          <a:off x="307974" y="685800"/>
          <a:ext cx="8607425" cy="5940304"/>
        </p:xfrm>
        <a:graphic>
          <a:graphicData uri="http://schemas.openxmlformats.org/drawingml/2006/table">
            <a:tbl>
              <a:tblPr firstRow="1" firstCol="1" bandRow="1">
                <a:tableStyleId>{5C22544A-7EE6-4342-B048-85BDC9FD1C3A}</a:tableStyleId>
              </a:tblPr>
              <a:tblGrid>
                <a:gridCol w="911226">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158071">
                <a:tc>
                  <a:txBody>
                    <a:bodyPr/>
                    <a:lstStyle/>
                    <a:p>
                      <a:pPr>
                        <a:lnSpc>
                          <a:spcPct val="115000"/>
                        </a:lnSpc>
                        <a:spcAft>
                          <a:spcPts val="0"/>
                        </a:spcAft>
                      </a:pPr>
                      <a:r>
                        <a:rPr lang="en-GB" sz="1600" dirty="0">
                          <a:effectLst/>
                        </a:rPr>
                        <a:t>Session</a:t>
                      </a:r>
                      <a:endParaRPr lang="en-GB" sz="1600" dirty="0">
                        <a:effectLst/>
                        <a:latin typeface="Calibri"/>
                        <a:ea typeface="Calibri"/>
                        <a:cs typeface="Times New Roman"/>
                      </a:endParaRPr>
                    </a:p>
                  </a:txBody>
                  <a:tcPr marL="42268" marR="42268" marT="0" marB="0"/>
                </a:tc>
                <a:tc>
                  <a:txBody>
                    <a:bodyPr/>
                    <a:lstStyle/>
                    <a:p>
                      <a:pPr>
                        <a:lnSpc>
                          <a:spcPct val="115000"/>
                        </a:lnSpc>
                        <a:spcAft>
                          <a:spcPts val="0"/>
                        </a:spcAft>
                      </a:pPr>
                      <a:r>
                        <a:rPr lang="en-GB" sz="1600">
                          <a:effectLst/>
                        </a:rPr>
                        <a:t>Topics</a:t>
                      </a:r>
                      <a:endParaRPr lang="en-GB" sz="1600">
                        <a:effectLst/>
                        <a:latin typeface="Calibri"/>
                        <a:ea typeface="Calibri"/>
                        <a:cs typeface="Times New Roman"/>
                      </a:endParaRPr>
                    </a:p>
                  </a:txBody>
                  <a:tcPr marL="42268" marR="42268" marT="0" marB="0"/>
                </a:tc>
                <a:tc>
                  <a:txBody>
                    <a:bodyPr/>
                    <a:lstStyle/>
                    <a:p>
                      <a:pPr>
                        <a:lnSpc>
                          <a:spcPct val="115000"/>
                        </a:lnSpc>
                        <a:spcAft>
                          <a:spcPts val="0"/>
                        </a:spcAft>
                      </a:pPr>
                      <a:r>
                        <a:rPr lang="en-GB" sz="1600">
                          <a:effectLst/>
                        </a:rPr>
                        <a:t>Readings and Cases*</a:t>
                      </a:r>
                      <a:endParaRPr lang="en-GB" sz="1600">
                        <a:effectLst/>
                        <a:latin typeface="Calibri"/>
                        <a:ea typeface="Calibri"/>
                        <a:cs typeface="Times New Roman"/>
                      </a:endParaRPr>
                    </a:p>
                  </a:txBody>
                  <a:tcPr marL="42268" marR="42268" marT="0" marB="0"/>
                </a:tc>
                <a:extLst>
                  <a:ext uri="{0D108BD9-81ED-4DB2-BD59-A6C34878D82A}">
                    <a16:rowId xmlns:a16="http://schemas.microsoft.com/office/drawing/2014/main" val="10000"/>
                  </a:ext>
                </a:extLst>
              </a:tr>
              <a:tr h="1237488">
                <a:tc rowSpan="2">
                  <a:txBody>
                    <a:bodyPr/>
                    <a:lstStyle/>
                    <a:p>
                      <a:pPr marL="0" marR="0" algn="l">
                        <a:lnSpc>
                          <a:spcPct val="150000"/>
                        </a:lnSpc>
                        <a:spcBef>
                          <a:spcPts val="0"/>
                        </a:spcBef>
                        <a:spcAft>
                          <a:spcPts val="600"/>
                        </a:spcAft>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10-11</a:t>
                      </a:r>
                    </a:p>
                    <a:p>
                      <a:pPr marL="0" marR="0" algn="l">
                        <a:lnSpc>
                          <a:spcPct val="150000"/>
                        </a:lnSpc>
                        <a:spcBef>
                          <a:spcPts val="0"/>
                        </a:spcBef>
                        <a:spcAft>
                          <a:spcPts val="600"/>
                        </a:spcAft>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12-14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50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6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Understanding Measurement Phase, Reliability and Validity, Accuracy, Bias, Stability, Repeatability and Reproducibility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Chapter 9, 10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Handouts and class room discussion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6601289"/>
                  </a:ext>
                </a:extLst>
              </a:tr>
              <a:tr h="1237488">
                <a:tc vMerge="1">
                  <a:txBody>
                    <a:bodyPr/>
                    <a:lstStyle/>
                    <a:p>
                      <a:endParaRPr lang="en-US"/>
                    </a:p>
                  </a:txBody>
                  <a:tcPr/>
                </a:tc>
                <a:tc>
                  <a:txBody>
                    <a:bodyPr/>
                    <a:lstStyle/>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Understanding Analyze Phase,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Data Analysis, Process Control Chart, Process Capability, Process Yield, Regression, Logistic Regression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Courier New" panose="02070309020205020404" pitchFamily="49" charset="0"/>
                        <a:buChar char="o"/>
                      </a:pPr>
                      <a:r>
                        <a:rPr lang="en-US" sz="1800">
                          <a:effectLst/>
                          <a:latin typeface="Times New Roman" panose="02020603050405020304" pitchFamily="18" charset="0"/>
                          <a:ea typeface="Calibri" panose="020F0502020204030204" pitchFamily="34" charset="0"/>
                          <a:cs typeface="Times New Roman" panose="02020603050405020304" pitchFamily="18" charset="0"/>
                        </a:rPr>
                        <a:t>Chapter 11, 12, and 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Case</a:t>
                      </a:r>
                      <a:r>
                        <a:rPr lang="en-US" sz="1800">
                          <a:effectLst/>
                          <a:latin typeface="Times New Roman" panose="02020603050405020304" pitchFamily="18" charset="0"/>
                          <a:ea typeface="Calibri" panose="020F0502020204030204" pitchFamily="34" charset="0"/>
                          <a:cs typeface="Times New Roman" panose="02020603050405020304" pitchFamily="18" charset="0"/>
                        </a:rPr>
                        <a:t>: Process Control at Polaroid (A) [Product#: 693047-PDF-ENG]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a:effectLst/>
                          <a:latin typeface="Times New Roman" panose="02020603050405020304" pitchFamily="18" charset="0"/>
                          <a:ea typeface="Calibri" panose="020F0502020204030204" pitchFamily="34" charset="0"/>
                          <a:cs typeface="Times New Roman" panose="02020603050405020304" pitchFamily="18" charset="0"/>
                        </a:rPr>
                        <a:t>Handouts and classroom discussion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685800">
                <a:tc>
                  <a:txBody>
                    <a:bodyPr/>
                    <a:lstStyle/>
                    <a:p>
                      <a:pPr marL="0" marR="0" algn="l">
                        <a:spcBef>
                          <a:spcPts val="0"/>
                        </a:spcBef>
                        <a:spcAft>
                          <a:spcPts val="0"/>
                        </a:spcAft>
                      </a:pPr>
                      <a:r>
                        <a:rPr lang="en-US" sz="1800">
                          <a:effectLst/>
                          <a:latin typeface="Times New Roman" panose="02020603050405020304" pitchFamily="18" charset="0"/>
                          <a:ea typeface="MS Mincho" panose="02020609040205080304" pitchFamily="49" charset="-128"/>
                          <a:cs typeface="Times New Roman" panose="02020603050405020304" pitchFamily="18" charset="0"/>
                        </a:rPr>
                        <a:t>15-17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Understanding Improve Phase,</a:t>
                      </a:r>
                      <a:r>
                        <a:rPr lang="en-US" sz="1800">
                          <a:effectLst/>
                          <a:latin typeface="Times New Roman" panose="02020603050405020304" pitchFamily="18" charset="0"/>
                          <a:ea typeface="MS Mincho" panose="02020609040205080304" pitchFamily="49" charset="-128"/>
                          <a:cs typeface="Times New Roman" panose="02020603050405020304" pitchFamily="18" charset="0"/>
                        </a:rPr>
                        <a:t> Failure Mode and Effect Analysis (FMEA), Tolerance Intervals, Design of Experiments, </a:t>
                      </a:r>
                      <a:r>
                        <a:rPr lang="en-US" sz="1800">
                          <a:effectLst/>
                          <a:latin typeface="Times New Roman" panose="02020603050405020304" pitchFamily="18" charset="0"/>
                          <a:ea typeface="Calibri" panose="020F0502020204030204" pitchFamily="34" charset="0"/>
                          <a:cs typeface="Times New Roman" panose="02020603050405020304" pitchFamily="18" charset="0"/>
                        </a:rPr>
                        <a:t>Factorial Experiments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Courier New" panose="02070309020205020404" pitchFamily="49" charset="0"/>
                        <a:buChar char="o"/>
                      </a:pPr>
                      <a:r>
                        <a:rPr lang="en-US" sz="1800">
                          <a:effectLst/>
                          <a:latin typeface="Times New Roman" panose="02020603050405020304" pitchFamily="18" charset="0"/>
                          <a:ea typeface="Calibri" panose="020F0502020204030204" pitchFamily="34" charset="0"/>
                          <a:cs typeface="Times New Roman" panose="02020603050405020304" pitchFamily="18" charset="0"/>
                        </a:rPr>
                        <a:t>Chapter 16 and 17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a:effectLst/>
                          <a:latin typeface="Times New Roman" panose="02020603050405020304" pitchFamily="18" charset="0"/>
                          <a:ea typeface="Calibri" panose="020F0502020204030204" pitchFamily="34" charset="0"/>
                          <a:cs typeface="Times New Roman" panose="02020603050405020304" pitchFamily="18" charset="0"/>
                        </a:rPr>
                        <a:t>Handouts and classroom discussion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598430">
                <a:tc>
                  <a:txBody>
                    <a:bodyPr/>
                    <a:lstStyle/>
                    <a:p>
                      <a:pPr marL="0" marR="0" algn="l">
                        <a:spcBef>
                          <a:spcPts val="0"/>
                        </a:spcBef>
                        <a:spcAft>
                          <a:spcPts val="0"/>
                        </a:spcAft>
                      </a:pPr>
                      <a:r>
                        <a:rPr lang="en-US" sz="1800">
                          <a:effectLst/>
                          <a:latin typeface="Times New Roman" panose="02020603050405020304" pitchFamily="18" charset="0"/>
                          <a:ea typeface="MS Mincho" panose="02020609040205080304" pitchFamily="49" charset="-128"/>
                          <a:cs typeface="Times New Roman" panose="02020603050405020304" pitchFamily="18" charset="0"/>
                        </a:rPr>
                        <a:t>18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tabLst>
                          <a:tab pos="619125" algn="l"/>
                        </a:tabLst>
                      </a:pPr>
                      <a:r>
                        <a:rPr lang="en-US" sz="1800">
                          <a:effectLst/>
                          <a:latin typeface="Times New Roman" panose="02020603050405020304" pitchFamily="18" charset="0"/>
                          <a:ea typeface="Calibri" panose="020F0502020204030204" pitchFamily="34" charset="0"/>
                          <a:cs typeface="Times New Roman" panose="02020603050405020304" pitchFamily="18" charset="0"/>
                        </a:rPr>
                        <a:t>Control Planning, Short and Small Runs Control Plan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Chapter 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Handouts and classroom discussion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598430">
                <a:tc>
                  <a:txBody>
                    <a:bodyPr/>
                    <a:lstStyle/>
                    <a:p>
                      <a:pPr marL="0" marR="0" algn="l">
                        <a:spcBef>
                          <a:spcPts val="0"/>
                        </a:spcBef>
                        <a:spcAft>
                          <a:spcPts val="0"/>
                        </a:spcAft>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19-20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600"/>
                        </a:spcAft>
                      </a:pPr>
                      <a:r>
                        <a:rPr lang="en-US" sz="1800">
                          <a:effectLst/>
                          <a:latin typeface="Times New Roman" panose="02020603050405020304" pitchFamily="18" charset="0"/>
                          <a:ea typeface="MS Mincho" panose="02020609040205080304" pitchFamily="49" charset="-128"/>
                          <a:cs typeface="Times New Roman" panose="02020603050405020304" pitchFamily="18" charset="0"/>
                        </a:rPr>
                        <a:t>Applying Six Sigma Concepts and Methods, Concluding the Course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Courier New" panose="02070309020205020404" pitchFamily="49" charset="0"/>
                        <a:buChar char="o"/>
                      </a:pPr>
                      <a:r>
                        <a:rPr lang="en-US" sz="1800" b="1" dirty="0">
                          <a:effectLst/>
                          <a:latin typeface="Times New Roman" panose="02020603050405020304" pitchFamily="18" charset="0"/>
                          <a:ea typeface="MS Mincho" panose="02020609040205080304" pitchFamily="49" charset="-128"/>
                          <a:cs typeface="Times New Roman" panose="02020603050405020304" pitchFamily="18" charset="0"/>
                        </a:rPr>
                        <a:t>Case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Six Sigma at Academic Medical Hospital (A) [Product#: UV0339-PDF-ENG]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098896"/>
                  </a:ext>
                </a:extLst>
              </a:tr>
            </a:tbl>
          </a:graphicData>
        </a:graphic>
      </p:graphicFrame>
    </p:spTree>
    <p:extLst>
      <p:ext uri="{BB962C8B-B14F-4D97-AF65-F5344CB8AC3E}">
        <p14:creationId xmlns:p14="http://schemas.microsoft.com/office/powerpoint/2010/main" val="2050869912"/>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2800" b="1" kern="0" dirty="0">
                <a:solidFill>
                  <a:schemeClr val="bg1"/>
                </a:solidFill>
                <a:ea typeface="新細明體" pitchFamily="18" charset="-120"/>
              </a:rPr>
              <a:t>Expectations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27 October 2018</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16</a:t>
            </a:fld>
            <a:r>
              <a:rPr lang="en-US" altLang="zh-TW" dirty="0">
                <a:solidFill>
                  <a:schemeClr val="bg1">
                    <a:lumMod val="95000"/>
                  </a:schemeClr>
                </a:solidFill>
              </a:rPr>
              <a:t>/82</a:t>
            </a:r>
          </a:p>
        </p:txBody>
      </p:sp>
      <p:sp>
        <p:nvSpPr>
          <p:cNvPr id="8" name="Rectangle 3"/>
          <p:cNvSpPr txBox="1">
            <a:spLocks noChangeArrowheads="1"/>
          </p:cNvSpPr>
          <p:nvPr/>
        </p:nvSpPr>
        <p:spPr>
          <a:xfrm>
            <a:off x="381000" y="826532"/>
            <a:ext cx="8534400" cy="56504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4" indent="0">
              <a:spcBef>
                <a:spcPts val="0"/>
              </a:spcBef>
              <a:buNone/>
            </a:pPr>
            <a:endParaRPr lang="en-US" altLang="en-US" dirty="0"/>
          </a:p>
          <a:p>
            <a:pPr marL="0" lvl="4" indent="0">
              <a:spcBef>
                <a:spcPts val="0"/>
              </a:spcBef>
              <a:buNone/>
            </a:pPr>
            <a:endParaRPr lang="en-US" altLang="en-US"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Box 12"/>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1" name="Rectangle 10"/>
          <p:cNvSpPr/>
          <p:nvPr/>
        </p:nvSpPr>
        <p:spPr>
          <a:xfrm>
            <a:off x="213632" y="838200"/>
            <a:ext cx="8701768" cy="5262979"/>
          </a:xfrm>
          <a:prstGeom prst="rect">
            <a:avLst/>
          </a:prstGeom>
        </p:spPr>
        <p:txBody>
          <a:bodyPr wrap="square">
            <a:spAutoFit/>
          </a:bodyPr>
          <a:lstStyle/>
          <a:p>
            <a:pPr marL="457200" indent="-457200">
              <a:buFont typeface="Wingdings" panose="05000000000000000000" pitchFamily="2" charset="2"/>
              <a:buChar char="q"/>
            </a:pPr>
            <a:r>
              <a:rPr lang="en-GB" sz="2800" dirty="0"/>
              <a:t>Midterm exam – 30%</a:t>
            </a:r>
            <a:r>
              <a:rPr lang="en-IN" sz="2800" dirty="0"/>
              <a:t>  </a:t>
            </a:r>
            <a:endParaRPr lang="en-GB" sz="2800" dirty="0"/>
          </a:p>
          <a:p>
            <a:pPr marL="457200" indent="-457200">
              <a:buFont typeface="Wingdings" panose="05000000000000000000" pitchFamily="2" charset="2"/>
              <a:buChar char="q"/>
            </a:pPr>
            <a:r>
              <a:rPr lang="en-IN" sz="2800" dirty="0" err="1"/>
              <a:t>Endterm</a:t>
            </a:r>
            <a:r>
              <a:rPr lang="en-IN" sz="2800" dirty="0"/>
              <a:t> exam – 35%</a:t>
            </a:r>
          </a:p>
          <a:p>
            <a:pPr marL="457200" indent="-457200">
              <a:buFont typeface="Wingdings" panose="05000000000000000000" pitchFamily="2" charset="2"/>
              <a:buChar char="q"/>
            </a:pPr>
            <a:r>
              <a:rPr lang="en-IN" sz="2800" dirty="0"/>
              <a:t>Quiz – 15% (Objective, multiple choice)</a:t>
            </a:r>
            <a:endParaRPr lang="en-GB" sz="2800" dirty="0"/>
          </a:p>
          <a:p>
            <a:pPr marL="457200" indent="-457200">
              <a:buFont typeface="Wingdings" panose="05000000000000000000" pitchFamily="2" charset="2"/>
              <a:buChar char="q"/>
            </a:pPr>
            <a:r>
              <a:rPr lang="en-IN" sz="2800" dirty="0"/>
              <a:t>Assignment – 10% (Numerical/analytics problems)</a:t>
            </a:r>
            <a:endParaRPr lang="en-GB" sz="2800" dirty="0"/>
          </a:p>
          <a:p>
            <a:pPr marL="457200" indent="-457200">
              <a:buFont typeface="Wingdings" panose="05000000000000000000" pitchFamily="2" charset="2"/>
              <a:buChar char="q"/>
            </a:pPr>
            <a:r>
              <a:rPr lang="en-IN" sz="2800" dirty="0"/>
              <a:t>Class exercise – 10%</a:t>
            </a:r>
            <a:endParaRPr lang="en-GB" sz="2800" dirty="0"/>
          </a:p>
          <a:p>
            <a:pPr marL="457200" indent="-457200">
              <a:buFont typeface="Wingdings" panose="05000000000000000000" pitchFamily="2" charset="2"/>
              <a:buChar char="q"/>
            </a:pPr>
            <a:endParaRPr lang="en-IN" sz="2800" dirty="0"/>
          </a:p>
          <a:p>
            <a:pPr marL="457200" indent="-457200">
              <a:buFont typeface="Wingdings" panose="05000000000000000000" pitchFamily="2" charset="2"/>
              <a:buChar char="q"/>
            </a:pPr>
            <a:endParaRPr lang="en-IN" sz="2800" dirty="0"/>
          </a:p>
          <a:p>
            <a:r>
              <a:rPr lang="en-IN" sz="2800" b="1" u="sng" dirty="0"/>
              <a:t>Exam pattern (tentative)</a:t>
            </a:r>
          </a:p>
          <a:p>
            <a:pPr marL="914400" lvl="1" indent="-457200">
              <a:buFont typeface="Wingdings" panose="05000000000000000000" pitchFamily="2" charset="2"/>
              <a:buChar char="Ø"/>
            </a:pPr>
            <a:r>
              <a:rPr lang="en-IN" sz="2800" dirty="0"/>
              <a:t>Conceptual questions (20%)</a:t>
            </a:r>
          </a:p>
          <a:p>
            <a:pPr marL="914400" lvl="1" indent="-457200">
              <a:buFont typeface="Wingdings" panose="05000000000000000000" pitchFamily="2" charset="2"/>
              <a:buChar char="Ø"/>
            </a:pPr>
            <a:r>
              <a:rPr lang="en-IN" sz="2800" dirty="0"/>
              <a:t>Small case (40%)</a:t>
            </a:r>
          </a:p>
          <a:p>
            <a:pPr marL="914400" lvl="1" indent="-457200">
              <a:buFont typeface="Wingdings" panose="05000000000000000000" pitchFamily="2" charset="2"/>
              <a:buChar char="Ø"/>
            </a:pPr>
            <a:r>
              <a:rPr lang="en-IN" sz="2800" dirty="0"/>
              <a:t>Numerical/analytics problems (40%)</a:t>
            </a:r>
          </a:p>
          <a:p>
            <a:endParaRPr lang="en-IN" sz="2800" dirty="0"/>
          </a:p>
        </p:txBody>
      </p:sp>
    </p:spTree>
    <p:extLst>
      <p:ext uri="{BB962C8B-B14F-4D97-AF65-F5344CB8AC3E}">
        <p14:creationId xmlns:p14="http://schemas.microsoft.com/office/powerpoint/2010/main" val="1244045715"/>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Dimensions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17</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a:xfrm>
            <a:off x="457200" y="826532"/>
            <a:ext cx="8229600" cy="5574268"/>
          </a:xfrm>
        </p:spPr>
        <p:txBody>
          <a:bodyPr>
            <a:normAutofit fontScale="85000" lnSpcReduction="20000"/>
          </a:bodyPr>
          <a:lstStyle/>
          <a:p>
            <a:pPr marL="0" indent="0">
              <a:buNone/>
            </a:pPr>
            <a:r>
              <a:rPr lang="en-US" sz="4100" b="1" u="sng" dirty="0"/>
              <a:t>Garvin’s eight dimensions of quality</a:t>
            </a:r>
            <a:r>
              <a:rPr lang="en-US" sz="4100" dirty="0"/>
              <a:t>:</a:t>
            </a:r>
          </a:p>
          <a:p>
            <a:pPr marL="0" indent="0">
              <a:buNone/>
            </a:pPr>
            <a:endParaRPr lang="en-US" dirty="0"/>
          </a:p>
          <a:p>
            <a:pPr marL="531813" indent="-531813">
              <a:buFont typeface="+mj-lt"/>
              <a:buAutoNum type="arabicPeriod"/>
            </a:pPr>
            <a:r>
              <a:rPr lang="en-US" b="1" dirty="0"/>
              <a:t>Performance</a:t>
            </a:r>
            <a:r>
              <a:rPr lang="en-US" dirty="0"/>
              <a:t> </a:t>
            </a:r>
          </a:p>
          <a:p>
            <a:pPr marL="400050" lvl="1" indent="0">
              <a:buNone/>
            </a:pPr>
            <a:r>
              <a:rPr lang="en-US" i="1" dirty="0"/>
              <a:t>Example</a:t>
            </a:r>
            <a:r>
              <a:rPr lang="en-US" dirty="0"/>
              <a:t>: Acceleration, handling, cruising speed, comfort, etc., in a car</a:t>
            </a:r>
          </a:p>
          <a:p>
            <a:pPr marL="531813" indent="-531813">
              <a:buFont typeface="+mj-lt"/>
              <a:buAutoNum type="arabicPeriod"/>
            </a:pPr>
            <a:r>
              <a:rPr lang="en-US" b="1" dirty="0"/>
              <a:t>Features</a:t>
            </a:r>
            <a:r>
              <a:rPr lang="en-US" dirty="0"/>
              <a:t> </a:t>
            </a:r>
          </a:p>
          <a:p>
            <a:pPr marL="400050" lvl="1" indent="0">
              <a:buNone/>
            </a:pPr>
            <a:r>
              <a:rPr lang="en-US" i="1" dirty="0"/>
              <a:t>Example</a:t>
            </a:r>
            <a:r>
              <a:rPr lang="en-US" b="1" dirty="0"/>
              <a:t>: </a:t>
            </a:r>
            <a:r>
              <a:rPr lang="en-US" dirty="0"/>
              <a:t>GPS, camera, fingerprint, etc., in smartphone</a:t>
            </a:r>
          </a:p>
          <a:p>
            <a:pPr marL="531813" indent="-531813">
              <a:buFont typeface="+mj-lt"/>
              <a:buAutoNum type="arabicPeriod"/>
            </a:pPr>
            <a:r>
              <a:rPr lang="en-US" b="1" dirty="0"/>
              <a:t>Reliability</a:t>
            </a:r>
          </a:p>
          <a:p>
            <a:pPr marL="517525" indent="0">
              <a:buNone/>
            </a:pPr>
            <a:r>
              <a:rPr lang="en-US" dirty="0"/>
              <a:t>Probability of a product’s failing within a specified period of time (mean time between failures).</a:t>
            </a:r>
          </a:p>
          <a:p>
            <a:pPr marL="974725" indent="-457200">
              <a:buFont typeface="Wingdings" panose="05000000000000000000" pitchFamily="2" charset="2"/>
              <a:buChar char="Ø"/>
            </a:pPr>
            <a:r>
              <a:rPr lang="en-US" dirty="0"/>
              <a:t>A car’s ability to start on cold days</a:t>
            </a:r>
          </a:p>
          <a:p>
            <a:pPr marL="531813" indent="-531813">
              <a:buFont typeface="+mj-lt"/>
              <a:buAutoNum type="arabicPeriod" startAt="4"/>
            </a:pPr>
            <a:r>
              <a:rPr lang="en-US" b="1" dirty="0"/>
              <a:t>Conformance</a:t>
            </a:r>
          </a:p>
          <a:p>
            <a:pPr marL="517525" indent="0">
              <a:buNone/>
            </a:pPr>
            <a:r>
              <a:rPr lang="en-US" dirty="0"/>
              <a:t>Degree to which a product’s design and operating characteristics match preestablished standards.</a:t>
            </a:r>
          </a:p>
          <a:p>
            <a:pPr marL="531813" indent="-531813">
              <a:buBlip>
                <a:blip r:embed="rId2"/>
              </a:buBlip>
            </a:pPr>
            <a:endParaRPr lang="en-US" b="1" dirty="0"/>
          </a:p>
          <a:p>
            <a:pPr marL="0" indent="0">
              <a:buNone/>
            </a:pPr>
            <a:endParaRPr lang="en-GB" dirty="0"/>
          </a:p>
        </p:txBody>
      </p:sp>
      <p:sp>
        <p:nvSpPr>
          <p:cNvPr id="13" name="AutoShape 2" descr="Image result for Kobe Stee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08929098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1000"/>
                                        <p:tgtEl>
                                          <p:spTgt spid="10">
                                            <p:txEl>
                                              <p:pRg st="2" end="2"/>
                                            </p:txEl>
                                          </p:spTgt>
                                        </p:tgtEl>
                                      </p:cBhvr>
                                    </p:animEffect>
                                    <p:anim calcmode="lin" valueType="num">
                                      <p:cBhvr>
                                        <p:cTn id="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fade">
                                      <p:cBhvr>
                                        <p:cTn id="12" dur="1000"/>
                                        <p:tgtEl>
                                          <p:spTgt spid="10">
                                            <p:txEl>
                                              <p:pRg st="3" end="3"/>
                                            </p:txEl>
                                          </p:spTgt>
                                        </p:tgtEl>
                                      </p:cBhvr>
                                    </p:animEffect>
                                    <p:anim calcmode="lin" valueType="num">
                                      <p:cBhvr>
                                        <p:cTn id="13"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Effect transition="in" filter="fade">
                                      <p:cBhvr>
                                        <p:cTn id="19" dur="1000"/>
                                        <p:tgtEl>
                                          <p:spTgt spid="10">
                                            <p:txEl>
                                              <p:pRg st="4" end="4"/>
                                            </p:txEl>
                                          </p:spTgt>
                                        </p:tgtEl>
                                      </p:cBhvr>
                                    </p:animEffect>
                                    <p:anim calcmode="lin" valueType="num">
                                      <p:cBhvr>
                                        <p:cTn id="20"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xEl>
                                              <p:pRg st="5" end="5"/>
                                            </p:txEl>
                                          </p:spTgt>
                                        </p:tgtEl>
                                        <p:attrNameLst>
                                          <p:attrName>style.visibility</p:attrName>
                                        </p:attrNameLst>
                                      </p:cBhvr>
                                      <p:to>
                                        <p:strVal val="visible"/>
                                      </p:to>
                                    </p:set>
                                    <p:animEffect transition="in" filter="fade">
                                      <p:cBhvr>
                                        <p:cTn id="24" dur="1000"/>
                                        <p:tgtEl>
                                          <p:spTgt spid="10">
                                            <p:txEl>
                                              <p:pRg st="5" end="5"/>
                                            </p:txEl>
                                          </p:spTgt>
                                        </p:tgtEl>
                                      </p:cBhvr>
                                    </p:animEffect>
                                    <p:anim calcmode="lin" valueType="num">
                                      <p:cBhvr>
                                        <p:cTn id="25"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Effect transition="in" filter="fade">
                                      <p:cBhvr>
                                        <p:cTn id="31" dur="1000"/>
                                        <p:tgtEl>
                                          <p:spTgt spid="10">
                                            <p:txEl>
                                              <p:pRg st="6" end="6"/>
                                            </p:txEl>
                                          </p:spTgt>
                                        </p:tgtEl>
                                      </p:cBhvr>
                                    </p:animEffect>
                                    <p:anim calcmode="lin" valueType="num">
                                      <p:cBhvr>
                                        <p:cTn id="32"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10">
                                            <p:txEl>
                                              <p:pRg st="6" end="6"/>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0">
                                            <p:txEl>
                                              <p:pRg st="7" end="7"/>
                                            </p:txEl>
                                          </p:spTgt>
                                        </p:tgtEl>
                                        <p:attrNameLst>
                                          <p:attrName>style.visibility</p:attrName>
                                        </p:attrNameLst>
                                      </p:cBhvr>
                                      <p:to>
                                        <p:strVal val="visible"/>
                                      </p:to>
                                    </p:set>
                                    <p:animEffect transition="in" filter="fade">
                                      <p:cBhvr>
                                        <p:cTn id="36" dur="1000"/>
                                        <p:tgtEl>
                                          <p:spTgt spid="10">
                                            <p:txEl>
                                              <p:pRg st="7" end="7"/>
                                            </p:txEl>
                                          </p:spTgt>
                                        </p:tgtEl>
                                      </p:cBhvr>
                                    </p:animEffect>
                                    <p:anim calcmode="lin" valueType="num">
                                      <p:cBhvr>
                                        <p:cTn id="37"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10">
                                            <p:txEl>
                                              <p:pRg st="7" end="7"/>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0">
                                            <p:txEl>
                                              <p:pRg st="8" end="8"/>
                                            </p:txEl>
                                          </p:spTgt>
                                        </p:tgtEl>
                                        <p:attrNameLst>
                                          <p:attrName>style.visibility</p:attrName>
                                        </p:attrNameLst>
                                      </p:cBhvr>
                                      <p:to>
                                        <p:strVal val="visible"/>
                                      </p:to>
                                    </p:set>
                                    <p:animEffect transition="in" filter="fade">
                                      <p:cBhvr>
                                        <p:cTn id="41" dur="1000"/>
                                        <p:tgtEl>
                                          <p:spTgt spid="10">
                                            <p:txEl>
                                              <p:pRg st="8" end="8"/>
                                            </p:txEl>
                                          </p:spTgt>
                                        </p:tgtEl>
                                      </p:cBhvr>
                                    </p:animEffect>
                                    <p:anim calcmode="lin" valueType="num">
                                      <p:cBhvr>
                                        <p:cTn id="42" dur="1000" fill="hold"/>
                                        <p:tgtEl>
                                          <p:spTgt spid="10">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10">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0">
                                            <p:txEl>
                                              <p:pRg st="9" end="9"/>
                                            </p:txEl>
                                          </p:spTgt>
                                        </p:tgtEl>
                                        <p:attrNameLst>
                                          <p:attrName>style.visibility</p:attrName>
                                        </p:attrNameLst>
                                      </p:cBhvr>
                                      <p:to>
                                        <p:strVal val="visible"/>
                                      </p:to>
                                    </p:set>
                                    <p:animEffect transition="in" filter="fade">
                                      <p:cBhvr>
                                        <p:cTn id="48" dur="1000"/>
                                        <p:tgtEl>
                                          <p:spTgt spid="10">
                                            <p:txEl>
                                              <p:pRg st="9" end="9"/>
                                            </p:txEl>
                                          </p:spTgt>
                                        </p:tgtEl>
                                      </p:cBhvr>
                                    </p:animEffect>
                                    <p:anim calcmode="lin" valueType="num">
                                      <p:cBhvr>
                                        <p:cTn id="49" dur="1000" fill="hold"/>
                                        <p:tgtEl>
                                          <p:spTgt spid="10">
                                            <p:txEl>
                                              <p:pRg st="9" end="9"/>
                                            </p:txEl>
                                          </p:spTgt>
                                        </p:tgtEl>
                                        <p:attrNameLst>
                                          <p:attrName>ppt_x</p:attrName>
                                        </p:attrNameLst>
                                      </p:cBhvr>
                                      <p:tavLst>
                                        <p:tav tm="0">
                                          <p:val>
                                            <p:strVal val="#ppt_x"/>
                                          </p:val>
                                        </p:tav>
                                        <p:tav tm="100000">
                                          <p:val>
                                            <p:strVal val="#ppt_x"/>
                                          </p:val>
                                        </p:tav>
                                      </p:tavLst>
                                    </p:anim>
                                    <p:anim calcmode="lin" valueType="num">
                                      <p:cBhvr>
                                        <p:cTn id="50" dur="1000" fill="hold"/>
                                        <p:tgtEl>
                                          <p:spTgt spid="10">
                                            <p:txEl>
                                              <p:pRg st="9" end="9"/>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0">
                                            <p:txEl>
                                              <p:pRg st="10" end="10"/>
                                            </p:txEl>
                                          </p:spTgt>
                                        </p:tgtEl>
                                        <p:attrNameLst>
                                          <p:attrName>style.visibility</p:attrName>
                                        </p:attrNameLst>
                                      </p:cBhvr>
                                      <p:to>
                                        <p:strVal val="visible"/>
                                      </p:to>
                                    </p:set>
                                    <p:animEffect transition="in" filter="fade">
                                      <p:cBhvr>
                                        <p:cTn id="53" dur="1000"/>
                                        <p:tgtEl>
                                          <p:spTgt spid="10">
                                            <p:txEl>
                                              <p:pRg st="10" end="10"/>
                                            </p:txEl>
                                          </p:spTgt>
                                        </p:tgtEl>
                                      </p:cBhvr>
                                    </p:animEffect>
                                    <p:anim calcmode="lin" valueType="num">
                                      <p:cBhvr>
                                        <p:cTn id="54" dur="1000" fill="hold"/>
                                        <p:tgtEl>
                                          <p:spTgt spid="10">
                                            <p:txEl>
                                              <p:pRg st="10" end="10"/>
                                            </p:txEl>
                                          </p:spTgt>
                                        </p:tgtEl>
                                        <p:attrNameLst>
                                          <p:attrName>ppt_x</p:attrName>
                                        </p:attrNameLst>
                                      </p:cBhvr>
                                      <p:tavLst>
                                        <p:tav tm="0">
                                          <p:val>
                                            <p:strVal val="#ppt_x"/>
                                          </p:val>
                                        </p:tav>
                                        <p:tav tm="100000">
                                          <p:val>
                                            <p:strVal val="#ppt_x"/>
                                          </p:val>
                                        </p:tav>
                                      </p:tavLst>
                                    </p:anim>
                                    <p:anim calcmode="lin" valueType="num">
                                      <p:cBhvr>
                                        <p:cTn id="55" dur="1000" fill="hold"/>
                                        <p:tgtEl>
                                          <p:spTgt spid="10">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rPr>
              <a:t>Quality Dimensions (Variance</a:t>
            </a:r>
            <a:r>
              <a:rPr lang="en-US" altLang="zh-TW" sz="3200" b="1" kern="0" dirty="0">
                <a:solidFill>
                  <a:schemeClr val="bg1"/>
                </a:solidFill>
                <a:ea typeface="新細明體" pitchFamily="18" charset="-120"/>
              </a:rPr>
              <a:t>/Defects/</a:t>
            </a:r>
            <a:r>
              <a:rPr lang="en-US" altLang="en-US" sz="3200" b="1" dirty="0">
                <a:solidFill>
                  <a:schemeClr val="bg1"/>
                </a:solidFill>
              </a:rPr>
              <a:t>Variability)</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18</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7313" lvl="1" indent="0">
              <a:buNone/>
            </a:pPr>
            <a:endParaRPr lang="en-GB" b="1" dirty="0">
              <a:solidFill>
                <a:srgbClr val="255898"/>
              </a:solidFill>
            </a:endParaRPr>
          </a:p>
          <a:p>
            <a:pPr marL="544513" lvl="1" indent="-457200">
              <a:buFont typeface="Wingdings" panose="05000000000000000000" pitchFamily="2" charset="2"/>
              <a:buChar char="Ø"/>
            </a:pPr>
            <a:r>
              <a:rPr lang="en-GB" b="1" dirty="0">
                <a:solidFill>
                  <a:srgbClr val="255898"/>
                </a:solidFill>
              </a:rPr>
              <a:t>Requirement: 2.536 inches </a:t>
            </a:r>
          </a:p>
          <a:p>
            <a:pPr marL="544513" lvl="1" indent="-457200">
              <a:buFont typeface="Wingdings" panose="05000000000000000000" pitchFamily="2" charset="2"/>
              <a:buChar char="Ø"/>
            </a:pPr>
            <a:r>
              <a:rPr lang="en-GB" b="1" dirty="0">
                <a:solidFill>
                  <a:srgbClr val="255898"/>
                </a:solidFill>
              </a:rPr>
              <a:t>Upper limit: 2.540 inches, and </a:t>
            </a:r>
          </a:p>
          <a:p>
            <a:pPr marL="544513" lvl="1" indent="-457200">
              <a:buFont typeface="Wingdings" panose="05000000000000000000" pitchFamily="2" charset="2"/>
              <a:buChar char="Ø"/>
            </a:pPr>
            <a:r>
              <a:rPr lang="en-GB" b="1" dirty="0">
                <a:solidFill>
                  <a:srgbClr val="255898"/>
                </a:solidFill>
              </a:rPr>
              <a:t>Lower diameter limit of 2.530 inches. </a:t>
            </a:r>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b="1" dirty="0">
                <a:solidFill>
                  <a:srgbClr val="FFFF00"/>
                </a:solidFill>
              </a:rPr>
              <a:t>Conformance</a:t>
            </a: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8" name="Picture 2"/>
          <p:cNvPicPr>
            <a:picLocks noChangeAspect="1" noChangeArrowheads="1"/>
          </p:cNvPicPr>
          <p:nvPr/>
        </p:nvPicPr>
        <p:blipFill>
          <a:blip r:embed="rId2"/>
          <a:srcRect/>
          <a:stretch>
            <a:fillRect/>
          </a:stretch>
        </p:blipFill>
        <p:spPr bwMode="auto">
          <a:xfrm>
            <a:off x="623285" y="3286319"/>
            <a:ext cx="2971800" cy="2704381"/>
          </a:xfrm>
          <a:prstGeom prst="rect">
            <a:avLst/>
          </a:prstGeom>
          <a:noFill/>
          <a:ln w="9525">
            <a:noFill/>
            <a:miter lim="800000"/>
            <a:headEnd/>
            <a:tailEnd/>
          </a:ln>
          <a:effectLst/>
        </p:spPr>
      </p:pic>
      <p:sp>
        <p:nvSpPr>
          <p:cNvPr id="6" name="Rectangle 5">
            <a:extLst>
              <a:ext uri="{FF2B5EF4-FFF2-40B4-BE49-F238E27FC236}">
                <a16:creationId xmlns:a16="http://schemas.microsoft.com/office/drawing/2014/main" id="{952EBAB6-52CE-4174-8DB0-D66D9AA205A7}"/>
              </a:ext>
            </a:extLst>
          </p:cNvPr>
          <p:cNvSpPr/>
          <p:nvPr/>
        </p:nvSpPr>
        <p:spPr>
          <a:xfrm>
            <a:off x="259080" y="609600"/>
            <a:ext cx="2465740" cy="584775"/>
          </a:xfrm>
          <a:prstGeom prst="rect">
            <a:avLst/>
          </a:prstGeom>
        </p:spPr>
        <p:txBody>
          <a:bodyPr wrap="none">
            <a:spAutoFit/>
          </a:bodyPr>
          <a:lstStyle/>
          <a:p>
            <a:r>
              <a:rPr lang="en-US" sz="3200" b="1" u="sng" dirty="0"/>
              <a:t>Conformance</a:t>
            </a:r>
            <a:endParaRPr lang="en-US" sz="3200" u="sng" dirty="0"/>
          </a:p>
        </p:txBody>
      </p:sp>
      <p:sp>
        <p:nvSpPr>
          <p:cNvPr id="10" name="Rectangle 9">
            <a:extLst>
              <a:ext uri="{FF2B5EF4-FFF2-40B4-BE49-F238E27FC236}">
                <a16:creationId xmlns:a16="http://schemas.microsoft.com/office/drawing/2014/main" id="{0C83159A-31CE-42ED-93EA-B59E89E9EFBA}"/>
              </a:ext>
            </a:extLst>
          </p:cNvPr>
          <p:cNvSpPr/>
          <p:nvPr/>
        </p:nvSpPr>
        <p:spPr>
          <a:xfrm>
            <a:off x="4214648" y="3286319"/>
            <a:ext cx="4572000" cy="2246769"/>
          </a:xfrm>
          <a:prstGeom prst="rect">
            <a:avLst/>
          </a:prstGeom>
        </p:spPr>
        <p:txBody>
          <a:bodyPr>
            <a:spAutoFit/>
          </a:bodyPr>
          <a:lstStyle/>
          <a:p>
            <a:pPr marL="544513" lvl="1" indent="-457200">
              <a:buFont typeface="Wingdings" panose="05000000000000000000" pitchFamily="2" charset="2"/>
              <a:buChar char="Ø"/>
            </a:pPr>
            <a:r>
              <a:rPr lang="en-GB" sz="2800" b="1" dirty="0">
                <a:solidFill>
                  <a:srgbClr val="255898"/>
                </a:solidFill>
              </a:rPr>
              <a:t>In such judgments diameter within the upper and lower limit will be acceptable and would be close to the target.</a:t>
            </a:r>
          </a:p>
        </p:txBody>
      </p:sp>
    </p:spTree>
    <p:extLst>
      <p:ext uri="{BB962C8B-B14F-4D97-AF65-F5344CB8AC3E}">
        <p14:creationId xmlns:p14="http://schemas.microsoft.com/office/powerpoint/2010/main" val="239740322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fade">
                                      <p:cBhvr>
                                        <p:cTn id="21" dur="1000"/>
                                        <p:tgtEl>
                                          <p:spTgt spid="8">
                                            <p:txEl>
                                              <p:pRg st="3" end="3"/>
                                            </p:txEl>
                                          </p:spTgt>
                                        </p:tgtEl>
                                      </p:cBhvr>
                                    </p:animEffect>
                                    <p:anim calcmode="lin" valueType="num">
                                      <p:cBhvr>
                                        <p:cTn id="22"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rPr>
              <a:t>Quality Dimensions (What </a:t>
            </a:r>
            <a:r>
              <a:rPr lang="en-US" altLang="zh-TW" sz="3200" b="1" kern="0" dirty="0">
                <a:solidFill>
                  <a:schemeClr val="bg1"/>
                </a:solidFill>
                <a:ea typeface="新細明體" pitchFamily="18" charset="-120"/>
              </a:rPr>
              <a:t>a giveaway)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19</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1663" lvl="1" indent="-514350">
              <a:buFont typeface="+mj-lt"/>
              <a:buAutoNum type="arabicPeriod"/>
            </a:pPr>
            <a:endParaRPr lang="en-GB" b="1" dirty="0">
              <a:solidFill>
                <a:srgbClr val="255898"/>
              </a:solidFill>
            </a:endParaRPr>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b="1" dirty="0">
                <a:solidFill>
                  <a:srgbClr val="FFFF00"/>
                </a:solidFill>
              </a:rPr>
              <a:t>Conformance</a:t>
            </a: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4875" y="3673523"/>
            <a:ext cx="360045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Related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4623" t="6653" r="66667" b="11368"/>
          <a:stretch/>
        </p:blipFill>
        <p:spPr bwMode="auto">
          <a:xfrm>
            <a:off x="1219200" y="1600200"/>
            <a:ext cx="1488981" cy="417621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1371600" y="2362200"/>
            <a:ext cx="2362200"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6" name="Straight Connector 15"/>
          <p:cNvCxnSpPr/>
          <p:nvPr/>
        </p:nvCxnSpPr>
        <p:spPr>
          <a:xfrm rot="-5400000">
            <a:off x="3092400" y="2213256"/>
            <a:ext cx="216000" cy="0"/>
          </a:xfrm>
          <a:prstGeom prst="line">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7" name="Straight Connector 16"/>
          <p:cNvCxnSpPr/>
          <p:nvPr/>
        </p:nvCxnSpPr>
        <p:spPr>
          <a:xfrm rot="5400000">
            <a:off x="3092400" y="2504408"/>
            <a:ext cx="216000" cy="0"/>
          </a:xfrm>
          <a:prstGeom prst="line">
            <a:avLst/>
          </a:prstGeom>
          <a:ln>
            <a:tailEnd type="arrow"/>
          </a:ln>
        </p:spPr>
        <p:style>
          <a:lnRef idx="2">
            <a:schemeClr val="accent4"/>
          </a:lnRef>
          <a:fillRef idx="0">
            <a:schemeClr val="accent4"/>
          </a:fillRef>
          <a:effectRef idx="1">
            <a:schemeClr val="accent4"/>
          </a:effectRef>
          <a:fontRef idx="minor">
            <a:schemeClr val="tx1"/>
          </a:fontRef>
        </p:style>
      </p:cxnSp>
      <p:sp>
        <p:nvSpPr>
          <p:cNvPr id="9" name="Rectangle 8"/>
          <p:cNvSpPr/>
          <p:nvPr/>
        </p:nvSpPr>
        <p:spPr>
          <a:xfrm>
            <a:off x="4038600" y="1426912"/>
            <a:ext cx="4953000" cy="1938992"/>
          </a:xfrm>
          <a:prstGeom prst="rect">
            <a:avLst/>
          </a:prstGeom>
        </p:spPr>
        <p:txBody>
          <a:bodyPr wrap="square">
            <a:spAutoFit/>
          </a:bodyPr>
          <a:lstStyle/>
          <a:p>
            <a:pPr marL="342900" indent="-342900">
              <a:buFont typeface="Wingdings" panose="05000000000000000000" pitchFamily="2" charset="2"/>
              <a:buChar char="q"/>
            </a:pPr>
            <a:r>
              <a:rPr lang="en-GB" sz="2000" dirty="0"/>
              <a:t>Technology used to fill packages is not always totally consistent</a:t>
            </a:r>
          </a:p>
          <a:p>
            <a:pPr marL="342900" indent="-342900">
              <a:buFont typeface="Wingdings" panose="05000000000000000000" pitchFamily="2" charset="2"/>
              <a:buChar char="q"/>
            </a:pPr>
            <a:r>
              <a:rPr lang="en-GB" sz="2000" b="1" dirty="0">
                <a:solidFill>
                  <a:srgbClr val="FF0000"/>
                </a:solidFill>
              </a:rPr>
              <a:t>They must build in a margin of safety into filling levels </a:t>
            </a:r>
          </a:p>
          <a:p>
            <a:pPr marL="342900" indent="-342900">
              <a:buFont typeface="Wingdings" panose="05000000000000000000" pitchFamily="2" charset="2"/>
              <a:buChar char="q"/>
            </a:pPr>
            <a:r>
              <a:rPr lang="en-GB" sz="2000" dirty="0"/>
              <a:t>This margin of safety  is known as ‘giveaway’ or ‘over-fill’.</a:t>
            </a:r>
          </a:p>
        </p:txBody>
      </p:sp>
      <p:sp>
        <p:nvSpPr>
          <p:cNvPr id="18" name="Rectangle 17">
            <a:extLst>
              <a:ext uri="{FF2B5EF4-FFF2-40B4-BE49-F238E27FC236}">
                <a16:creationId xmlns:a16="http://schemas.microsoft.com/office/drawing/2014/main" id="{77F5405F-BF0E-4939-92F2-0FF7CC5F58A4}"/>
              </a:ext>
            </a:extLst>
          </p:cNvPr>
          <p:cNvSpPr/>
          <p:nvPr/>
        </p:nvSpPr>
        <p:spPr>
          <a:xfrm>
            <a:off x="259080" y="609600"/>
            <a:ext cx="2465740" cy="584775"/>
          </a:xfrm>
          <a:prstGeom prst="rect">
            <a:avLst/>
          </a:prstGeom>
        </p:spPr>
        <p:txBody>
          <a:bodyPr wrap="none">
            <a:spAutoFit/>
          </a:bodyPr>
          <a:lstStyle/>
          <a:p>
            <a:r>
              <a:rPr lang="en-US" sz="3200" b="1" u="sng" dirty="0"/>
              <a:t>Conformance</a:t>
            </a:r>
            <a:endParaRPr lang="en-US" sz="3200" u="sng" dirty="0"/>
          </a:p>
        </p:txBody>
      </p:sp>
    </p:spTree>
    <p:extLst>
      <p:ext uri="{BB962C8B-B14F-4D97-AF65-F5344CB8AC3E}">
        <p14:creationId xmlns:p14="http://schemas.microsoft.com/office/powerpoint/2010/main" val="101211150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1000"/>
                                        <p:tgtEl>
                                          <p:spTgt spid="5124"/>
                                        </p:tgtEl>
                                      </p:cBhvr>
                                    </p:animEffect>
                                    <p:anim calcmode="lin" valueType="num">
                                      <p:cBhvr>
                                        <p:cTn id="8" dur="1000" fill="hold"/>
                                        <p:tgtEl>
                                          <p:spTgt spid="5124"/>
                                        </p:tgtEl>
                                        <p:attrNameLst>
                                          <p:attrName>ppt_x</p:attrName>
                                        </p:attrNameLst>
                                      </p:cBhvr>
                                      <p:tavLst>
                                        <p:tav tm="0">
                                          <p:val>
                                            <p:strVal val="#ppt_x"/>
                                          </p:val>
                                        </p:tav>
                                        <p:tav tm="100000">
                                          <p:val>
                                            <p:strVal val="#ppt_x"/>
                                          </p:val>
                                        </p:tav>
                                      </p:tavLst>
                                    </p:anim>
                                    <p:anim calcmode="lin" valueType="num">
                                      <p:cBhvr>
                                        <p:cTn id="9" dur="1000" fill="hold"/>
                                        <p:tgtEl>
                                          <p:spTgt spid="51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up)">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rPr>
              <a:t>Quality Dimensions</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20</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a:xfrm>
            <a:off x="457200" y="826532"/>
            <a:ext cx="8229600" cy="5299631"/>
          </a:xfrm>
        </p:spPr>
        <p:txBody>
          <a:bodyPr>
            <a:normAutofit/>
          </a:bodyPr>
          <a:lstStyle/>
          <a:p>
            <a:pPr marL="0" indent="0">
              <a:buNone/>
            </a:pPr>
            <a:r>
              <a:rPr lang="en-US" b="1" u="sng" dirty="0"/>
              <a:t>Garvin’s eight dimensions of quality</a:t>
            </a:r>
            <a:r>
              <a:rPr lang="en-US" dirty="0"/>
              <a:t>:</a:t>
            </a:r>
          </a:p>
          <a:p>
            <a:pPr marL="531813" indent="-531813">
              <a:buBlip>
                <a:blip r:embed="rId3"/>
              </a:buBlip>
            </a:pPr>
            <a:r>
              <a:rPr lang="en-US" dirty="0"/>
              <a:t>Durability</a:t>
            </a:r>
            <a:r>
              <a:rPr lang="en-US" b="1" dirty="0"/>
              <a:t> </a:t>
            </a:r>
          </a:p>
          <a:p>
            <a:pPr lvl="1">
              <a:buFont typeface="Wingdings" panose="05000000000000000000" pitchFamily="2" charset="2"/>
              <a:buChar char="Ø"/>
            </a:pPr>
            <a:r>
              <a:rPr lang="en-US" dirty="0"/>
              <a:t> Useful life (it has economic and technical dimension)</a:t>
            </a:r>
          </a:p>
          <a:p>
            <a:pPr marL="531813" indent="-531813">
              <a:buBlip>
                <a:blip r:embed="rId3"/>
              </a:buBlip>
            </a:pPr>
            <a:r>
              <a:rPr lang="en-US" dirty="0"/>
              <a:t>Serviceability</a:t>
            </a:r>
          </a:p>
          <a:p>
            <a:pPr marL="1138238" lvl="1" indent="-512763">
              <a:buFont typeface="Wingdings" panose="05000000000000000000" pitchFamily="2" charset="2"/>
              <a:buChar char="Ø"/>
            </a:pPr>
            <a:r>
              <a:rPr lang="en-US" dirty="0"/>
              <a:t>Ease of repair, availability of authorized repair center</a:t>
            </a:r>
          </a:p>
          <a:p>
            <a:pPr marL="1138238" lvl="1" indent="-512763">
              <a:buFont typeface="Wingdings" panose="05000000000000000000" pitchFamily="2" charset="2"/>
              <a:buChar char="Ø"/>
            </a:pPr>
            <a:r>
              <a:rPr lang="en-US" dirty="0"/>
              <a:t>Tesla </a:t>
            </a:r>
          </a:p>
          <a:p>
            <a:pPr marL="0" indent="0">
              <a:buNone/>
            </a:pPr>
            <a:endParaRPr lang="en-GB" dirty="0"/>
          </a:p>
        </p:txBody>
      </p:sp>
      <p:sp>
        <p:nvSpPr>
          <p:cNvPr id="13" name="AutoShape 2" descr="Image result for Kobe Stee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266" name="Picture 2" descr="Image result for Maruti-Suzuki service center advertisement">
            <a:extLst>
              <a:ext uri="{FF2B5EF4-FFF2-40B4-BE49-F238E27FC236}">
                <a16:creationId xmlns:a16="http://schemas.microsoft.com/office/drawing/2014/main" id="{1BE359AF-7CBB-42E6-AB75-D1E6F03501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2100" y="4931258"/>
            <a:ext cx="3962400" cy="1525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76405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Effect transition="in" filter="fade">
                                      <p:cBhvr>
                                        <p:cTn id="7" dur="1000"/>
                                        <p:tgtEl>
                                          <p:spTgt spid="10">
                                            <p:txEl>
                                              <p:pRg st="3" end="3"/>
                                            </p:txEl>
                                          </p:spTgt>
                                        </p:tgtEl>
                                      </p:cBhvr>
                                    </p:animEffect>
                                    <p:anim calcmode="lin" valueType="num">
                                      <p:cBhvr>
                                        <p:cTn id="8"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xEl>
                                              <p:pRg st="4" end="4"/>
                                            </p:txEl>
                                          </p:spTgt>
                                        </p:tgtEl>
                                        <p:attrNameLst>
                                          <p:attrName>style.visibility</p:attrName>
                                        </p:attrNameLst>
                                      </p:cBhvr>
                                      <p:to>
                                        <p:strVal val="visible"/>
                                      </p:to>
                                    </p:set>
                                    <p:animEffect transition="in" filter="fade">
                                      <p:cBhvr>
                                        <p:cTn id="12" dur="1000"/>
                                        <p:tgtEl>
                                          <p:spTgt spid="10">
                                            <p:txEl>
                                              <p:pRg st="4" end="4"/>
                                            </p:txEl>
                                          </p:spTgt>
                                        </p:tgtEl>
                                      </p:cBhvr>
                                    </p:animEffect>
                                    <p:anim calcmode="lin" valueType="num">
                                      <p:cBhvr>
                                        <p:cTn id="13"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animEffect transition="in" filter="fade">
                                      <p:cBhvr>
                                        <p:cTn id="17" dur="1000"/>
                                        <p:tgtEl>
                                          <p:spTgt spid="10">
                                            <p:txEl>
                                              <p:pRg st="5" end="5"/>
                                            </p:txEl>
                                          </p:spTgt>
                                        </p:tgtEl>
                                      </p:cBhvr>
                                    </p:animEffect>
                                    <p:anim calcmode="lin" valueType="num">
                                      <p:cBhvr>
                                        <p:cTn id="18"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rPr>
              <a:t>Quality Dimensions</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21</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a:xfrm>
            <a:off x="457200" y="826532"/>
            <a:ext cx="8229600" cy="5299631"/>
          </a:xfrm>
        </p:spPr>
        <p:txBody>
          <a:bodyPr>
            <a:normAutofit/>
          </a:bodyPr>
          <a:lstStyle/>
          <a:p>
            <a:pPr marL="0" indent="0">
              <a:buNone/>
            </a:pPr>
            <a:r>
              <a:rPr lang="en-US" b="1" u="sng" dirty="0"/>
              <a:t>Garvin’s eight dimensions of quality</a:t>
            </a:r>
            <a:r>
              <a:rPr lang="en-US" dirty="0"/>
              <a:t>:</a:t>
            </a:r>
          </a:p>
          <a:p>
            <a:pPr marL="531813" indent="-531813">
              <a:buBlip>
                <a:blip r:embed="rId2"/>
              </a:buBlip>
            </a:pPr>
            <a:r>
              <a:rPr lang="en-US" dirty="0"/>
              <a:t>Aesthetics</a:t>
            </a:r>
          </a:p>
          <a:p>
            <a:pPr marL="914400" lvl="1" indent="-457200">
              <a:buFont typeface="Wingdings" panose="05000000000000000000" pitchFamily="2" charset="2"/>
              <a:buChar char="Ø"/>
            </a:pPr>
            <a:r>
              <a:rPr lang="en-US" dirty="0"/>
              <a:t>Look and feel</a:t>
            </a:r>
          </a:p>
          <a:p>
            <a:pPr marL="531813" indent="-531813">
              <a:buBlip>
                <a:blip r:embed="rId2"/>
              </a:buBlip>
            </a:pPr>
            <a:r>
              <a:rPr lang="en-US" dirty="0"/>
              <a:t>Perceived quality</a:t>
            </a:r>
          </a:p>
          <a:p>
            <a:pPr marL="914400" lvl="1" indent="-457200">
              <a:buFont typeface="Wingdings" panose="05000000000000000000" pitchFamily="2" charset="2"/>
              <a:buChar char="Ø"/>
            </a:pPr>
            <a:r>
              <a:rPr lang="en-US" dirty="0"/>
              <a:t>Brand name recognition, general perception, past performance</a:t>
            </a:r>
          </a:p>
          <a:p>
            <a:pPr marL="0" indent="0">
              <a:buNone/>
            </a:pPr>
            <a:endParaRPr lang="en-GB" dirty="0"/>
          </a:p>
        </p:txBody>
      </p:sp>
      <p:sp>
        <p:nvSpPr>
          <p:cNvPr id="13" name="AutoShape 2" descr="Image result for Kobe Stee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Rectangle 5"/>
          <p:cNvSpPr/>
          <p:nvPr/>
        </p:nvSpPr>
        <p:spPr>
          <a:xfrm>
            <a:off x="876300" y="4800600"/>
            <a:ext cx="73914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GB" sz="3200" dirty="0"/>
              <a:t>One should not follow all eight criteria to be successful</a:t>
            </a:r>
          </a:p>
        </p:txBody>
      </p:sp>
    </p:spTree>
    <p:extLst>
      <p:ext uri="{BB962C8B-B14F-4D97-AF65-F5344CB8AC3E}">
        <p14:creationId xmlns:p14="http://schemas.microsoft.com/office/powerpoint/2010/main" val="283866856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1000"/>
                                        <p:tgtEl>
                                          <p:spTgt spid="10">
                                            <p:txEl>
                                              <p:pRg st="1" end="1"/>
                                            </p:txEl>
                                          </p:spTgt>
                                        </p:tgtEl>
                                      </p:cBhvr>
                                    </p:animEffect>
                                    <p:anim calcmode="lin" valueType="num">
                                      <p:cBhvr>
                                        <p:cTn id="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1000"/>
                                        <p:tgtEl>
                                          <p:spTgt spid="10">
                                            <p:txEl>
                                              <p:pRg st="2" end="2"/>
                                            </p:txEl>
                                          </p:spTgt>
                                        </p:tgtEl>
                                      </p:cBhvr>
                                    </p:animEffect>
                                    <p:anim calcmode="lin" valueType="num">
                                      <p:cBhvr>
                                        <p:cTn id="13"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fade">
                                      <p:cBhvr>
                                        <p:cTn id="19" dur="1000"/>
                                        <p:tgtEl>
                                          <p:spTgt spid="10">
                                            <p:txEl>
                                              <p:pRg st="3" end="3"/>
                                            </p:txEl>
                                          </p:spTgt>
                                        </p:tgtEl>
                                      </p:cBhvr>
                                    </p:animEffect>
                                    <p:anim calcmode="lin" valueType="num">
                                      <p:cBhvr>
                                        <p:cTn id="20"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xEl>
                                              <p:pRg st="4" end="4"/>
                                            </p:txEl>
                                          </p:spTgt>
                                        </p:tgtEl>
                                        <p:attrNameLst>
                                          <p:attrName>style.visibility</p:attrName>
                                        </p:attrNameLst>
                                      </p:cBhvr>
                                      <p:to>
                                        <p:strVal val="visible"/>
                                      </p:to>
                                    </p:set>
                                    <p:animEffect transition="in" filter="fade">
                                      <p:cBhvr>
                                        <p:cTn id="24" dur="1000"/>
                                        <p:tgtEl>
                                          <p:spTgt spid="10">
                                            <p:txEl>
                                              <p:pRg st="4" end="4"/>
                                            </p:txEl>
                                          </p:spTgt>
                                        </p:tgtEl>
                                      </p:cBhvr>
                                    </p:animEffect>
                                    <p:anim calcmode="lin" valueType="num">
                                      <p:cBhvr>
                                        <p:cTn id="25"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and its Perspectives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22</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400" b="1" i="1" dirty="0">
              <a:solidFill>
                <a:srgbClr val="255898"/>
              </a:solidFill>
            </a:endParaRPr>
          </a:p>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810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Rectangle 3"/>
          <p:cNvSpPr>
            <a:spLocks noChangeArrowheads="1"/>
          </p:cNvSpPr>
          <p:nvPr/>
        </p:nvSpPr>
        <p:spPr bwMode="auto">
          <a:xfrm>
            <a:off x="609600" y="1447800"/>
            <a:ext cx="7845425" cy="4656659"/>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a:spAutoFit/>
          </a:bodyPr>
          <a:lstStyle/>
          <a:p>
            <a:pPr marL="533400" indent="-533400">
              <a:lnSpc>
                <a:spcPct val="90000"/>
              </a:lnSpc>
              <a:spcAft>
                <a:spcPts val="1200"/>
              </a:spcAft>
              <a:buClr>
                <a:srgbClr val="BF0922"/>
              </a:buClr>
              <a:buSzPct val="97000"/>
              <a:buBlip>
                <a:blip r:embed="rId2"/>
              </a:buBlip>
            </a:pPr>
            <a:r>
              <a:rPr lang="en-US" sz="3200" i="1" dirty="0">
                <a:solidFill>
                  <a:schemeClr val="tx2"/>
                </a:solidFill>
              </a:rPr>
              <a:t>User based</a:t>
            </a:r>
            <a:r>
              <a:rPr lang="en-US" sz="3200" dirty="0"/>
              <a:t>: better performance, more features</a:t>
            </a:r>
          </a:p>
          <a:p>
            <a:pPr marL="533400" indent="-533400">
              <a:lnSpc>
                <a:spcPct val="90000"/>
              </a:lnSpc>
              <a:spcAft>
                <a:spcPts val="1200"/>
              </a:spcAft>
              <a:buClr>
                <a:srgbClr val="BF0922"/>
              </a:buClr>
              <a:buSzPct val="97000"/>
              <a:buBlip>
                <a:blip r:embed="rId2"/>
              </a:buBlip>
            </a:pPr>
            <a:endParaRPr lang="en-US" sz="3200" dirty="0"/>
          </a:p>
          <a:p>
            <a:pPr marL="533400" indent="-533400">
              <a:lnSpc>
                <a:spcPct val="90000"/>
              </a:lnSpc>
              <a:spcAft>
                <a:spcPts val="1200"/>
              </a:spcAft>
              <a:buClr>
                <a:srgbClr val="BF0922"/>
              </a:buClr>
              <a:buSzPct val="97000"/>
              <a:buBlip>
                <a:blip r:embed="rId2"/>
              </a:buBlip>
            </a:pPr>
            <a:endParaRPr lang="en-US" sz="3200" i="1" dirty="0">
              <a:solidFill>
                <a:srgbClr val="255898"/>
              </a:solidFill>
            </a:endParaRPr>
          </a:p>
          <a:p>
            <a:pPr marL="533400" indent="-533400">
              <a:lnSpc>
                <a:spcPct val="90000"/>
              </a:lnSpc>
              <a:spcAft>
                <a:spcPts val="1200"/>
              </a:spcAft>
              <a:buClr>
                <a:srgbClr val="BF0922"/>
              </a:buClr>
              <a:buSzPct val="97000"/>
              <a:buBlip>
                <a:blip r:embed="rId2"/>
              </a:buBlip>
            </a:pPr>
            <a:r>
              <a:rPr lang="en-US" sz="3200" i="1" dirty="0">
                <a:solidFill>
                  <a:srgbClr val="255898"/>
                </a:solidFill>
              </a:rPr>
              <a:t>Manufacturing based</a:t>
            </a:r>
            <a:r>
              <a:rPr lang="en-US" sz="3200" dirty="0"/>
              <a:t>: conformance to standards, making it right the first time</a:t>
            </a:r>
          </a:p>
          <a:p>
            <a:pPr marL="533400" indent="-533400">
              <a:lnSpc>
                <a:spcPct val="90000"/>
              </a:lnSpc>
              <a:spcAft>
                <a:spcPts val="1200"/>
              </a:spcAft>
              <a:buClr>
                <a:srgbClr val="BF0922"/>
              </a:buClr>
              <a:buSzPct val="97000"/>
              <a:buBlip>
                <a:blip r:embed="rId2"/>
              </a:buBlip>
            </a:pPr>
            <a:endParaRPr lang="en-US" dirty="0"/>
          </a:p>
          <a:p>
            <a:pPr marL="533400" indent="-533400">
              <a:lnSpc>
                <a:spcPct val="90000"/>
              </a:lnSpc>
              <a:spcAft>
                <a:spcPts val="1200"/>
              </a:spcAft>
              <a:buClr>
                <a:srgbClr val="BF0922"/>
              </a:buClr>
              <a:buSzPct val="97000"/>
              <a:buBlip>
                <a:blip r:embed="rId2"/>
              </a:buBlip>
            </a:pPr>
            <a:r>
              <a:rPr lang="en-US" sz="3200" i="1" dirty="0">
                <a:solidFill>
                  <a:srgbClr val="255898"/>
                </a:solidFill>
              </a:rPr>
              <a:t>Product based</a:t>
            </a:r>
            <a:r>
              <a:rPr lang="en-US" sz="3200" dirty="0"/>
              <a:t>: specific and measurable attributes of the product </a:t>
            </a:r>
          </a:p>
        </p:txBody>
      </p:sp>
      <p:sp>
        <p:nvSpPr>
          <p:cNvPr id="6" name="Rectangle 5">
            <a:extLst>
              <a:ext uri="{FF2B5EF4-FFF2-40B4-BE49-F238E27FC236}">
                <a16:creationId xmlns:a16="http://schemas.microsoft.com/office/drawing/2014/main" id="{1C88CF8D-385E-4949-B287-54A35FB906F3}"/>
              </a:ext>
            </a:extLst>
          </p:cNvPr>
          <p:cNvSpPr/>
          <p:nvPr/>
        </p:nvSpPr>
        <p:spPr>
          <a:xfrm>
            <a:off x="3757302" y="5999049"/>
            <a:ext cx="4812023" cy="523220"/>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US" sz="2800" dirty="0"/>
              <a:t>Quantities of product attributes</a:t>
            </a:r>
          </a:p>
        </p:txBody>
      </p:sp>
      <p:sp>
        <p:nvSpPr>
          <p:cNvPr id="10" name="Rectangle 9">
            <a:extLst>
              <a:ext uri="{FF2B5EF4-FFF2-40B4-BE49-F238E27FC236}">
                <a16:creationId xmlns:a16="http://schemas.microsoft.com/office/drawing/2014/main" id="{88C88E26-C76D-4820-ADEA-4939DC46A1F4}"/>
              </a:ext>
            </a:extLst>
          </p:cNvPr>
          <p:cNvSpPr/>
          <p:nvPr/>
        </p:nvSpPr>
        <p:spPr>
          <a:xfrm>
            <a:off x="4355820" y="2145422"/>
            <a:ext cx="4178580" cy="5847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3200" dirty="0"/>
              <a:t>Fitness for intended use</a:t>
            </a:r>
          </a:p>
        </p:txBody>
      </p:sp>
      <p:sp>
        <p:nvSpPr>
          <p:cNvPr id="16" name="Rectangle 15">
            <a:extLst>
              <a:ext uri="{FF2B5EF4-FFF2-40B4-BE49-F238E27FC236}">
                <a16:creationId xmlns:a16="http://schemas.microsoft.com/office/drawing/2014/main" id="{28BC6E69-C897-44F9-AD74-57D36630503D}"/>
              </a:ext>
            </a:extLst>
          </p:cNvPr>
          <p:cNvSpPr/>
          <p:nvPr/>
        </p:nvSpPr>
        <p:spPr>
          <a:xfrm>
            <a:off x="2403701" y="2820734"/>
            <a:ext cx="6133282" cy="523220"/>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2800" dirty="0"/>
              <a:t>Quality “lies in the eyes of the beholder.”</a:t>
            </a:r>
            <a:endParaRPr lang="en-US" sz="4400" dirty="0"/>
          </a:p>
        </p:txBody>
      </p:sp>
      <p:sp>
        <p:nvSpPr>
          <p:cNvPr id="17" name="Rectangle 16">
            <a:extLst>
              <a:ext uri="{FF2B5EF4-FFF2-40B4-BE49-F238E27FC236}">
                <a16:creationId xmlns:a16="http://schemas.microsoft.com/office/drawing/2014/main" id="{6ED1E8BA-396C-4525-AFE6-DF21C166E4ED}"/>
              </a:ext>
            </a:extLst>
          </p:cNvPr>
          <p:cNvSpPr/>
          <p:nvPr/>
        </p:nvSpPr>
        <p:spPr>
          <a:xfrm>
            <a:off x="3885877" y="4538989"/>
            <a:ext cx="4646080" cy="523220"/>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2800" dirty="0"/>
              <a:t>“Making it right the first time.”</a:t>
            </a:r>
            <a:endParaRPr lang="en-US" sz="6000" dirty="0"/>
          </a:p>
        </p:txBody>
      </p:sp>
    </p:spTree>
    <p:extLst>
      <p:ext uri="{BB962C8B-B14F-4D97-AF65-F5344CB8AC3E}">
        <p14:creationId xmlns:p14="http://schemas.microsoft.com/office/powerpoint/2010/main" val="203336090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left)">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strips(downRight)">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5">
                                            <p:txEl>
                                              <p:pRg st="3" end="3"/>
                                            </p:txEl>
                                          </p:spTgt>
                                        </p:tgtEl>
                                        <p:attrNameLst>
                                          <p:attrName>style.visibility</p:attrName>
                                        </p:attrNameLst>
                                      </p:cBhvr>
                                      <p:to>
                                        <p:strVal val="visible"/>
                                      </p:to>
                                    </p:set>
                                    <p:animEffect transition="in" filter="wipe(left)">
                                      <p:cBhvr>
                                        <p:cTn id="27" dur="500"/>
                                        <p:tgtEl>
                                          <p:spTgt spid="2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5">
                                            <p:txEl>
                                              <p:pRg st="5" end="5"/>
                                            </p:txEl>
                                          </p:spTgt>
                                        </p:tgtEl>
                                        <p:attrNameLst>
                                          <p:attrName>style.visibility</p:attrName>
                                        </p:attrNameLst>
                                      </p:cBhvr>
                                      <p:to>
                                        <p:strVal val="visible"/>
                                      </p:to>
                                    </p:set>
                                    <p:animEffect transition="in" filter="wipe(left)">
                                      <p:cBhvr>
                                        <p:cTn id="32" dur="500"/>
                                        <p:tgtEl>
                                          <p:spTgt spid="2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autoUpdateAnimBg="0"/>
      <p:bldP spid="6" grpId="0" animBg="1"/>
      <p:bldP spid="10" grpId="0" animBg="1"/>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3CEEEE9-B9B8-448A-8256-33C1E2308880}"/>
              </a:ext>
            </a:extLst>
          </p:cNvPr>
          <p:cNvPicPr>
            <a:picLocks noChangeAspect="1"/>
          </p:cNvPicPr>
          <p:nvPr/>
        </p:nvPicPr>
        <p:blipFill>
          <a:blip r:embed="rId2"/>
          <a:stretch>
            <a:fillRect/>
          </a:stretch>
        </p:blipFill>
        <p:spPr>
          <a:xfrm>
            <a:off x="1033218" y="617538"/>
            <a:ext cx="7077563" cy="5918725"/>
          </a:xfrm>
          <a:prstGeom prst="rect">
            <a:avLst/>
          </a:prstGeom>
        </p:spPr>
      </p:pic>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and its Perspectives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23</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400" b="1" i="1" dirty="0">
              <a:solidFill>
                <a:srgbClr val="255898"/>
              </a:solidFill>
            </a:endParaRPr>
          </a:p>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810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722243087"/>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Variance/Defects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24</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7313" lvl="1" indent="0">
              <a:buNone/>
            </a:pPr>
            <a:endParaRPr lang="en-GB" b="1" dirty="0">
              <a:solidFill>
                <a:srgbClr val="255898"/>
              </a:solidFill>
            </a:endParaRPr>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485" y="1981200"/>
            <a:ext cx="7871429"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841375" y="1905000"/>
            <a:ext cx="2511425" cy="2819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3432175" y="1905000"/>
            <a:ext cx="2511425" cy="2819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6096000" y="1905000"/>
            <a:ext cx="2511425" cy="2819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968642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xit" presetSubtype="0" fill="hold" grpId="1" nodeType="clickEffect">
                                  <p:stCondLst>
                                    <p:cond delay="0"/>
                                  </p:stCondLst>
                                  <p:childTnLst>
                                    <p:animEffect transition="out" filter="fade">
                                      <p:cBhvr>
                                        <p:cTn id="11" dur="1000"/>
                                        <p:tgtEl>
                                          <p:spTgt spid="6"/>
                                        </p:tgtEl>
                                      </p:cBhvr>
                                    </p:animEffect>
                                    <p:anim calcmode="lin" valueType="num">
                                      <p:cBhvr>
                                        <p:cTn id="12" dur="1000"/>
                                        <p:tgtEl>
                                          <p:spTgt spid="6"/>
                                        </p:tgtEl>
                                        <p:attrNameLst>
                                          <p:attrName>ppt_x</p:attrName>
                                        </p:attrNameLst>
                                      </p:cBhvr>
                                      <p:tavLst>
                                        <p:tav tm="0">
                                          <p:val>
                                            <p:strVal val="ppt_x"/>
                                          </p:val>
                                        </p:tav>
                                        <p:tav tm="100000">
                                          <p:val>
                                            <p:strVal val="ppt_x"/>
                                          </p:val>
                                        </p:tav>
                                      </p:tavLst>
                                    </p:anim>
                                    <p:anim calcmode="lin" valueType="num">
                                      <p:cBhvr>
                                        <p:cTn id="13" dur="1000"/>
                                        <p:tgtEl>
                                          <p:spTgt spid="6"/>
                                        </p:tgtEl>
                                        <p:attrNameLst>
                                          <p:attrName>ppt_y</p:attrName>
                                        </p:attrNameLst>
                                      </p:cBhvr>
                                      <p:tavLst>
                                        <p:tav tm="0">
                                          <p:val>
                                            <p:strVal val="ppt_y"/>
                                          </p:val>
                                        </p:tav>
                                        <p:tav tm="100000">
                                          <p:val>
                                            <p:strVal val="ppt_y+.1"/>
                                          </p:val>
                                        </p:tav>
                                      </p:tavLst>
                                    </p:anim>
                                    <p:set>
                                      <p:cBhvr>
                                        <p:cTn id="14" dur="1" fill="hold">
                                          <p:stCondLst>
                                            <p:cond delay="999"/>
                                          </p:stCondLst>
                                        </p:cTn>
                                        <p:tgtEl>
                                          <p:spTgt spid="6"/>
                                        </p:tgtEl>
                                        <p:attrNameLst>
                                          <p:attrName>style.visibility</p:attrName>
                                        </p:attrNameLst>
                                      </p:cBhvr>
                                      <p:to>
                                        <p:strVal val="hidden"/>
                                      </p:to>
                                    </p:set>
                                  </p:childTnLst>
                                </p:cTn>
                              </p:par>
                              <p:par>
                                <p:cTn id="15" presetID="16" presetClass="entr" presetSubtype="21"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par>
                                <p:cTn id="23" presetID="16" presetClass="entr" presetSubtype="2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arn(inVertical)">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7" grpId="0" animBg="1"/>
      <p:bldP spid="17" grpId="1"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a typeface="新細明體" pitchFamily="18" charset="-120"/>
              </a:rPr>
              <a:t>Tea and Sympathy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25</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1663" lvl="1" indent="-514350">
              <a:buFont typeface="+mj-lt"/>
              <a:buAutoNum type="arabicPeriod"/>
            </a:pPr>
            <a:r>
              <a:rPr lang="en-GB" b="1" dirty="0">
                <a:solidFill>
                  <a:srgbClr val="255898"/>
                </a:solidFill>
              </a:rPr>
              <a:t>Be pleasant to the waitresses – remember             Tea and Sympathy girls are always right.  </a:t>
            </a:r>
          </a:p>
          <a:p>
            <a:pPr marL="601663" lvl="1" indent="-514350">
              <a:buFont typeface="+mj-lt"/>
              <a:buAutoNum type="arabicPeriod"/>
            </a:pPr>
            <a:r>
              <a:rPr lang="en-GB" b="1" dirty="0">
                <a:solidFill>
                  <a:srgbClr val="255898"/>
                </a:solidFill>
              </a:rPr>
              <a:t>You will have to wait outside the restaurant until your entire party is present: no exceptions.  </a:t>
            </a:r>
          </a:p>
          <a:p>
            <a:pPr marL="601663" lvl="1" indent="-514350">
              <a:buFont typeface="+mj-lt"/>
              <a:buAutoNum type="arabicPeriod"/>
            </a:pPr>
            <a:r>
              <a:rPr lang="en-GB" b="1" dirty="0">
                <a:solidFill>
                  <a:srgbClr val="255898"/>
                </a:solidFill>
              </a:rPr>
              <a:t>Occasionally, you may be asked to change tables so that we can accommodate all of you.  </a:t>
            </a:r>
          </a:p>
          <a:p>
            <a:pPr marL="601663" lvl="1" indent="-514350">
              <a:buFont typeface="+mj-lt"/>
              <a:buAutoNum type="arabicPeriod"/>
            </a:pPr>
            <a:r>
              <a:rPr lang="en-GB" b="1" dirty="0">
                <a:solidFill>
                  <a:srgbClr val="255898"/>
                </a:solidFill>
              </a:rPr>
              <a:t>If we don’t need the table you may stay all day, but if people are waiting it’s time to naff off.  </a:t>
            </a:r>
          </a:p>
          <a:p>
            <a:pPr marL="601663" lvl="1" indent="-514350">
              <a:buFont typeface="+mj-lt"/>
              <a:buAutoNum type="arabicPeriod"/>
            </a:pPr>
            <a:r>
              <a:rPr lang="en-GB" b="1" dirty="0">
                <a:solidFill>
                  <a:srgbClr val="255898"/>
                </a:solidFill>
              </a:rPr>
              <a:t>These rules are strictly enforced. Any argument will incur Nicky’s wrath. You have been warned. </a:t>
            </a:r>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5236863"/>
            <a:ext cx="3810000" cy="1316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871491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Kano Model of Customer Requirements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26</a:t>
            </a:fld>
            <a:r>
              <a:rPr lang="en-US" altLang="zh-TW" dirty="0">
                <a:solidFill>
                  <a:schemeClr val="bg1">
                    <a:lumMod val="95000"/>
                  </a:schemeClr>
                </a:solidFill>
              </a:rPr>
              <a:t>/86</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531813" indent="-531813">
              <a:buBlip>
                <a:blip r:embed="rId3"/>
              </a:buBlip>
            </a:pPr>
            <a:r>
              <a:rPr lang="en-US" sz="3600" dirty="0">
                <a:solidFill>
                  <a:srgbClr val="C00000"/>
                </a:solidFill>
              </a:rPr>
              <a:t>Dissatisfiers (“must haves”)</a:t>
            </a:r>
            <a:r>
              <a:rPr lang="en-US" sz="3600" dirty="0"/>
              <a:t>: expected requirements that cause dissatisfaction if not present</a:t>
            </a:r>
          </a:p>
          <a:p>
            <a:pPr marL="531813" indent="-531813">
              <a:buBlip>
                <a:blip r:embed="rId3"/>
              </a:buBlip>
            </a:pPr>
            <a:endParaRPr lang="en-US" sz="3000" dirty="0"/>
          </a:p>
          <a:p>
            <a:pPr marL="531813" indent="-531813">
              <a:buBlip>
                <a:blip r:embed="rId3"/>
              </a:buBlip>
            </a:pPr>
            <a:r>
              <a:rPr lang="en-US" sz="3600" dirty="0">
                <a:solidFill>
                  <a:srgbClr val="C00000"/>
                </a:solidFill>
              </a:rPr>
              <a:t>Satisfiers (“wants”)</a:t>
            </a:r>
            <a:r>
              <a:rPr lang="en-US" sz="3600" dirty="0"/>
              <a:t>: expressed requirements</a:t>
            </a:r>
          </a:p>
          <a:p>
            <a:pPr marL="531813" indent="-531813">
              <a:buBlip>
                <a:blip r:embed="rId3"/>
              </a:buBlip>
            </a:pPr>
            <a:endParaRPr lang="en-US" sz="2800" dirty="0"/>
          </a:p>
          <a:p>
            <a:pPr marL="531813" indent="-531813">
              <a:buBlip>
                <a:blip r:embed="rId3"/>
              </a:buBlip>
            </a:pPr>
            <a:r>
              <a:rPr lang="en-US" sz="3600" dirty="0">
                <a:solidFill>
                  <a:srgbClr val="C00000"/>
                </a:solidFill>
              </a:rPr>
              <a:t>Exciters/delighters (“never thought of”)</a:t>
            </a:r>
            <a:r>
              <a:rPr lang="en-US" sz="3600" dirty="0"/>
              <a:t>: unexpected features</a:t>
            </a:r>
          </a:p>
          <a:p>
            <a:pPr marL="0" indent="0">
              <a:buNone/>
            </a:pPr>
            <a:endParaRPr lang="en-US" sz="4000" dirty="0"/>
          </a:p>
        </p:txBody>
      </p:sp>
      <p:sp>
        <p:nvSpPr>
          <p:cNvPr id="12" name="Freeform: Shape 11">
            <a:extLst>
              <a:ext uri="{FF2B5EF4-FFF2-40B4-BE49-F238E27FC236}">
                <a16:creationId xmlns:a16="http://schemas.microsoft.com/office/drawing/2014/main" id="{5595CD8B-C245-4CE7-9807-F72F088D1F26}"/>
              </a:ext>
            </a:extLst>
          </p:cNvPr>
          <p:cNvSpPr/>
          <p:nvPr/>
        </p:nvSpPr>
        <p:spPr>
          <a:xfrm>
            <a:off x="4973053" y="3705726"/>
            <a:ext cx="568897" cy="2021306"/>
          </a:xfrm>
          <a:custGeom>
            <a:avLst/>
            <a:gdLst>
              <a:gd name="connsiteX0" fmla="*/ 0 w 568897"/>
              <a:gd name="connsiteY0" fmla="*/ 2021306 h 2021306"/>
              <a:gd name="connsiteX1" fmla="*/ 561473 w 568897"/>
              <a:gd name="connsiteY1" fmla="*/ 1058779 h 2021306"/>
              <a:gd name="connsiteX2" fmla="*/ 336884 w 568897"/>
              <a:gd name="connsiteY2" fmla="*/ 0 h 2021306"/>
              <a:gd name="connsiteX3" fmla="*/ 336884 w 568897"/>
              <a:gd name="connsiteY3" fmla="*/ 0 h 2021306"/>
            </a:gdLst>
            <a:ahLst/>
            <a:cxnLst>
              <a:cxn ang="0">
                <a:pos x="connsiteX0" y="connsiteY0"/>
              </a:cxn>
              <a:cxn ang="0">
                <a:pos x="connsiteX1" y="connsiteY1"/>
              </a:cxn>
              <a:cxn ang="0">
                <a:pos x="connsiteX2" y="connsiteY2"/>
              </a:cxn>
              <a:cxn ang="0">
                <a:pos x="connsiteX3" y="connsiteY3"/>
              </a:cxn>
            </a:cxnLst>
            <a:rect l="l" t="t" r="r" b="b"/>
            <a:pathLst>
              <a:path w="568897" h="2021306">
                <a:moveTo>
                  <a:pt x="0" y="2021306"/>
                </a:moveTo>
                <a:cubicBezTo>
                  <a:pt x="252663" y="1708484"/>
                  <a:pt x="505326" y="1395663"/>
                  <a:pt x="561473" y="1058779"/>
                </a:cubicBezTo>
                <a:cubicBezTo>
                  <a:pt x="617620" y="721895"/>
                  <a:pt x="336884" y="0"/>
                  <a:pt x="336884" y="0"/>
                </a:cubicBezTo>
                <a:lnTo>
                  <a:pt x="336884" y="0"/>
                </a:lnTo>
              </a:path>
            </a:pathLst>
          </a:cu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25" name="Freeform: Shape 24">
            <a:extLst>
              <a:ext uri="{FF2B5EF4-FFF2-40B4-BE49-F238E27FC236}">
                <a16:creationId xmlns:a16="http://schemas.microsoft.com/office/drawing/2014/main" id="{48B31EEB-3D22-4BFF-80AF-BC1D4F65A828}"/>
              </a:ext>
            </a:extLst>
          </p:cNvPr>
          <p:cNvSpPr/>
          <p:nvPr/>
        </p:nvSpPr>
        <p:spPr>
          <a:xfrm>
            <a:off x="6629400" y="1905000"/>
            <a:ext cx="457200" cy="1524000"/>
          </a:xfrm>
          <a:custGeom>
            <a:avLst/>
            <a:gdLst>
              <a:gd name="connsiteX0" fmla="*/ 0 w 568897"/>
              <a:gd name="connsiteY0" fmla="*/ 2021306 h 2021306"/>
              <a:gd name="connsiteX1" fmla="*/ 561473 w 568897"/>
              <a:gd name="connsiteY1" fmla="*/ 1058779 h 2021306"/>
              <a:gd name="connsiteX2" fmla="*/ 336884 w 568897"/>
              <a:gd name="connsiteY2" fmla="*/ 0 h 2021306"/>
              <a:gd name="connsiteX3" fmla="*/ 336884 w 568897"/>
              <a:gd name="connsiteY3" fmla="*/ 0 h 2021306"/>
            </a:gdLst>
            <a:ahLst/>
            <a:cxnLst>
              <a:cxn ang="0">
                <a:pos x="connsiteX0" y="connsiteY0"/>
              </a:cxn>
              <a:cxn ang="0">
                <a:pos x="connsiteX1" y="connsiteY1"/>
              </a:cxn>
              <a:cxn ang="0">
                <a:pos x="connsiteX2" y="connsiteY2"/>
              </a:cxn>
              <a:cxn ang="0">
                <a:pos x="connsiteX3" y="connsiteY3"/>
              </a:cxn>
            </a:cxnLst>
            <a:rect l="l" t="t" r="r" b="b"/>
            <a:pathLst>
              <a:path w="568897" h="2021306">
                <a:moveTo>
                  <a:pt x="0" y="2021306"/>
                </a:moveTo>
                <a:cubicBezTo>
                  <a:pt x="252663" y="1708484"/>
                  <a:pt x="505326" y="1395663"/>
                  <a:pt x="561473" y="1058779"/>
                </a:cubicBezTo>
                <a:cubicBezTo>
                  <a:pt x="617620" y="721895"/>
                  <a:pt x="336884" y="0"/>
                  <a:pt x="336884" y="0"/>
                </a:cubicBezTo>
                <a:lnTo>
                  <a:pt x="336884" y="0"/>
                </a:lnTo>
              </a:path>
            </a:pathLst>
          </a:cu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4074327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wipe(left)">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animEffect transition="in" filter="wipe(left)">
                                      <p:cBhvr>
                                        <p:cTn id="17" dur="500"/>
                                        <p:tgtEl>
                                          <p:spTgt spid="1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Kano Model of Customer Requirements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27</a:t>
            </a:fld>
            <a:r>
              <a:rPr lang="en-US" altLang="zh-TW" dirty="0">
                <a:solidFill>
                  <a:schemeClr val="bg1">
                    <a:lumMod val="95000"/>
                  </a:schemeClr>
                </a:solidFill>
              </a:rPr>
              <a:t>/86</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4000" dirty="0">
                <a:solidFill>
                  <a:schemeClr val="bg1"/>
                </a:solidFill>
              </a:rPr>
              <a:t>.</a:t>
            </a:r>
          </a:p>
        </p:txBody>
      </p:sp>
      <p:pic>
        <p:nvPicPr>
          <p:cNvPr id="4" name="Picture 3">
            <a:extLst>
              <a:ext uri="{FF2B5EF4-FFF2-40B4-BE49-F238E27FC236}">
                <a16:creationId xmlns:a16="http://schemas.microsoft.com/office/drawing/2014/main" id="{821BFADC-AC70-4057-AB8D-30030784FB5A}"/>
              </a:ext>
            </a:extLst>
          </p:cNvPr>
          <p:cNvPicPr>
            <a:picLocks noChangeAspect="1"/>
          </p:cNvPicPr>
          <p:nvPr/>
        </p:nvPicPr>
        <p:blipFill>
          <a:blip r:embed="rId3"/>
          <a:stretch>
            <a:fillRect/>
          </a:stretch>
        </p:blipFill>
        <p:spPr>
          <a:xfrm>
            <a:off x="606425" y="1132729"/>
            <a:ext cx="7903029" cy="5080519"/>
          </a:xfrm>
          <a:prstGeom prst="rect">
            <a:avLst/>
          </a:prstGeom>
        </p:spPr>
      </p:pic>
    </p:spTree>
    <p:extLst>
      <p:ext uri="{BB962C8B-B14F-4D97-AF65-F5344CB8AC3E}">
        <p14:creationId xmlns:p14="http://schemas.microsoft.com/office/powerpoint/2010/main" val="67256310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effectLst>
                  <a:outerShdw blurRad="38100" dist="38100" dir="2700000" algn="tl">
                    <a:srgbClr val="000000">
                      <a:alpha val="43137"/>
                    </a:srgbClr>
                  </a:outerShdw>
                </a:effectLst>
              </a:rPr>
              <a:t>Kano Model of Customer Requirements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28</a:t>
            </a:fld>
            <a:r>
              <a:rPr lang="en-US" altLang="zh-TW" dirty="0">
                <a:solidFill>
                  <a:schemeClr val="bg1">
                    <a:lumMod val="95000"/>
                  </a:schemeClr>
                </a:solidFill>
              </a:rPr>
              <a:t>/86</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buNone/>
            </a:pPr>
            <a:r>
              <a:rPr lang="en-US" sz="4000" dirty="0">
                <a:solidFill>
                  <a:schemeClr val="bg1"/>
                </a:solidFill>
              </a:rPr>
              <a:t>.</a:t>
            </a:r>
          </a:p>
        </p:txBody>
      </p:sp>
      <p:pic>
        <p:nvPicPr>
          <p:cNvPr id="4" name="Picture 3">
            <a:extLst>
              <a:ext uri="{FF2B5EF4-FFF2-40B4-BE49-F238E27FC236}">
                <a16:creationId xmlns:a16="http://schemas.microsoft.com/office/drawing/2014/main" id="{821BFADC-AC70-4057-AB8D-30030784FB5A}"/>
              </a:ext>
            </a:extLst>
          </p:cNvPr>
          <p:cNvPicPr>
            <a:picLocks noChangeAspect="1"/>
          </p:cNvPicPr>
          <p:nvPr/>
        </p:nvPicPr>
        <p:blipFill>
          <a:blip r:embed="rId3"/>
          <a:stretch>
            <a:fillRect/>
          </a:stretch>
        </p:blipFill>
        <p:spPr>
          <a:xfrm>
            <a:off x="606425" y="1132729"/>
            <a:ext cx="7903029" cy="5080519"/>
          </a:xfrm>
          <a:prstGeom prst="rect">
            <a:avLst/>
          </a:prstGeom>
        </p:spPr>
      </p:pic>
      <p:sp>
        <p:nvSpPr>
          <p:cNvPr id="10" name="Rectangle 9">
            <a:extLst>
              <a:ext uri="{FF2B5EF4-FFF2-40B4-BE49-F238E27FC236}">
                <a16:creationId xmlns:a16="http://schemas.microsoft.com/office/drawing/2014/main" id="{14399F06-CAD0-4F67-A6BE-4895D4F62056}"/>
              </a:ext>
            </a:extLst>
          </p:cNvPr>
          <p:cNvSpPr/>
          <p:nvPr/>
        </p:nvSpPr>
        <p:spPr>
          <a:xfrm rot="20141479">
            <a:off x="223567" y="3747687"/>
            <a:ext cx="10326573" cy="4431634"/>
          </a:xfrm>
          <a:custGeom>
            <a:avLst/>
            <a:gdLst>
              <a:gd name="connsiteX0" fmla="*/ 0 w 10484960"/>
              <a:gd name="connsiteY0" fmla="*/ 0 h 2988766"/>
              <a:gd name="connsiteX1" fmla="*/ 10484960 w 10484960"/>
              <a:gd name="connsiteY1" fmla="*/ 0 h 2988766"/>
              <a:gd name="connsiteX2" fmla="*/ 10484960 w 10484960"/>
              <a:gd name="connsiteY2" fmla="*/ 2988766 h 2988766"/>
              <a:gd name="connsiteX3" fmla="*/ 0 w 10484960"/>
              <a:gd name="connsiteY3" fmla="*/ 2988766 h 2988766"/>
              <a:gd name="connsiteX4" fmla="*/ 0 w 10484960"/>
              <a:gd name="connsiteY4" fmla="*/ 0 h 2988766"/>
              <a:gd name="connsiteX0" fmla="*/ 0 w 10484960"/>
              <a:gd name="connsiteY0" fmla="*/ 0 h 2988766"/>
              <a:gd name="connsiteX1" fmla="*/ 10484960 w 10484960"/>
              <a:gd name="connsiteY1" fmla="*/ 0 h 2988766"/>
              <a:gd name="connsiteX2" fmla="*/ 10484960 w 10484960"/>
              <a:gd name="connsiteY2" fmla="*/ 2988766 h 2988766"/>
              <a:gd name="connsiteX3" fmla="*/ 1793575 w 10484960"/>
              <a:gd name="connsiteY3" fmla="*/ 1359786 h 2988766"/>
              <a:gd name="connsiteX4" fmla="*/ 0 w 10484960"/>
              <a:gd name="connsiteY4" fmla="*/ 0 h 2988766"/>
              <a:gd name="connsiteX0" fmla="*/ 0 w 10484960"/>
              <a:gd name="connsiteY0" fmla="*/ 0 h 2988766"/>
              <a:gd name="connsiteX1" fmla="*/ 10484960 w 10484960"/>
              <a:gd name="connsiteY1" fmla="*/ 0 h 2988766"/>
              <a:gd name="connsiteX2" fmla="*/ 10484960 w 10484960"/>
              <a:gd name="connsiteY2" fmla="*/ 2988766 h 2988766"/>
              <a:gd name="connsiteX3" fmla="*/ 1828289 w 10484960"/>
              <a:gd name="connsiteY3" fmla="*/ 1285890 h 2988766"/>
              <a:gd name="connsiteX4" fmla="*/ 0 w 10484960"/>
              <a:gd name="connsiteY4" fmla="*/ 0 h 2988766"/>
              <a:gd name="connsiteX0" fmla="*/ 0 w 10484960"/>
              <a:gd name="connsiteY0" fmla="*/ 21721 h 3010487"/>
              <a:gd name="connsiteX1" fmla="*/ 10477124 w 10484960"/>
              <a:gd name="connsiteY1" fmla="*/ 0 h 3010487"/>
              <a:gd name="connsiteX2" fmla="*/ 10484960 w 10484960"/>
              <a:gd name="connsiteY2" fmla="*/ 3010487 h 3010487"/>
              <a:gd name="connsiteX3" fmla="*/ 1828289 w 10484960"/>
              <a:gd name="connsiteY3" fmla="*/ 1307611 h 3010487"/>
              <a:gd name="connsiteX4" fmla="*/ 0 w 10484960"/>
              <a:gd name="connsiteY4" fmla="*/ 21721 h 3010487"/>
              <a:gd name="connsiteX0" fmla="*/ 0 w 10484960"/>
              <a:gd name="connsiteY0" fmla="*/ 21721 h 3010487"/>
              <a:gd name="connsiteX1" fmla="*/ 10477124 w 10484960"/>
              <a:gd name="connsiteY1" fmla="*/ 0 h 3010487"/>
              <a:gd name="connsiteX2" fmla="*/ 10484960 w 10484960"/>
              <a:gd name="connsiteY2" fmla="*/ 3010487 h 3010487"/>
              <a:gd name="connsiteX3" fmla="*/ 1828289 w 10484960"/>
              <a:gd name="connsiteY3" fmla="*/ 1307611 h 3010487"/>
              <a:gd name="connsiteX4" fmla="*/ 0 w 10484960"/>
              <a:gd name="connsiteY4" fmla="*/ 21721 h 3010487"/>
              <a:gd name="connsiteX0" fmla="*/ 0 w 10477124"/>
              <a:gd name="connsiteY0" fmla="*/ 21721 h 4333779"/>
              <a:gd name="connsiteX1" fmla="*/ 10477124 w 10477124"/>
              <a:gd name="connsiteY1" fmla="*/ 0 h 4333779"/>
              <a:gd name="connsiteX2" fmla="*/ 8347895 w 10477124"/>
              <a:gd name="connsiteY2" fmla="*/ 4333779 h 4333779"/>
              <a:gd name="connsiteX3" fmla="*/ 1828289 w 10477124"/>
              <a:gd name="connsiteY3" fmla="*/ 1307611 h 4333779"/>
              <a:gd name="connsiteX4" fmla="*/ 0 w 10477124"/>
              <a:gd name="connsiteY4" fmla="*/ 21721 h 4333779"/>
              <a:gd name="connsiteX0" fmla="*/ 0 w 10477124"/>
              <a:gd name="connsiteY0" fmla="*/ 21721 h 4333779"/>
              <a:gd name="connsiteX1" fmla="*/ 10477124 w 10477124"/>
              <a:gd name="connsiteY1" fmla="*/ 0 h 4333779"/>
              <a:gd name="connsiteX2" fmla="*/ 8347895 w 10477124"/>
              <a:gd name="connsiteY2" fmla="*/ 4333779 h 4333779"/>
              <a:gd name="connsiteX3" fmla="*/ 25250 w 10477124"/>
              <a:gd name="connsiteY3" fmla="*/ 460583 h 4333779"/>
              <a:gd name="connsiteX4" fmla="*/ 0 w 10477124"/>
              <a:gd name="connsiteY4" fmla="*/ 21721 h 4333779"/>
              <a:gd name="connsiteX0" fmla="*/ 267650 w 10451874"/>
              <a:gd name="connsiteY0" fmla="*/ 51075 h 4333779"/>
              <a:gd name="connsiteX1" fmla="*/ 10451874 w 10451874"/>
              <a:gd name="connsiteY1" fmla="*/ 0 h 4333779"/>
              <a:gd name="connsiteX2" fmla="*/ 8322645 w 10451874"/>
              <a:gd name="connsiteY2" fmla="*/ 4333779 h 4333779"/>
              <a:gd name="connsiteX3" fmla="*/ 0 w 10451874"/>
              <a:gd name="connsiteY3" fmla="*/ 460583 h 4333779"/>
              <a:gd name="connsiteX4" fmla="*/ 267650 w 10451874"/>
              <a:gd name="connsiteY4" fmla="*/ 51075 h 4333779"/>
              <a:gd name="connsiteX0" fmla="*/ 208533 w 10451874"/>
              <a:gd name="connsiteY0" fmla="*/ 23303 h 4333779"/>
              <a:gd name="connsiteX1" fmla="*/ 10451874 w 10451874"/>
              <a:gd name="connsiteY1" fmla="*/ 0 h 4333779"/>
              <a:gd name="connsiteX2" fmla="*/ 8322645 w 10451874"/>
              <a:gd name="connsiteY2" fmla="*/ 4333779 h 4333779"/>
              <a:gd name="connsiteX3" fmla="*/ 0 w 10451874"/>
              <a:gd name="connsiteY3" fmla="*/ 460583 h 4333779"/>
              <a:gd name="connsiteX4" fmla="*/ 208533 w 10451874"/>
              <a:gd name="connsiteY4" fmla="*/ 23303 h 4333779"/>
              <a:gd name="connsiteX0" fmla="*/ 208533 w 10290198"/>
              <a:gd name="connsiteY0" fmla="*/ 63173 h 4373649"/>
              <a:gd name="connsiteX1" fmla="*/ 10290198 w 10290198"/>
              <a:gd name="connsiteY1" fmla="*/ 0 h 4373649"/>
              <a:gd name="connsiteX2" fmla="*/ 8322645 w 10290198"/>
              <a:gd name="connsiteY2" fmla="*/ 4373649 h 4373649"/>
              <a:gd name="connsiteX3" fmla="*/ 0 w 10290198"/>
              <a:gd name="connsiteY3" fmla="*/ 500453 h 4373649"/>
              <a:gd name="connsiteX4" fmla="*/ 208533 w 10290198"/>
              <a:gd name="connsiteY4" fmla="*/ 63173 h 4373649"/>
              <a:gd name="connsiteX0" fmla="*/ 208533 w 10290198"/>
              <a:gd name="connsiteY0" fmla="*/ 63173 h 4373649"/>
              <a:gd name="connsiteX1" fmla="*/ 10290198 w 10290198"/>
              <a:gd name="connsiteY1" fmla="*/ 0 h 4373649"/>
              <a:gd name="connsiteX2" fmla="*/ 8322645 w 10290198"/>
              <a:gd name="connsiteY2" fmla="*/ 4373649 h 4373649"/>
              <a:gd name="connsiteX3" fmla="*/ 0 w 10290198"/>
              <a:gd name="connsiteY3" fmla="*/ 500453 h 4373649"/>
              <a:gd name="connsiteX4" fmla="*/ 208533 w 10290198"/>
              <a:gd name="connsiteY4" fmla="*/ 63173 h 4373649"/>
              <a:gd name="connsiteX0" fmla="*/ 208533 w 10290198"/>
              <a:gd name="connsiteY0" fmla="*/ 63173 h 4373649"/>
              <a:gd name="connsiteX1" fmla="*/ 10290198 w 10290198"/>
              <a:gd name="connsiteY1" fmla="*/ 0 h 4373649"/>
              <a:gd name="connsiteX2" fmla="*/ 8322645 w 10290198"/>
              <a:gd name="connsiteY2" fmla="*/ 4373649 h 4373649"/>
              <a:gd name="connsiteX3" fmla="*/ 0 w 10290198"/>
              <a:gd name="connsiteY3" fmla="*/ 500453 h 4373649"/>
              <a:gd name="connsiteX4" fmla="*/ 208533 w 10290198"/>
              <a:gd name="connsiteY4" fmla="*/ 63173 h 4373649"/>
              <a:gd name="connsiteX0" fmla="*/ 208533 w 10290198"/>
              <a:gd name="connsiteY0" fmla="*/ 63173 h 4408364"/>
              <a:gd name="connsiteX1" fmla="*/ 10290198 w 10290198"/>
              <a:gd name="connsiteY1" fmla="*/ 0 h 4408364"/>
              <a:gd name="connsiteX2" fmla="*/ 8396540 w 10290198"/>
              <a:gd name="connsiteY2" fmla="*/ 4408364 h 4408364"/>
              <a:gd name="connsiteX3" fmla="*/ 0 w 10290198"/>
              <a:gd name="connsiteY3" fmla="*/ 500453 h 4408364"/>
              <a:gd name="connsiteX4" fmla="*/ 208533 w 10290198"/>
              <a:gd name="connsiteY4" fmla="*/ 63173 h 4408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0198" h="4408364">
                <a:moveTo>
                  <a:pt x="208533" y="63173"/>
                </a:moveTo>
                <a:lnTo>
                  <a:pt x="10290198" y="0"/>
                </a:lnTo>
                <a:cubicBezTo>
                  <a:pt x="10195610" y="1210402"/>
                  <a:pt x="8393928" y="3404868"/>
                  <a:pt x="8396540" y="4408364"/>
                </a:cubicBezTo>
                <a:lnTo>
                  <a:pt x="0" y="500453"/>
                </a:lnTo>
                <a:lnTo>
                  <a:pt x="208533" y="63173"/>
                </a:lnTo>
                <a:close/>
              </a:path>
            </a:pathLst>
          </a:cu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3E2A93FD-175E-42AC-BF15-770E4A4895ED}"/>
              </a:ext>
            </a:extLst>
          </p:cNvPr>
          <p:cNvCxnSpPr>
            <a:cxnSpLocks/>
          </p:cNvCxnSpPr>
          <p:nvPr/>
        </p:nvCxnSpPr>
        <p:spPr>
          <a:xfrm flipV="1">
            <a:off x="1583871" y="2699658"/>
            <a:ext cx="5633355" cy="2590800"/>
          </a:xfrm>
          <a:prstGeom prst="line">
            <a:avLst/>
          </a:prstGeom>
        </p:spPr>
        <p:style>
          <a:lnRef idx="2">
            <a:schemeClr val="accent4"/>
          </a:lnRef>
          <a:fillRef idx="0">
            <a:schemeClr val="accent4"/>
          </a:fillRef>
          <a:effectRef idx="1">
            <a:schemeClr val="accent4"/>
          </a:effectRef>
          <a:fontRef idx="minor">
            <a:schemeClr val="tx1"/>
          </a:fontRef>
        </p:style>
      </p:cxnSp>
      <p:cxnSp>
        <p:nvCxnSpPr>
          <p:cNvPr id="21" name="Straight Connector 20">
            <a:extLst>
              <a:ext uri="{FF2B5EF4-FFF2-40B4-BE49-F238E27FC236}">
                <a16:creationId xmlns:a16="http://schemas.microsoft.com/office/drawing/2014/main" id="{F5A1383B-4098-41DF-9C1E-25098D31DF8E}"/>
              </a:ext>
            </a:extLst>
          </p:cNvPr>
          <p:cNvCxnSpPr>
            <a:cxnSpLocks/>
          </p:cNvCxnSpPr>
          <p:nvPr/>
        </p:nvCxnSpPr>
        <p:spPr>
          <a:xfrm>
            <a:off x="1583871" y="5274129"/>
            <a:ext cx="397329" cy="645204"/>
          </a:xfrm>
          <a:prstGeom prst="line">
            <a:avLst/>
          </a:prstGeom>
          <a:ln>
            <a:headEnd type="none" w="med" len="med"/>
            <a:tailEnd type="arrow" w="med" len="med"/>
          </a:ln>
        </p:spPr>
        <p:style>
          <a:lnRef idx="2">
            <a:schemeClr val="accent4"/>
          </a:lnRef>
          <a:fillRef idx="0">
            <a:schemeClr val="accent4"/>
          </a:fillRef>
          <a:effectRef idx="1">
            <a:schemeClr val="accent4"/>
          </a:effectRef>
          <a:fontRef idx="minor">
            <a:schemeClr val="tx1"/>
          </a:fontRef>
        </p:style>
      </p:cxnSp>
      <p:cxnSp>
        <p:nvCxnSpPr>
          <p:cNvPr id="23" name="Straight Connector 22">
            <a:extLst>
              <a:ext uri="{FF2B5EF4-FFF2-40B4-BE49-F238E27FC236}">
                <a16:creationId xmlns:a16="http://schemas.microsoft.com/office/drawing/2014/main" id="{D8757094-5BBD-40D9-8BDE-DC5B09A5C573}"/>
              </a:ext>
            </a:extLst>
          </p:cNvPr>
          <p:cNvCxnSpPr>
            <a:cxnSpLocks/>
          </p:cNvCxnSpPr>
          <p:nvPr/>
        </p:nvCxnSpPr>
        <p:spPr>
          <a:xfrm>
            <a:off x="7222671" y="2707596"/>
            <a:ext cx="397329" cy="645204"/>
          </a:xfrm>
          <a:prstGeom prst="line">
            <a:avLst/>
          </a:prstGeom>
          <a:ln>
            <a:headEnd type="none" w="med" len="med"/>
            <a:tailEnd type="arrow" w="med" len="med"/>
          </a:ln>
        </p:spPr>
        <p:style>
          <a:lnRef idx="2">
            <a:schemeClr val="accent4"/>
          </a:lnRef>
          <a:fillRef idx="0">
            <a:schemeClr val="accent4"/>
          </a:fillRef>
          <a:effectRef idx="1">
            <a:schemeClr val="accent4"/>
          </a:effectRef>
          <a:fontRef idx="minor">
            <a:schemeClr val="tx1"/>
          </a:fontRef>
        </p:style>
      </p:cxnSp>
      <p:sp>
        <p:nvSpPr>
          <p:cNvPr id="6" name="TextBox 5">
            <a:extLst>
              <a:ext uri="{FF2B5EF4-FFF2-40B4-BE49-F238E27FC236}">
                <a16:creationId xmlns:a16="http://schemas.microsoft.com/office/drawing/2014/main" id="{B9834789-4EC0-43FA-9E04-95364963C2BA}"/>
              </a:ext>
            </a:extLst>
          </p:cNvPr>
          <p:cNvSpPr txBox="1"/>
          <p:nvPr/>
        </p:nvSpPr>
        <p:spPr>
          <a:xfrm>
            <a:off x="4313891" y="4734972"/>
            <a:ext cx="3665362" cy="707886"/>
          </a:xfrm>
          <a:prstGeom prst="rect">
            <a:avLst/>
          </a:prstGeom>
          <a:noFill/>
        </p:spPr>
        <p:txBody>
          <a:bodyPr wrap="none" rtlCol="0">
            <a:spAutoFit/>
          </a:bodyPr>
          <a:lstStyle/>
          <a:p>
            <a:r>
              <a:rPr lang="en-US" sz="4000" u="sng" dirty="0"/>
              <a:t>Six Sigma Region</a:t>
            </a:r>
          </a:p>
        </p:txBody>
      </p:sp>
    </p:spTree>
    <p:extLst>
      <p:ext uri="{BB962C8B-B14F-4D97-AF65-F5344CB8AC3E}">
        <p14:creationId xmlns:p14="http://schemas.microsoft.com/office/powerpoint/2010/main" val="4064698587"/>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par>
                                <p:cTn id="13" presetID="22" presetClass="entr" presetSubtype="1"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Vertic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sz="3600" b="1" dirty="0">
                <a:solidFill>
                  <a:schemeClr val="bg1"/>
                </a:solidFill>
                <a:effectLst>
                  <a:outerShdw blurRad="38100" dist="38100" dir="2700000" algn="tl">
                    <a:srgbClr val="000000">
                      <a:alpha val="43137"/>
                    </a:srgbClr>
                  </a:outerShdw>
                </a:effectLst>
              </a:rPr>
              <a:t>Measurement for Quality Control</a:t>
            </a:r>
            <a:endParaRPr lang="en-US" altLang="zh-TW" sz="3600" b="1" kern="0" dirty="0">
              <a:solidFill>
                <a:schemeClr val="bg1"/>
              </a:solidFill>
              <a:effectLst>
                <a:outerShdw blurRad="38100" dist="38100" dir="2700000" algn="tl">
                  <a:srgbClr val="000000">
                    <a:alpha val="43137"/>
                  </a:srgbClr>
                </a:outerShdw>
              </a:effectLs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29</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a:xfrm>
            <a:off x="457200" y="826532"/>
            <a:ext cx="8229600" cy="5299631"/>
          </a:xfrm>
        </p:spPr>
        <p:txBody>
          <a:bodyPr>
            <a:normAutofit/>
          </a:bodyPr>
          <a:lstStyle/>
          <a:p>
            <a:pPr marL="531813" indent="-531813">
              <a:buBlip>
                <a:blip r:embed="rId2"/>
              </a:buBlip>
            </a:pPr>
            <a:r>
              <a:rPr lang="en-US" b="1" dirty="0"/>
              <a:t>Measurement</a:t>
            </a:r>
          </a:p>
          <a:p>
            <a:pPr marL="531813" indent="-531813">
              <a:buBlip>
                <a:blip r:embed="rId2"/>
              </a:buBlip>
            </a:pPr>
            <a:r>
              <a:rPr lang="en-US" b="1" dirty="0"/>
              <a:t>Measures and indicators</a:t>
            </a:r>
          </a:p>
          <a:p>
            <a:pPr marL="531813" indent="-531813">
              <a:buBlip>
                <a:blip r:embed="rId2"/>
              </a:buBlip>
            </a:pPr>
            <a:r>
              <a:rPr lang="en-US" b="1" dirty="0"/>
              <a:t>Good measures should be SMART</a:t>
            </a:r>
          </a:p>
          <a:p>
            <a:pPr marL="931863" lvl="1" indent="-531813">
              <a:buFont typeface="Wingdings" panose="05000000000000000000" pitchFamily="2" charset="2"/>
              <a:buChar char="Ø"/>
            </a:pPr>
            <a:r>
              <a:rPr lang="en-US" b="1" dirty="0"/>
              <a:t>S – Simple </a:t>
            </a:r>
          </a:p>
          <a:p>
            <a:pPr marL="931863" lvl="1" indent="-531813">
              <a:buFont typeface="Wingdings" panose="05000000000000000000" pitchFamily="2" charset="2"/>
              <a:buChar char="Ø"/>
            </a:pPr>
            <a:r>
              <a:rPr lang="en-US" b="1" dirty="0"/>
              <a:t>M – Measurable </a:t>
            </a:r>
          </a:p>
          <a:p>
            <a:pPr marL="931863" lvl="1" indent="-531813">
              <a:buFont typeface="Wingdings" panose="05000000000000000000" pitchFamily="2" charset="2"/>
              <a:buChar char="Ø"/>
            </a:pPr>
            <a:r>
              <a:rPr lang="en-US" b="1" dirty="0"/>
              <a:t>A – Actionable </a:t>
            </a:r>
          </a:p>
          <a:p>
            <a:pPr marL="931863" lvl="1" indent="-531813">
              <a:buFont typeface="Wingdings" panose="05000000000000000000" pitchFamily="2" charset="2"/>
              <a:buChar char="Ø"/>
            </a:pPr>
            <a:r>
              <a:rPr lang="en-US" b="1" dirty="0"/>
              <a:t>R – Related </a:t>
            </a:r>
          </a:p>
          <a:p>
            <a:pPr marL="931863" lvl="1" indent="-531813">
              <a:buFont typeface="Wingdings" panose="05000000000000000000" pitchFamily="2" charset="2"/>
              <a:buChar char="Ø"/>
            </a:pPr>
            <a:r>
              <a:rPr lang="en-US" b="1" dirty="0"/>
              <a:t>T – Timely </a:t>
            </a:r>
          </a:p>
          <a:p>
            <a:pPr marL="0" indent="0">
              <a:buNone/>
            </a:pPr>
            <a:endParaRPr lang="en-GB" dirty="0"/>
          </a:p>
        </p:txBody>
      </p:sp>
      <p:sp>
        <p:nvSpPr>
          <p:cNvPr id="13" name="AutoShape 2" descr="Image result for Kobe Stee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74339884"/>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0">
                                            <p:txEl>
                                              <p:pRg st="7" end="7"/>
                                            </p:txEl>
                                          </p:spTgt>
                                        </p:tgtEl>
                                        <p:attrNameLst>
                                          <p:attrName>style.visibility</p:attrName>
                                        </p:attrNameLst>
                                      </p:cBhvr>
                                      <p:to>
                                        <p:strVal val="visible"/>
                                      </p:to>
                                    </p:set>
                                    <p:animEffect transition="in" filter="fade">
                                      <p:cBhvr>
                                        <p:cTn id="56" dur="1000"/>
                                        <p:tgtEl>
                                          <p:spTgt spid="10">
                                            <p:txEl>
                                              <p:pRg st="7" end="7"/>
                                            </p:txEl>
                                          </p:spTgt>
                                        </p:tgtEl>
                                      </p:cBhvr>
                                    </p:animEffect>
                                    <p:anim calcmode="lin" valueType="num">
                                      <p:cBhvr>
                                        <p:cTn id="57"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sz="3600" b="1" dirty="0">
                <a:solidFill>
                  <a:schemeClr val="bg1"/>
                </a:solidFill>
                <a:effectLst>
                  <a:outerShdw blurRad="38100" dist="38100" dir="2700000" algn="tl">
                    <a:srgbClr val="000000">
                      <a:alpha val="43137"/>
                    </a:srgbClr>
                  </a:outerShdw>
                </a:effectLst>
              </a:rPr>
              <a:t>Measurement for Quality Control</a:t>
            </a:r>
            <a:endParaRPr lang="en-US" altLang="zh-TW" sz="3600" b="1" kern="0" dirty="0">
              <a:solidFill>
                <a:schemeClr val="bg1"/>
              </a:solidFill>
              <a:effectLst>
                <a:outerShdw blurRad="38100" dist="38100" dir="2700000" algn="tl">
                  <a:srgbClr val="000000">
                    <a:alpha val="43137"/>
                  </a:srgbClr>
                </a:outerShdw>
              </a:effectLs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30</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a:xfrm>
            <a:off x="457200" y="826532"/>
            <a:ext cx="8229600" cy="5299631"/>
          </a:xfrm>
        </p:spPr>
        <p:txBody>
          <a:bodyPr>
            <a:normAutofit/>
          </a:bodyPr>
          <a:lstStyle/>
          <a:p>
            <a:pPr marL="531813" indent="-531813">
              <a:buBlip>
                <a:blip r:embed="rId2"/>
              </a:buBlip>
            </a:pPr>
            <a:r>
              <a:rPr lang="en-US" dirty="0"/>
              <a:t>Quality Measurements for Pizza Delivery</a:t>
            </a:r>
            <a:endParaRPr lang="en-US" b="1" dirty="0"/>
          </a:p>
          <a:p>
            <a:pPr marL="0" indent="0">
              <a:buNone/>
            </a:pPr>
            <a:endParaRPr lang="en-GB" dirty="0"/>
          </a:p>
        </p:txBody>
      </p:sp>
      <p:sp>
        <p:nvSpPr>
          <p:cNvPr id="13" name="AutoShape 2" descr="Image result for Kobe Stee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 name="Picture 14">
            <a:extLst>
              <a:ext uri="{FF2B5EF4-FFF2-40B4-BE49-F238E27FC236}">
                <a16:creationId xmlns:a16="http://schemas.microsoft.com/office/drawing/2014/main" id="{7521CA68-AF99-4557-BC3E-1472380BDAA8}"/>
              </a:ext>
            </a:extLst>
          </p:cNvPr>
          <p:cNvPicPr>
            <a:picLocks noChangeAspect="1"/>
          </p:cNvPicPr>
          <p:nvPr/>
        </p:nvPicPr>
        <p:blipFill>
          <a:blip r:embed="rId3"/>
          <a:stretch>
            <a:fillRect/>
          </a:stretch>
        </p:blipFill>
        <p:spPr>
          <a:xfrm>
            <a:off x="1143000" y="1492893"/>
            <a:ext cx="7010400" cy="4984107"/>
          </a:xfrm>
          <a:prstGeom prst="rect">
            <a:avLst/>
          </a:prstGeom>
        </p:spPr>
      </p:pic>
      <p:sp>
        <p:nvSpPr>
          <p:cNvPr id="6" name="Rectangle 5">
            <a:extLst>
              <a:ext uri="{FF2B5EF4-FFF2-40B4-BE49-F238E27FC236}">
                <a16:creationId xmlns:a16="http://schemas.microsoft.com/office/drawing/2014/main" id="{D0C779F5-CFBA-49D3-BFFC-B9AB84C5023A}"/>
              </a:ext>
            </a:extLst>
          </p:cNvPr>
          <p:cNvSpPr/>
          <p:nvPr/>
        </p:nvSpPr>
        <p:spPr>
          <a:xfrm>
            <a:off x="1112020" y="1611130"/>
            <a:ext cx="7071360" cy="4191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22D2EEE-9D93-44A9-B613-2810369C6058}"/>
              </a:ext>
            </a:extLst>
          </p:cNvPr>
          <p:cNvSpPr/>
          <p:nvPr/>
        </p:nvSpPr>
        <p:spPr>
          <a:xfrm>
            <a:off x="1081790" y="2118610"/>
            <a:ext cx="1341120" cy="381000"/>
          </a:xfrm>
          <a:prstGeom prst="rect">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F5E7B3F-96AF-41D4-B3E2-6D54B4BCF1AD}"/>
              </a:ext>
            </a:extLst>
          </p:cNvPr>
          <p:cNvSpPr/>
          <p:nvPr/>
        </p:nvSpPr>
        <p:spPr>
          <a:xfrm>
            <a:off x="2545080" y="2087965"/>
            <a:ext cx="1341120" cy="1446847"/>
          </a:xfrm>
          <a:prstGeom prst="rect">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938DB54-730C-44DC-B973-2F8D501B26A6}"/>
              </a:ext>
            </a:extLst>
          </p:cNvPr>
          <p:cNvSpPr/>
          <p:nvPr/>
        </p:nvSpPr>
        <p:spPr>
          <a:xfrm>
            <a:off x="3993380" y="3052136"/>
            <a:ext cx="1341120" cy="1925754"/>
          </a:xfrm>
          <a:prstGeom prst="rect">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66C1EA5-48E3-4163-B15F-BD9C70D467AF}"/>
              </a:ext>
            </a:extLst>
          </p:cNvPr>
          <p:cNvSpPr/>
          <p:nvPr/>
        </p:nvSpPr>
        <p:spPr>
          <a:xfrm>
            <a:off x="5411700" y="4510790"/>
            <a:ext cx="1341120" cy="1925754"/>
          </a:xfrm>
          <a:prstGeom prst="rect">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2451CBD-A70E-4A32-82BB-6C2E3581C9D7}"/>
              </a:ext>
            </a:extLst>
          </p:cNvPr>
          <p:cNvSpPr/>
          <p:nvPr/>
        </p:nvSpPr>
        <p:spPr>
          <a:xfrm>
            <a:off x="6845010" y="5487701"/>
            <a:ext cx="1341120" cy="988215"/>
          </a:xfrm>
          <a:prstGeom prst="rect">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494454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barn(inVertical)">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arn(inVertical)">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arn(inVertical)">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1" grpId="0" animBg="1"/>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sz="3600" b="1" dirty="0">
                <a:solidFill>
                  <a:schemeClr val="bg1"/>
                </a:solidFill>
                <a:effectLst>
                  <a:outerShdw blurRad="38100" dist="38100" dir="2700000" algn="tl">
                    <a:srgbClr val="000000">
                      <a:alpha val="43137"/>
                    </a:srgbClr>
                  </a:outerShdw>
                </a:effectLst>
              </a:rPr>
              <a:t>Measurement for Quality Control</a:t>
            </a:r>
            <a:endParaRPr lang="en-US" altLang="zh-TW" sz="3600" b="1" kern="0" dirty="0">
              <a:solidFill>
                <a:schemeClr val="bg1"/>
              </a:solidFill>
              <a:effectLst>
                <a:outerShdw blurRad="38100" dist="38100" dir="2700000" algn="tl">
                  <a:srgbClr val="000000">
                    <a:alpha val="43137"/>
                  </a:srgbClr>
                </a:outerShdw>
              </a:effectLs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31</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a:xfrm>
            <a:off x="457200" y="826532"/>
            <a:ext cx="8229600" cy="5299631"/>
          </a:xfrm>
        </p:spPr>
        <p:txBody>
          <a:bodyPr>
            <a:normAutofit/>
          </a:bodyPr>
          <a:lstStyle/>
          <a:p>
            <a:pPr marL="531813" indent="-531813">
              <a:buBlip>
                <a:blip r:embed="rId2"/>
              </a:buBlip>
            </a:pPr>
            <a:r>
              <a:rPr lang="en-US" dirty="0"/>
              <a:t>Number of pizzas, by type per hour.</a:t>
            </a:r>
          </a:p>
          <a:p>
            <a:pPr marL="531813" indent="-531813">
              <a:buBlip>
                <a:blip r:embed="rId2"/>
              </a:buBlip>
            </a:pPr>
            <a:r>
              <a:rPr lang="en-US" dirty="0"/>
              <a:t>Order accuracy (as transmitted to the kitchen).</a:t>
            </a:r>
          </a:p>
          <a:p>
            <a:pPr marL="531813" indent="-531813">
              <a:buBlip>
                <a:blip r:embed="rId2"/>
              </a:buBlip>
            </a:pPr>
            <a:r>
              <a:rPr lang="en-US" dirty="0"/>
              <a:t>Number of pizzas rejected per number prepared.</a:t>
            </a:r>
          </a:p>
          <a:p>
            <a:pPr marL="531813" indent="-531813">
              <a:buBlip>
                <a:blip r:embed="rId2"/>
              </a:buBlip>
            </a:pPr>
            <a:r>
              <a:rPr lang="en-US" dirty="0"/>
              <a:t>Time to delivery.</a:t>
            </a:r>
          </a:p>
          <a:p>
            <a:pPr marL="531813" indent="-531813">
              <a:buBlip>
                <a:blip r:embed="rId2"/>
              </a:buBlip>
            </a:pPr>
            <a:r>
              <a:rPr lang="en-US" dirty="0"/>
              <a:t>Number of errors in collections.</a:t>
            </a:r>
          </a:p>
          <a:p>
            <a:pPr marL="531813" indent="-531813">
              <a:buBlip>
                <a:blip r:embed="rId2"/>
              </a:buBlip>
            </a:pPr>
            <a:r>
              <a:rPr lang="en-US" dirty="0"/>
              <a:t>Raw materials (dough, etc.) or finished pizzas inventory.</a:t>
            </a:r>
            <a:endParaRPr lang="en-US" b="1" dirty="0"/>
          </a:p>
          <a:p>
            <a:pPr marL="0" indent="0">
              <a:buNone/>
            </a:pPr>
            <a:endParaRPr lang="en-GB" dirty="0"/>
          </a:p>
        </p:txBody>
      </p:sp>
      <p:sp>
        <p:nvSpPr>
          <p:cNvPr id="13" name="AutoShape 2" descr="Image result for Kobe Stee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6617591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sz="3600" b="1" dirty="0">
                <a:solidFill>
                  <a:schemeClr val="bg1"/>
                </a:solidFill>
                <a:effectLst>
                  <a:outerShdw blurRad="38100" dist="38100" dir="2700000" algn="tl">
                    <a:srgbClr val="000000">
                      <a:alpha val="43137"/>
                    </a:srgbClr>
                  </a:outerShdw>
                </a:effectLst>
              </a:rPr>
              <a:t>Measurement for Quality Control</a:t>
            </a:r>
            <a:endParaRPr lang="en-US" altLang="zh-TW" sz="3600" b="1" kern="0" dirty="0">
              <a:solidFill>
                <a:schemeClr val="bg1"/>
              </a:solidFill>
              <a:effectLst>
                <a:outerShdw blurRad="38100" dist="38100" dir="2700000" algn="tl">
                  <a:srgbClr val="000000">
                    <a:alpha val="43137"/>
                  </a:srgbClr>
                </a:outerShdw>
              </a:effectLs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32</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a:xfrm>
            <a:off x="457200" y="826532"/>
            <a:ext cx="8229600" cy="5299631"/>
          </a:xfrm>
        </p:spPr>
        <p:txBody>
          <a:bodyPr>
            <a:normAutofit/>
          </a:bodyPr>
          <a:lstStyle/>
          <a:p>
            <a:pPr marL="531813" indent="-531813">
              <a:buBlip>
                <a:blip r:embed="rId2"/>
              </a:buBlip>
            </a:pPr>
            <a:endParaRPr lang="en-US" b="1" dirty="0"/>
          </a:p>
          <a:p>
            <a:pPr marL="0" indent="0">
              <a:buNone/>
            </a:pPr>
            <a:endParaRPr lang="en-GB" dirty="0"/>
          </a:p>
        </p:txBody>
      </p:sp>
      <p:sp>
        <p:nvSpPr>
          <p:cNvPr id="13" name="AutoShape 2" descr="Image result for Kobe Stee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 name="Picture 14">
            <a:extLst>
              <a:ext uri="{FF2B5EF4-FFF2-40B4-BE49-F238E27FC236}">
                <a16:creationId xmlns:a16="http://schemas.microsoft.com/office/drawing/2014/main" id="{2BE65BBA-2180-458E-BB1A-6DFD17B7519C}"/>
              </a:ext>
            </a:extLst>
          </p:cNvPr>
          <p:cNvPicPr>
            <a:picLocks noChangeAspect="1"/>
          </p:cNvPicPr>
          <p:nvPr/>
        </p:nvPicPr>
        <p:blipFill>
          <a:blip r:embed="rId3"/>
          <a:stretch>
            <a:fillRect/>
          </a:stretch>
        </p:blipFill>
        <p:spPr>
          <a:xfrm>
            <a:off x="1012892" y="741828"/>
            <a:ext cx="7270616" cy="5811372"/>
          </a:xfrm>
          <a:prstGeom prst="rect">
            <a:avLst/>
          </a:prstGeom>
        </p:spPr>
      </p:pic>
      <p:sp>
        <p:nvSpPr>
          <p:cNvPr id="6" name="Rectangle 5">
            <a:extLst>
              <a:ext uri="{FF2B5EF4-FFF2-40B4-BE49-F238E27FC236}">
                <a16:creationId xmlns:a16="http://schemas.microsoft.com/office/drawing/2014/main" id="{26D05751-CA60-4496-908C-39ACE12CBDEC}"/>
              </a:ext>
            </a:extLst>
          </p:cNvPr>
          <p:cNvSpPr/>
          <p:nvPr/>
        </p:nvSpPr>
        <p:spPr>
          <a:xfrm>
            <a:off x="3429000" y="1066800"/>
            <a:ext cx="4702108"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4DC7B58-6882-40D6-BE7B-BDC468938D49}"/>
              </a:ext>
            </a:extLst>
          </p:cNvPr>
          <p:cNvSpPr/>
          <p:nvPr/>
        </p:nvSpPr>
        <p:spPr>
          <a:xfrm>
            <a:off x="3429000" y="1901628"/>
            <a:ext cx="4702108" cy="323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F2CDDAD-68E5-4169-B636-ECB25E207E4E}"/>
              </a:ext>
            </a:extLst>
          </p:cNvPr>
          <p:cNvSpPr/>
          <p:nvPr/>
        </p:nvSpPr>
        <p:spPr>
          <a:xfrm>
            <a:off x="3429000" y="2178570"/>
            <a:ext cx="4702108" cy="572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AFD78B6-2016-41E2-AF4C-6D779E55BF22}"/>
              </a:ext>
            </a:extLst>
          </p:cNvPr>
          <p:cNvSpPr/>
          <p:nvPr/>
        </p:nvSpPr>
        <p:spPr>
          <a:xfrm>
            <a:off x="3443990" y="2746663"/>
            <a:ext cx="4702108"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5A0212B-6BB3-4677-9CAF-27D6E2A2F18F}"/>
              </a:ext>
            </a:extLst>
          </p:cNvPr>
          <p:cNvSpPr/>
          <p:nvPr/>
        </p:nvSpPr>
        <p:spPr>
          <a:xfrm>
            <a:off x="3458980" y="3585754"/>
            <a:ext cx="4702108" cy="323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A5C8BF0-F8BB-4D0C-A9DE-7CA0E6405E29}"/>
              </a:ext>
            </a:extLst>
          </p:cNvPr>
          <p:cNvSpPr/>
          <p:nvPr/>
        </p:nvSpPr>
        <p:spPr>
          <a:xfrm>
            <a:off x="3473970" y="3963610"/>
            <a:ext cx="4702108" cy="473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4DAC460-CC40-4852-A865-E9B7B023AE1B}"/>
              </a:ext>
            </a:extLst>
          </p:cNvPr>
          <p:cNvSpPr/>
          <p:nvPr/>
        </p:nvSpPr>
        <p:spPr>
          <a:xfrm>
            <a:off x="3458980" y="4453890"/>
            <a:ext cx="4702108" cy="922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CCD5843-07DB-472B-BC85-A72EEE0D5254}"/>
              </a:ext>
            </a:extLst>
          </p:cNvPr>
          <p:cNvSpPr/>
          <p:nvPr/>
        </p:nvSpPr>
        <p:spPr>
          <a:xfrm>
            <a:off x="3451292" y="5371098"/>
            <a:ext cx="4702108" cy="572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9945EAF-6BA7-4FD9-9A77-E76561FCF955}"/>
              </a:ext>
            </a:extLst>
          </p:cNvPr>
          <p:cNvSpPr/>
          <p:nvPr/>
        </p:nvSpPr>
        <p:spPr>
          <a:xfrm>
            <a:off x="3443604" y="5956544"/>
            <a:ext cx="4702108" cy="520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178845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grpId="0" nodeType="clickEffect">
                                  <p:stCondLst>
                                    <p:cond delay="0"/>
                                  </p:stCondLst>
                                  <p:childTnLst>
                                    <p:animEffect transition="out" filter="wipe(up)">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1" fill="hold" grpId="0" nodeType="clickEffect">
                                  <p:stCondLst>
                                    <p:cond delay="0"/>
                                  </p:stCondLst>
                                  <p:childTnLst>
                                    <p:animEffect transition="out" filter="wipe(up)">
                                      <p:cBhvr>
                                        <p:cTn id="21" dur="500"/>
                                        <p:tgtEl>
                                          <p:spTgt spid="18"/>
                                        </p:tgtEl>
                                      </p:cBhvr>
                                    </p:animEffect>
                                    <p:set>
                                      <p:cBhvr>
                                        <p:cTn id="22" dur="1" fill="hold">
                                          <p:stCondLst>
                                            <p:cond delay="499"/>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19"/>
                                        </p:tgtEl>
                                      </p:cBhvr>
                                    </p:animEffect>
                                    <p:set>
                                      <p:cBhvr>
                                        <p:cTn id="27" dur="1" fill="hold">
                                          <p:stCondLst>
                                            <p:cond delay="499"/>
                                          </p:stCondLst>
                                        </p:cTn>
                                        <p:tgtEl>
                                          <p:spTgt spid="1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1" fill="hold" grpId="0" nodeType="clickEffect">
                                  <p:stCondLst>
                                    <p:cond delay="0"/>
                                  </p:stCondLst>
                                  <p:childTnLst>
                                    <p:animEffect transition="out" filter="wipe(up)">
                                      <p:cBhvr>
                                        <p:cTn id="31" dur="500"/>
                                        <p:tgtEl>
                                          <p:spTgt spid="21"/>
                                        </p:tgtEl>
                                      </p:cBhvr>
                                    </p:animEffect>
                                    <p:set>
                                      <p:cBhvr>
                                        <p:cTn id="32" dur="1" fill="hold">
                                          <p:stCondLst>
                                            <p:cond delay="499"/>
                                          </p:stCondLst>
                                        </p:cTn>
                                        <p:tgtEl>
                                          <p:spTgt spid="2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xit" presetSubtype="1" fill="hold" grpId="0" nodeType="clickEffect">
                                  <p:stCondLst>
                                    <p:cond delay="0"/>
                                  </p:stCondLst>
                                  <p:childTnLst>
                                    <p:animEffect transition="out" filter="wipe(up)">
                                      <p:cBhvr>
                                        <p:cTn id="36" dur="500"/>
                                        <p:tgtEl>
                                          <p:spTgt spid="22"/>
                                        </p:tgtEl>
                                      </p:cBhvr>
                                    </p:animEffect>
                                    <p:set>
                                      <p:cBhvr>
                                        <p:cTn id="37" dur="1" fill="hold">
                                          <p:stCondLst>
                                            <p:cond delay="499"/>
                                          </p:stCondLst>
                                        </p:cTn>
                                        <p:tgtEl>
                                          <p:spTgt spid="2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xit" presetSubtype="1" fill="hold" grpId="0" nodeType="clickEffect">
                                  <p:stCondLst>
                                    <p:cond delay="0"/>
                                  </p:stCondLst>
                                  <p:childTnLst>
                                    <p:animEffect transition="out" filter="wipe(up)">
                                      <p:cBhvr>
                                        <p:cTn id="41" dur="500"/>
                                        <p:tgtEl>
                                          <p:spTgt spid="23"/>
                                        </p:tgtEl>
                                      </p:cBhvr>
                                    </p:animEffect>
                                    <p:set>
                                      <p:cBhvr>
                                        <p:cTn id="42" dur="1" fill="hold">
                                          <p:stCondLst>
                                            <p:cond delay="499"/>
                                          </p:stCondLst>
                                        </p:cTn>
                                        <p:tgtEl>
                                          <p:spTgt spid="2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xit" presetSubtype="1" fill="hold" grpId="0" nodeType="clickEffect">
                                  <p:stCondLst>
                                    <p:cond delay="0"/>
                                  </p:stCondLst>
                                  <p:childTnLst>
                                    <p:animEffect transition="out" filter="wipe(up)">
                                      <p:cBhvr>
                                        <p:cTn id="46" dur="500"/>
                                        <p:tgtEl>
                                          <p:spTgt spid="24"/>
                                        </p:tgtEl>
                                      </p:cBhvr>
                                    </p:animEffect>
                                    <p:set>
                                      <p:cBhvr>
                                        <p:cTn id="47" dur="1" fill="hold">
                                          <p:stCondLst>
                                            <p:cond delay="499"/>
                                          </p:stCondLst>
                                        </p:cTn>
                                        <p:tgtEl>
                                          <p:spTgt spid="24"/>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2" presetClass="exit" presetSubtype="1" fill="hold" grpId="0" nodeType="clickEffect">
                                  <p:stCondLst>
                                    <p:cond delay="0"/>
                                  </p:stCondLst>
                                  <p:childTnLst>
                                    <p:animEffect transition="out" filter="wipe(up)">
                                      <p:cBhvr>
                                        <p:cTn id="51" dur="500"/>
                                        <p:tgtEl>
                                          <p:spTgt spid="25"/>
                                        </p:tgtEl>
                                      </p:cBhvr>
                                    </p:animEffect>
                                    <p:set>
                                      <p:cBhvr>
                                        <p:cTn id="52"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18" grpId="0" animBg="1"/>
      <p:bldP spid="19" grpId="0" animBg="1"/>
      <p:bldP spid="21" grpId="0" animBg="1"/>
      <p:bldP spid="22" grpId="0" animBg="1"/>
      <p:bldP spid="23" grpId="0" animBg="1"/>
      <p:bldP spid="24" grpId="0" animBg="1"/>
      <p:bldP spid="2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ffectLst>
                  <a:outerShdw blurRad="38100" dist="38100" dir="2700000" algn="tl">
                    <a:srgbClr val="000000">
                      <a:alpha val="43137"/>
                    </a:srgbClr>
                  </a:outerShdw>
                </a:effectLst>
                <a:ea typeface="新細明體" pitchFamily="18" charset="-120"/>
              </a:rPr>
              <a:t>Cost of Quality (COQ)</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33</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Content Placeholder 14">
            <a:extLst>
              <a:ext uri="{FF2B5EF4-FFF2-40B4-BE49-F238E27FC236}">
                <a16:creationId xmlns:a16="http://schemas.microsoft.com/office/drawing/2014/main" id="{61310185-97E2-4B34-81D3-E4BCB9B8BD8B}"/>
              </a:ext>
            </a:extLst>
          </p:cNvPr>
          <p:cNvSpPr>
            <a:spLocks noGrp="1"/>
          </p:cNvSpPr>
          <p:nvPr>
            <p:ph idx="1"/>
          </p:nvPr>
        </p:nvSpPr>
        <p:spPr>
          <a:xfrm>
            <a:off x="457200" y="978932"/>
            <a:ext cx="8229600" cy="5147231"/>
          </a:xfrm>
        </p:spPr>
        <p:txBody>
          <a:bodyPr>
            <a:normAutofit fontScale="92500" lnSpcReduction="10000"/>
          </a:bodyPr>
          <a:lstStyle/>
          <a:p>
            <a:pPr marL="457200" indent="-457200">
              <a:buFont typeface="Wingdings" panose="05000000000000000000" pitchFamily="2" charset="2"/>
              <a:buChar char="v"/>
            </a:pPr>
            <a:r>
              <a:rPr lang="en-US" dirty="0"/>
              <a:t>Traditionally, the reporting of quality-related costs had been limited to inspection and testing; </a:t>
            </a:r>
          </a:p>
          <a:p>
            <a:pPr marL="457200" indent="-457200">
              <a:buFont typeface="Wingdings" panose="05000000000000000000" pitchFamily="2" charset="2"/>
              <a:buChar char="v"/>
            </a:pPr>
            <a:r>
              <a:rPr lang="en-US" dirty="0"/>
              <a:t>Other costs were accumulated in overhead accounts.</a:t>
            </a:r>
          </a:p>
          <a:p>
            <a:pPr>
              <a:buFont typeface="Wingdings" panose="05000000000000000000" pitchFamily="2" charset="2"/>
              <a:buChar char="v"/>
            </a:pPr>
            <a:endParaRPr lang="en-US" dirty="0"/>
          </a:p>
          <a:p>
            <a:pPr marL="0" indent="0">
              <a:buNone/>
            </a:pPr>
            <a:r>
              <a:rPr lang="en-US" u="sng" dirty="0"/>
              <a:t>Findings in investigation</a:t>
            </a:r>
          </a:p>
          <a:p>
            <a:pPr marL="508000" indent="-508000">
              <a:buFont typeface="Wingdings" panose="05000000000000000000" pitchFamily="2" charset="2"/>
              <a:buChar char="v"/>
            </a:pPr>
            <a:r>
              <a:rPr lang="en-US" dirty="0"/>
              <a:t>Quality-related  costs were much larger than previously reported, generally in the range of 20 to 40 percent of sales.</a:t>
            </a:r>
          </a:p>
          <a:p>
            <a:pPr marL="508000" indent="-508000">
              <a:buFont typeface="Wingdings" panose="05000000000000000000" pitchFamily="2" charset="2"/>
              <a:buChar char="v"/>
            </a:pPr>
            <a:r>
              <a:rPr lang="en-US" dirty="0"/>
              <a:t>Most of the costs resulted from poor quality and were avoidable.</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266468500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down)">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wipe(down)">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xEl>
                                              <p:pRg st="3" end="3"/>
                                            </p:txEl>
                                          </p:spTgt>
                                        </p:tgtEl>
                                        <p:attrNameLst>
                                          <p:attrName>style.visibility</p:attrName>
                                        </p:attrNameLst>
                                      </p:cBhvr>
                                      <p:to>
                                        <p:strVal val="visible"/>
                                      </p:to>
                                    </p:set>
                                    <p:animEffect transition="in" filter="wipe(down)">
                                      <p:cBhvr>
                                        <p:cTn id="17" dur="500"/>
                                        <p:tgtEl>
                                          <p:spTgt spid="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xEl>
                                              <p:pRg st="4" end="4"/>
                                            </p:txEl>
                                          </p:spTgt>
                                        </p:tgtEl>
                                        <p:attrNameLst>
                                          <p:attrName>style.visibility</p:attrName>
                                        </p:attrNameLst>
                                      </p:cBhvr>
                                      <p:to>
                                        <p:strVal val="visible"/>
                                      </p:to>
                                    </p:set>
                                    <p:animEffect transition="in" filter="wipe(down)">
                                      <p:cBhvr>
                                        <p:cTn id="22" dur="500"/>
                                        <p:tgtEl>
                                          <p:spTgt spid="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5">
                                            <p:txEl>
                                              <p:pRg st="5" end="5"/>
                                            </p:txEl>
                                          </p:spTgt>
                                        </p:tgtEl>
                                        <p:attrNameLst>
                                          <p:attrName>style.visibility</p:attrName>
                                        </p:attrNameLst>
                                      </p:cBhvr>
                                      <p:to>
                                        <p:strVal val="visible"/>
                                      </p:to>
                                    </p:set>
                                    <p:animEffect transition="in" filter="wipe(down)">
                                      <p:cBhvr>
                                        <p:cTn id="27" dur="5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Connector 46"/>
          <p:cNvCxnSpPr/>
          <p:nvPr/>
        </p:nvCxnSpPr>
        <p:spPr>
          <a:xfrm>
            <a:off x="307975" y="2714041"/>
            <a:ext cx="6072785" cy="0"/>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ffectLst>
                  <a:outerShdw blurRad="38100" dist="38100" dir="2700000" algn="tl">
                    <a:srgbClr val="000000">
                      <a:alpha val="43137"/>
                    </a:srgbClr>
                  </a:outerShdw>
                </a:effectLst>
                <a:ea typeface="新細明體" pitchFamily="18" charset="-120"/>
              </a:rPr>
              <a:t>Cost of Quality (COQ)</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34</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12" name="Rectangle 11"/>
          <p:cNvSpPr/>
          <p:nvPr/>
        </p:nvSpPr>
        <p:spPr>
          <a:xfrm>
            <a:off x="536450" y="862818"/>
            <a:ext cx="8032876" cy="830997"/>
          </a:xfrm>
          <a:prstGeom prst="rect">
            <a:avLst/>
          </a:prstGeom>
        </p:spPr>
        <p:txBody>
          <a:bodyPr wrap="square">
            <a:spAutoFit/>
          </a:bodyPr>
          <a:lstStyle/>
          <a:p>
            <a:r>
              <a:rPr lang="en-US" sz="2400" u="sng" dirty="0"/>
              <a:t>Managing quality is strategic decision as it supports </a:t>
            </a:r>
            <a:r>
              <a:rPr lang="en-US" sz="2400" i="1" u="sng" dirty="0"/>
              <a:t>differentiation, customer loyalty and commitment</a:t>
            </a:r>
            <a:endParaRPr lang="en-GB" sz="2400" u="sng" dirty="0"/>
          </a:p>
        </p:txBody>
      </p:sp>
      <p:sp>
        <p:nvSpPr>
          <p:cNvPr id="14" name="Rectangle 13"/>
          <p:cNvSpPr/>
          <p:nvPr/>
        </p:nvSpPr>
        <p:spPr>
          <a:xfrm>
            <a:off x="1600200" y="3124200"/>
            <a:ext cx="16002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t>Process 1</a:t>
            </a:r>
          </a:p>
        </p:txBody>
      </p:sp>
      <p:sp>
        <p:nvSpPr>
          <p:cNvPr id="39" name="Rectangle 38"/>
          <p:cNvSpPr/>
          <p:nvPr/>
        </p:nvSpPr>
        <p:spPr>
          <a:xfrm>
            <a:off x="4267200" y="3124200"/>
            <a:ext cx="1600200" cy="6858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a:t>Process 2</a:t>
            </a:r>
          </a:p>
        </p:txBody>
      </p:sp>
      <p:cxnSp>
        <p:nvCxnSpPr>
          <p:cNvPr id="17" name="Straight Arrow Connector 16"/>
          <p:cNvCxnSpPr>
            <a:endCxn id="14" idx="1"/>
          </p:cNvCxnSpPr>
          <p:nvPr/>
        </p:nvCxnSpPr>
        <p:spPr>
          <a:xfrm>
            <a:off x="609600" y="3467100"/>
            <a:ext cx="990600"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2" name="Straight Arrow Connector 41"/>
          <p:cNvCxnSpPr/>
          <p:nvPr/>
        </p:nvCxnSpPr>
        <p:spPr>
          <a:xfrm>
            <a:off x="3276600" y="3461658"/>
            <a:ext cx="990600"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3" name="Straight Arrow Connector 42"/>
          <p:cNvCxnSpPr/>
          <p:nvPr/>
        </p:nvCxnSpPr>
        <p:spPr>
          <a:xfrm>
            <a:off x="5867400" y="3461658"/>
            <a:ext cx="744252"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8" name="TextBox 17"/>
          <p:cNvSpPr txBox="1"/>
          <p:nvPr/>
        </p:nvSpPr>
        <p:spPr>
          <a:xfrm>
            <a:off x="5990558" y="3124200"/>
            <a:ext cx="1582484" cy="369332"/>
          </a:xfrm>
          <a:prstGeom prst="rect">
            <a:avLst/>
          </a:prstGeom>
          <a:noFill/>
        </p:spPr>
        <p:txBody>
          <a:bodyPr wrap="none" rtlCol="0">
            <a:spAutoFit/>
          </a:bodyPr>
          <a:lstStyle/>
          <a:p>
            <a:r>
              <a:rPr lang="en-GB" dirty="0"/>
              <a:t>Finished goods</a:t>
            </a:r>
          </a:p>
        </p:txBody>
      </p:sp>
      <p:cxnSp>
        <p:nvCxnSpPr>
          <p:cNvPr id="40" name="Straight Connector 39"/>
          <p:cNvCxnSpPr/>
          <p:nvPr/>
        </p:nvCxnSpPr>
        <p:spPr>
          <a:xfrm>
            <a:off x="7573042" y="2514600"/>
            <a:ext cx="0" cy="213360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380760" y="2152525"/>
            <a:ext cx="2384564" cy="369332"/>
          </a:xfrm>
          <a:prstGeom prst="rect">
            <a:avLst/>
          </a:prstGeom>
          <a:noFill/>
        </p:spPr>
        <p:txBody>
          <a:bodyPr wrap="none" rtlCol="0">
            <a:spAutoFit/>
          </a:bodyPr>
          <a:lstStyle/>
          <a:p>
            <a:r>
              <a:rPr lang="en-GB" dirty="0"/>
              <a:t>Organization boundary</a:t>
            </a:r>
          </a:p>
        </p:txBody>
      </p:sp>
      <p:sp>
        <p:nvSpPr>
          <p:cNvPr id="44" name="TextBox 43"/>
          <p:cNvSpPr txBox="1"/>
          <p:nvPr/>
        </p:nvSpPr>
        <p:spPr>
          <a:xfrm>
            <a:off x="8031322" y="3276992"/>
            <a:ext cx="860492" cy="369332"/>
          </a:xfrm>
          <a:prstGeom prst="rect">
            <a:avLst/>
          </a:prstGeom>
          <a:noFill/>
        </p:spPr>
        <p:txBody>
          <a:bodyPr wrap="none" rtlCol="0">
            <a:spAutoFit/>
          </a:bodyPr>
          <a:lstStyle/>
          <a:p>
            <a:r>
              <a:rPr lang="en-GB" dirty="0"/>
              <a:t>Market</a:t>
            </a:r>
          </a:p>
        </p:txBody>
      </p:sp>
      <p:sp>
        <p:nvSpPr>
          <p:cNvPr id="45" name="Rectangle 44"/>
          <p:cNvSpPr/>
          <p:nvPr/>
        </p:nvSpPr>
        <p:spPr>
          <a:xfrm rot="21410250">
            <a:off x="504953" y="2514861"/>
            <a:ext cx="1729769" cy="369332"/>
          </a:xfrm>
          <a:prstGeom prst="rect">
            <a:avLst/>
          </a:prstGeom>
        </p:spPr>
        <p:txBody>
          <a:bodyPr wrap="none">
            <a:spAutoFit/>
          </a:bodyPr>
          <a:lstStyle/>
          <a:p>
            <a:r>
              <a:rPr lang="en-US" dirty="0"/>
              <a:t>Prevention costs</a:t>
            </a:r>
          </a:p>
        </p:txBody>
      </p:sp>
      <p:sp>
        <p:nvSpPr>
          <p:cNvPr id="48" name="Rectangle 47"/>
          <p:cNvSpPr/>
          <p:nvPr/>
        </p:nvSpPr>
        <p:spPr>
          <a:xfrm rot="19440588">
            <a:off x="1177107" y="4238422"/>
            <a:ext cx="1578061" cy="369332"/>
          </a:xfrm>
          <a:prstGeom prst="rect">
            <a:avLst/>
          </a:prstGeom>
        </p:spPr>
        <p:txBody>
          <a:bodyPr wrap="none">
            <a:spAutoFit/>
          </a:bodyPr>
          <a:lstStyle/>
          <a:p>
            <a:r>
              <a:rPr lang="en-US" dirty="0"/>
              <a:t>Appraisal costs</a:t>
            </a:r>
          </a:p>
        </p:txBody>
      </p:sp>
      <p:sp>
        <p:nvSpPr>
          <p:cNvPr id="53" name="Rectangle 52"/>
          <p:cNvSpPr/>
          <p:nvPr/>
        </p:nvSpPr>
        <p:spPr>
          <a:xfrm rot="19440588">
            <a:off x="3763858" y="4238423"/>
            <a:ext cx="1578061" cy="369332"/>
          </a:xfrm>
          <a:prstGeom prst="rect">
            <a:avLst/>
          </a:prstGeom>
        </p:spPr>
        <p:txBody>
          <a:bodyPr wrap="none">
            <a:spAutoFit/>
          </a:bodyPr>
          <a:lstStyle/>
          <a:p>
            <a:r>
              <a:rPr lang="en-US" dirty="0"/>
              <a:t>Appraisal costs</a:t>
            </a:r>
          </a:p>
        </p:txBody>
      </p:sp>
      <p:sp>
        <p:nvSpPr>
          <p:cNvPr id="49" name="Rectangle 48"/>
          <p:cNvSpPr/>
          <p:nvPr/>
        </p:nvSpPr>
        <p:spPr>
          <a:xfrm>
            <a:off x="3865361" y="4964668"/>
            <a:ext cx="2125197" cy="369332"/>
          </a:xfrm>
          <a:prstGeom prst="rect">
            <a:avLst/>
          </a:prstGeom>
        </p:spPr>
        <p:txBody>
          <a:bodyPr wrap="none">
            <a:spAutoFit/>
          </a:bodyPr>
          <a:lstStyle/>
          <a:p>
            <a:r>
              <a:rPr lang="en-US" dirty="0"/>
              <a:t>Internal Failure costs</a:t>
            </a:r>
          </a:p>
        </p:txBody>
      </p:sp>
      <p:cxnSp>
        <p:nvCxnSpPr>
          <p:cNvPr id="51" name="Elbow Connector 50"/>
          <p:cNvCxnSpPr>
            <a:stCxn id="49" idx="3"/>
          </p:cNvCxnSpPr>
          <p:nvPr/>
        </p:nvCxnSpPr>
        <p:spPr>
          <a:xfrm flipV="1">
            <a:off x="5990558" y="3646324"/>
            <a:ext cx="248968" cy="1503010"/>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54" name="Elbow Connector 53"/>
          <p:cNvCxnSpPr>
            <a:stCxn id="49" idx="1"/>
          </p:cNvCxnSpPr>
          <p:nvPr/>
        </p:nvCxnSpPr>
        <p:spPr>
          <a:xfrm rot="10800000">
            <a:off x="3505201" y="3646324"/>
            <a:ext cx="360161" cy="1503010"/>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55" name="Rectangle 54"/>
          <p:cNvSpPr/>
          <p:nvPr/>
        </p:nvSpPr>
        <p:spPr>
          <a:xfrm rot="19067921">
            <a:off x="7216031" y="4964667"/>
            <a:ext cx="2160079" cy="369332"/>
          </a:xfrm>
          <a:prstGeom prst="rect">
            <a:avLst/>
          </a:prstGeom>
        </p:spPr>
        <p:txBody>
          <a:bodyPr wrap="none">
            <a:spAutoFit/>
          </a:bodyPr>
          <a:lstStyle/>
          <a:p>
            <a:r>
              <a:rPr lang="en-US" dirty="0"/>
              <a:t>External Failure costs</a:t>
            </a:r>
          </a:p>
        </p:txBody>
      </p:sp>
      <p:cxnSp>
        <p:nvCxnSpPr>
          <p:cNvPr id="60" name="Elbow Connector 59"/>
          <p:cNvCxnSpPr>
            <a:stCxn id="55" idx="0"/>
          </p:cNvCxnSpPr>
          <p:nvPr/>
        </p:nvCxnSpPr>
        <p:spPr>
          <a:xfrm rot="16200000" flipV="1">
            <a:off x="7766436" y="4606946"/>
            <a:ext cx="670475" cy="140702"/>
          </a:xfrm>
          <a:prstGeom prst="bentConnector3">
            <a:avLst>
              <a:gd name="adj1" fmla="val 50000"/>
            </a:avLst>
          </a:prstGeom>
          <a:ln>
            <a:tailEnd type="arrow"/>
          </a:ln>
        </p:spPr>
        <p:style>
          <a:lnRef idx="1">
            <a:schemeClr val="accent3"/>
          </a:lnRef>
          <a:fillRef idx="0">
            <a:schemeClr val="accent3"/>
          </a:fillRef>
          <a:effectRef idx="0">
            <a:schemeClr val="accent3"/>
          </a:effectRef>
          <a:fontRef idx="minor">
            <a:schemeClr val="tx1"/>
          </a:fontRef>
        </p:style>
      </p:cxnSp>
      <p:sp>
        <p:nvSpPr>
          <p:cNvPr id="6" name="Rectangle 5">
            <a:extLst>
              <a:ext uri="{FF2B5EF4-FFF2-40B4-BE49-F238E27FC236}">
                <a16:creationId xmlns:a16="http://schemas.microsoft.com/office/drawing/2014/main" id="{57715560-6C1F-4F65-9B53-673FEEA29F93}"/>
              </a:ext>
            </a:extLst>
          </p:cNvPr>
          <p:cNvSpPr/>
          <p:nvPr/>
        </p:nvSpPr>
        <p:spPr>
          <a:xfrm>
            <a:off x="476659" y="5326546"/>
            <a:ext cx="6914741"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dirty="0">
                <a:solidFill>
                  <a:srgbClr val="C00000"/>
                </a:solidFill>
              </a:rPr>
              <a:t>The correct cost for a well-run quality management program should be under 2.5%.</a:t>
            </a:r>
          </a:p>
          <a:p>
            <a:pPr algn="r"/>
            <a:r>
              <a:rPr lang="en-US" sz="2400" dirty="0">
                <a:solidFill>
                  <a:srgbClr val="C00000"/>
                </a:solidFill>
              </a:rPr>
              <a:t>	</a:t>
            </a:r>
            <a:r>
              <a:rPr lang="en-US" sz="2000" dirty="0">
                <a:solidFill>
                  <a:srgbClr val="C00000"/>
                </a:solidFill>
              </a:rPr>
              <a:t>-Philip Crosby</a:t>
            </a:r>
            <a:endParaRPr lang="en-US" sz="2400" dirty="0">
              <a:solidFill>
                <a:srgbClr val="C00000"/>
              </a:solidFill>
            </a:endParaRPr>
          </a:p>
        </p:txBody>
      </p:sp>
    </p:spTree>
    <p:extLst>
      <p:ext uri="{BB962C8B-B14F-4D97-AF65-F5344CB8AC3E}">
        <p14:creationId xmlns:p14="http://schemas.microsoft.com/office/powerpoint/2010/main" val="1437423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barn(outVertical)">
                                      <p:cBhvr>
                                        <p:cTn id="14" dur="500"/>
                                        <p:tgtEl>
                                          <p:spTgt spid="4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anim calcmode="lin" valueType="num">
                                      <p:cBhvr>
                                        <p:cTn id="20" dur="1000" fill="hold"/>
                                        <p:tgtEl>
                                          <p:spTgt spid="48"/>
                                        </p:tgtEl>
                                        <p:attrNameLst>
                                          <p:attrName>ppt_x</p:attrName>
                                        </p:attrNameLst>
                                      </p:cBhvr>
                                      <p:tavLst>
                                        <p:tav tm="0">
                                          <p:val>
                                            <p:strVal val="#ppt_x"/>
                                          </p:val>
                                        </p:tav>
                                        <p:tav tm="100000">
                                          <p:val>
                                            <p:strVal val="#ppt_x"/>
                                          </p:val>
                                        </p:tav>
                                      </p:tavLst>
                                    </p:anim>
                                    <p:anim calcmode="lin" valueType="num">
                                      <p:cBhvr>
                                        <p:cTn id="21" dur="1000" fill="hold"/>
                                        <p:tgtEl>
                                          <p:spTgt spid="4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1000"/>
                                        <p:tgtEl>
                                          <p:spTgt spid="53"/>
                                        </p:tgtEl>
                                      </p:cBhvr>
                                    </p:animEffect>
                                    <p:anim calcmode="lin" valueType="num">
                                      <p:cBhvr>
                                        <p:cTn id="25" dur="1000" fill="hold"/>
                                        <p:tgtEl>
                                          <p:spTgt spid="53"/>
                                        </p:tgtEl>
                                        <p:attrNameLst>
                                          <p:attrName>ppt_x</p:attrName>
                                        </p:attrNameLst>
                                      </p:cBhvr>
                                      <p:tavLst>
                                        <p:tav tm="0">
                                          <p:val>
                                            <p:strVal val="#ppt_x"/>
                                          </p:val>
                                        </p:tav>
                                        <p:tav tm="100000">
                                          <p:val>
                                            <p:strVal val="#ppt_x"/>
                                          </p:val>
                                        </p:tav>
                                      </p:tavLst>
                                    </p:anim>
                                    <p:anim calcmode="lin" valueType="num">
                                      <p:cBhvr>
                                        <p:cTn id="26"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1000"/>
                                        <p:tgtEl>
                                          <p:spTgt spid="49"/>
                                        </p:tgtEl>
                                      </p:cBhvr>
                                    </p:animEffect>
                                    <p:anim calcmode="lin" valueType="num">
                                      <p:cBhvr>
                                        <p:cTn id="32" dur="1000" fill="hold"/>
                                        <p:tgtEl>
                                          <p:spTgt spid="49"/>
                                        </p:tgtEl>
                                        <p:attrNameLst>
                                          <p:attrName>ppt_x</p:attrName>
                                        </p:attrNameLst>
                                      </p:cBhvr>
                                      <p:tavLst>
                                        <p:tav tm="0">
                                          <p:val>
                                            <p:strVal val="#ppt_x"/>
                                          </p:val>
                                        </p:tav>
                                        <p:tav tm="100000">
                                          <p:val>
                                            <p:strVal val="#ppt_x"/>
                                          </p:val>
                                        </p:tav>
                                      </p:tavLst>
                                    </p:anim>
                                    <p:anim calcmode="lin" valueType="num">
                                      <p:cBhvr>
                                        <p:cTn id="3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strips(upRight)">
                                      <p:cBhvr>
                                        <p:cTn id="38" dur="500"/>
                                        <p:tgtEl>
                                          <p:spTgt spid="51"/>
                                        </p:tgtEl>
                                      </p:cBhvr>
                                    </p:animEffect>
                                  </p:childTnLst>
                                </p:cTn>
                              </p:par>
                              <p:par>
                                <p:cTn id="39" presetID="18" presetClass="entr" presetSubtype="9" fill="hold"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strips(upLeft)">
                                      <p:cBhvr>
                                        <p:cTn id="41" dur="500"/>
                                        <p:tgtEl>
                                          <p:spTgt spid="5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1000"/>
                                        <p:tgtEl>
                                          <p:spTgt spid="55"/>
                                        </p:tgtEl>
                                      </p:cBhvr>
                                    </p:animEffect>
                                    <p:anim calcmode="lin" valueType="num">
                                      <p:cBhvr>
                                        <p:cTn id="47" dur="1000" fill="hold"/>
                                        <p:tgtEl>
                                          <p:spTgt spid="55"/>
                                        </p:tgtEl>
                                        <p:attrNameLst>
                                          <p:attrName>ppt_x</p:attrName>
                                        </p:attrNameLst>
                                      </p:cBhvr>
                                      <p:tavLst>
                                        <p:tav tm="0">
                                          <p:val>
                                            <p:strVal val="#ppt_x"/>
                                          </p:val>
                                        </p:tav>
                                        <p:tav tm="100000">
                                          <p:val>
                                            <p:strVal val="#ppt_x"/>
                                          </p:val>
                                        </p:tav>
                                      </p:tavLst>
                                    </p:anim>
                                    <p:anim calcmode="lin" valueType="num">
                                      <p:cBhvr>
                                        <p:cTn id="48" dur="1000" fill="hold"/>
                                        <p:tgtEl>
                                          <p:spTgt spid="55"/>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18" presetClass="entr" presetSubtype="9"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strips(upLeft)">
                                      <p:cBhvr>
                                        <p:cTn id="52" dur="500"/>
                                        <p:tgtEl>
                                          <p:spTgt spid="6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barn(inVertical)">
                                      <p:cBhvr>
                                        <p:cTn id="5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8" grpId="0"/>
      <p:bldP spid="53" grpId="0"/>
      <p:bldP spid="49" grpId="0"/>
      <p:bldP spid="55" grpId="0"/>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and Cost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35</a:t>
            </a:fld>
            <a:r>
              <a:rPr lang="en-US" altLang="zh-TW" dirty="0">
                <a:solidFill>
                  <a:schemeClr val="bg1">
                    <a:lumMod val="95000"/>
                  </a:schemeClr>
                </a:solidFill>
              </a:rPr>
              <a:t>/39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12" name="Rectangle 11"/>
          <p:cNvSpPr/>
          <p:nvPr/>
        </p:nvSpPr>
        <p:spPr>
          <a:xfrm>
            <a:off x="536450" y="862818"/>
            <a:ext cx="8032876" cy="830997"/>
          </a:xfrm>
          <a:prstGeom prst="rect">
            <a:avLst/>
          </a:prstGeom>
        </p:spPr>
        <p:txBody>
          <a:bodyPr wrap="square">
            <a:spAutoFit/>
          </a:bodyPr>
          <a:lstStyle/>
          <a:p>
            <a:r>
              <a:rPr lang="en-US" sz="2400" u="sng" dirty="0"/>
              <a:t>Managing quality is strategic decision as it supports </a:t>
            </a:r>
            <a:r>
              <a:rPr lang="en-US" sz="2400" i="1" u="sng" dirty="0"/>
              <a:t>differentiation </a:t>
            </a:r>
            <a:r>
              <a:rPr lang="en-US" sz="2400" u="sng" dirty="0"/>
              <a:t>and</a:t>
            </a:r>
            <a:r>
              <a:rPr lang="en-US" sz="2400" i="1" u="sng" dirty="0"/>
              <a:t> customer loyalty and commitment</a:t>
            </a:r>
            <a:endParaRPr lang="en-GB" sz="2400" u="sng" dirty="0"/>
          </a:p>
        </p:txBody>
      </p:sp>
      <p:grpSp>
        <p:nvGrpSpPr>
          <p:cNvPr id="34" name="Group 33"/>
          <p:cNvGrpSpPr/>
          <p:nvPr/>
        </p:nvGrpSpPr>
        <p:grpSpPr>
          <a:xfrm>
            <a:off x="1773238" y="2082800"/>
            <a:ext cx="5580062" cy="2836863"/>
            <a:chOff x="1773238" y="2082800"/>
            <a:chExt cx="5580062" cy="2836863"/>
          </a:xfrm>
        </p:grpSpPr>
        <p:sp>
          <p:nvSpPr>
            <p:cNvPr id="35" name="Freeform 4"/>
            <p:cNvSpPr>
              <a:spLocks/>
            </p:cNvSpPr>
            <p:nvPr/>
          </p:nvSpPr>
          <p:spPr bwMode="auto">
            <a:xfrm>
              <a:off x="1787525" y="2082800"/>
              <a:ext cx="5557837" cy="2506663"/>
            </a:xfrm>
            <a:custGeom>
              <a:avLst/>
              <a:gdLst>
                <a:gd name="T0" fmla="*/ 47 w 3501"/>
                <a:gd name="T1" fmla="*/ 11 h 1579"/>
                <a:gd name="T2" fmla="*/ 207 w 3501"/>
                <a:gd name="T3" fmla="*/ 38 h 1579"/>
                <a:gd name="T4" fmla="*/ 1291 w 3501"/>
                <a:gd name="T5" fmla="*/ 242 h 1579"/>
                <a:gd name="T6" fmla="*/ 2473 w 3501"/>
                <a:gd name="T7" fmla="*/ 873 h 1579"/>
                <a:gd name="T8" fmla="*/ 3167 w 3501"/>
                <a:gd name="T9" fmla="*/ 1424 h 1579"/>
                <a:gd name="T10" fmla="*/ 3501 w 3501"/>
                <a:gd name="T11" fmla="*/ 1579 h 1579"/>
                <a:gd name="T12" fmla="*/ 0 60000 65536"/>
                <a:gd name="T13" fmla="*/ 0 60000 65536"/>
                <a:gd name="T14" fmla="*/ 0 60000 65536"/>
                <a:gd name="T15" fmla="*/ 0 60000 65536"/>
                <a:gd name="T16" fmla="*/ 0 60000 65536"/>
                <a:gd name="T17" fmla="*/ 0 60000 65536"/>
                <a:gd name="T18" fmla="*/ 0 w 3501"/>
                <a:gd name="T19" fmla="*/ 0 h 1579"/>
                <a:gd name="T20" fmla="*/ 3501 w 3501"/>
                <a:gd name="T21" fmla="*/ 1579 h 1579"/>
              </a:gdLst>
              <a:ahLst/>
              <a:cxnLst>
                <a:cxn ang="T12">
                  <a:pos x="T0" y="T1"/>
                </a:cxn>
                <a:cxn ang="T13">
                  <a:pos x="T2" y="T3"/>
                </a:cxn>
                <a:cxn ang="T14">
                  <a:pos x="T4" y="T5"/>
                </a:cxn>
                <a:cxn ang="T15">
                  <a:pos x="T6" y="T7"/>
                </a:cxn>
                <a:cxn ang="T16">
                  <a:pos x="T8" y="T9"/>
                </a:cxn>
                <a:cxn ang="T17">
                  <a:pos x="T10" y="T11"/>
                </a:cxn>
              </a:cxnLst>
              <a:rect l="T18" t="T19" r="T20" b="T21"/>
              <a:pathLst>
                <a:path w="3501" h="1579">
                  <a:moveTo>
                    <a:pt x="47" y="11"/>
                  </a:moveTo>
                  <a:cubicBezTo>
                    <a:pt x="23" y="5"/>
                    <a:pt x="0" y="0"/>
                    <a:pt x="207" y="38"/>
                  </a:cubicBezTo>
                  <a:cubicBezTo>
                    <a:pt x="414" y="76"/>
                    <a:pt x="913" y="103"/>
                    <a:pt x="1291" y="242"/>
                  </a:cubicBezTo>
                  <a:cubicBezTo>
                    <a:pt x="1669" y="381"/>
                    <a:pt x="2160" y="676"/>
                    <a:pt x="2473" y="873"/>
                  </a:cubicBezTo>
                  <a:cubicBezTo>
                    <a:pt x="2786" y="1070"/>
                    <a:pt x="2996" y="1306"/>
                    <a:pt x="3167" y="1424"/>
                  </a:cubicBezTo>
                  <a:cubicBezTo>
                    <a:pt x="3338" y="1542"/>
                    <a:pt x="3432" y="1547"/>
                    <a:pt x="3501" y="1579"/>
                  </a:cubicBezTo>
                </a:path>
              </a:pathLst>
            </a:custGeom>
            <a:noFill/>
            <a:ln w="101600"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36" name="Freeform 5"/>
            <p:cNvSpPr>
              <a:spLocks/>
            </p:cNvSpPr>
            <p:nvPr/>
          </p:nvSpPr>
          <p:spPr bwMode="auto">
            <a:xfrm>
              <a:off x="1773238" y="2082800"/>
              <a:ext cx="5580062" cy="2836863"/>
            </a:xfrm>
            <a:custGeom>
              <a:avLst/>
              <a:gdLst>
                <a:gd name="T0" fmla="*/ 0 w 3515"/>
                <a:gd name="T1" fmla="*/ 0 h 1787"/>
                <a:gd name="T2" fmla="*/ 0 w 3515"/>
                <a:gd name="T3" fmla="*/ 864 h 1787"/>
                <a:gd name="T4" fmla="*/ 1280 w 3515"/>
                <a:gd name="T5" fmla="*/ 1088 h 1787"/>
                <a:gd name="T6" fmla="*/ 2587 w 3515"/>
                <a:gd name="T7" fmla="*/ 1509 h 1787"/>
                <a:gd name="T8" fmla="*/ 3376 w 3515"/>
                <a:gd name="T9" fmla="*/ 1771 h 1787"/>
                <a:gd name="T10" fmla="*/ 3515 w 3515"/>
                <a:gd name="T11" fmla="*/ 1787 h 1787"/>
                <a:gd name="T12" fmla="*/ 3515 w 3515"/>
                <a:gd name="T13" fmla="*/ 1579 h 1787"/>
                <a:gd name="T14" fmla="*/ 3371 w 3515"/>
                <a:gd name="T15" fmla="*/ 1536 h 1787"/>
                <a:gd name="T16" fmla="*/ 3286 w 3515"/>
                <a:gd name="T17" fmla="*/ 1504 h 1787"/>
                <a:gd name="T18" fmla="*/ 3083 w 3515"/>
                <a:gd name="T19" fmla="*/ 1360 h 1787"/>
                <a:gd name="T20" fmla="*/ 2886 w 3515"/>
                <a:gd name="T21" fmla="*/ 1179 h 1787"/>
                <a:gd name="T22" fmla="*/ 2710 w 3515"/>
                <a:gd name="T23" fmla="*/ 1024 h 1787"/>
                <a:gd name="T24" fmla="*/ 2395 w 3515"/>
                <a:gd name="T25" fmla="*/ 821 h 1787"/>
                <a:gd name="T26" fmla="*/ 2022 w 3515"/>
                <a:gd name="T27" fmla="*/ 592 h 1787"/>
                <a:gd name="T28" fmla="*/ 1654 w 3515"/>
                <a:gd name="T29" fmla="*/ 395 h 1787"/>
                <a:gd name="T30" fmla="*/ 1259 w 3515"/>
                <a:gd name="T31" fmla="*/ 213 h 1787"/>
                <a:gd name="T32" fmla="*/ 1062 w 3515"/>
                <a:gd name="T33" fmla="*/ 171 h 1787"/>
                <a:gd name="T34" fmla="*/ 736 w 3515"/>
                <a:gd name="T35" fmla="*/ 107 h 1787"/>
                <a:gd name="T36" fmla="*/ 379 w 3515"/>
                <a:gd name="T37" fmla="*/ 48 h 1787"/>
                <a:gd name="T38" fmla="*/ 203 w 3515"/>
                <a:gd name="T39" fmla="*/ 32 h 1787"/>
                <a:gd name="T40" fmla="*/ 0 w 3515"/>
                <a:gd name="T41" fmla="*/ 0 h 17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15"/>
                <a:gd name="T64" fmla="*/ 0 h 1787"/>
                <a:gd name="T65" fmla="*/ 3515 w 3515"/>
                <a:gd name="T66" fmla="*/ 1787 h 178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15" h="1787">
                  <a:moveTo>
                    <a:pt x="0" y="0"/>
                  </a:moveTo>
                  <a:lnTo>
                    <a:pt x="0" y="864"/>
                  </a:lnTo>
                  <a:lnTo>
                    <a:pt x="1280" y="1088"/>
                  </a:lnTo>
                  <a:lnTo>
                    <a:pt x="2587" y="1509"/>
                  </a:lnTo>
                  <a:lnTo>
                    <a:pt x="3376" y="1771"/>
                  </a:lnTo>
                  <a:lnTo>
                    <a:pt x="3515" y="1787"/>
                  </a:lnTo>
                  <a:lnTo>
                    <a:pt x="3515" y="1579"/>
                  </a:lnTo>
                  <a:lnTo>
                    <a:pt x="3371" y="1536"/>
                  </a:lnTo>
                  <a:lnTo>
                    <a:pt x="3286" y="1504"/>
                  </a:lnTo>
                  <a:lnTo>
                    <a:pt x="3083" y="1360"/>
                  </a:lnTo>
                  <a:lnTo>
                    <a:pt x="2886" y="1179"/>
                  </a:lnTo>
                  <a:lnTo>
                    <a:pt x="2710" y="1024"/>
                  </a:lnTo>
                  <a:lnTo>
                    <a:pt x="2395" y="821"/>
                  </a:lnTo>
                  <a:lnTo>
                    <a:pt x="2022" y="592"/>
                  </a:lnTo>
                  <a:lnTo>
                    <a:pt x="1654" y="395"/>
                  </a:lnTo>
                  <a:lnTo>
                    <a:pt x="1259" y="213"/>
                  </a:lnTo>
                  <a:lnTo>
                    <a:pt x="1062" y="171"/>
                  </a:lnTo>
                  <a:lnTo>
                    <a:pt x="736" y="107"/>
                  </a:lnTo>
                  <a:lnTo>
                    <a:pt x="379" y="48"/>
                  </a:lnTo>
                  <a:lnTo>
                    <a:pt x="203" y="3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37" name="Text Box 6"/>
            <p:cNvSpPr txBox="1">
              <a:spLocks noChangeArrowheads="1"/>
            </p:cNvSpPr>
            <p:nvPr/>
          </p:nvSpPr>
          <p:spPr bwMode="auto">
            <a:xfrm>
              <a:off x="2222500" y="2643188"/>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AU" sz="2000" dirty="0">
                  <a:solidFill>
                    <a:srgbClr val="FFFFFF"/>
                  </a:solidFill>
                  <a:latin typeface="Arial" charset="0"/>
                </a:rPr>
                <a:t>External Failure</a:t>
              </a:r>
            </a:p>
          </p:txBody>
        </p:sp>
      </p:grpSp>
      <p:sp>
        <p:nvSpPr>
          <p:cNvPr id="38" name="Rectangle 30"/>
          <p:cNvSpPr>
            <a:spLocks noChangeArrowheads="1"/>
          </p:cNvSpPr>
          <p:nvPr/>
        </p:nvSpPr>
        <p:spPr bwMode="auto">
          <a:xfrm>
            <a:off x="5851525" y="1995488"/>
            <a:ext cx="1211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t>Total Cost</a:t>
            </a:r>
          </a:p>
        </p:txBody>
      </p:sp>
      <p:sp>
        <p:nvSpPr>
          <p:cNvPr id="46" name="Line 31"/>
          <p:cNvSpPr>
            <a:spLocks noChangeShapeType="1"/>
          </p:cNvSpPr>
          <p:nvPr/>
        </p:nvSpPr>
        <p:spPr bwMode="auto">
          <a:xfrm flipH="1">
            <a:off x="5575300" y="2527300"/>
            <a:ext cx="723900" cy="6731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50" name="Freeform 32"/>
          <p:cNvSpPr>
            <a:spLocks/>
          </p:cNvSpPr>
          <p:nvPr/>
        </p:nvSpPr>
        <p:spPr bwMode="auto">
          <a:xfrm>
            <a:off x="1790700" y="2038350"/>
            <a:ext cx="5549900" cy="2482850"/>
          </a:xfrm>
          <a:custGeom>
            <a:avLst/>
            <a:gdLst>
              <a:gd name="T0" fmla="*/ 0 w 3496"/>
              <a:gd name="T1" fmla="*/ 0 h 1564"/>
              <a:gd name="T2" fmla="*/ 247650 w 3496"/>
              <a:gd name="T3" fmla="*/ 31750 h 1564"/>
              <a:gd name="T4" fmla="*/ 577850 w 3496"/>
              <a:gd name="T5" fmla="*/ 88900 h 1564"/>
              <a:gd name="T6" fmla="*/ 1028700 w 3496"/>
              <a:gd name="T7" fmla="*/ 146050 h 1564"/>
              <a:gd name="T8" fmla="*/ 1358900 w 3496"/>
              <a:gd name="T9" fmla="*/ 203200 h 1564"/>
              <a:gd name="T10" fmla="*/ 1746250 w 3496"/>
              <a:gd name="T11" fmla="*/ 279400 h 1564"/>
              <a:gd name="T12" fmla="*/ 2108200 w 3496"/>
              <a:gd name="T13" fmla="*/ 393700 h 1564"/>
              <a:gd name="T14" fmla="*/ 2603500 w 3496"/>
              <a:gd name="T15" fmla="*/ 609600 h 1564"/>
              <a:gd name="T16" fmla="*/ 3130550 w 3496"/>
              <a:gd name="T17" fmla="*/ 889000 h 1564"/>
              <a:gd name="T18" fmla="*/ 3657601 w 3496"/>
              <a:gd name="T19" fmla="*/ 1200150 h 1564"/>
              <a:gd name="T20" fmla="*/ 3949700 w 3496"/>
              <a:gd name="T21" fmla="*/ 1384300 h 1564"/>
              <a:gd name="T22" fmla="*/ 4267200 w 3496"/>
              <a:gd name="T23" fmla="*/ 1612900 h 1564"/>
              <a:gd name="T24" fmla="*/ 4521200 w 3496"/>
              <a:gd name="T25" fmla="*/ 1803400 h 1564"/>
              <a:gd name="T26" fmla="*/ 4781550 w 3496"/>
              <a:gd name="T27" fmla="*/ 2038350 h 1564"/>
              <a:gd name="T28" fmla="*/ 5003800 w 3496"/>
              <a:gd name="T29" fmla="*/ 2228850 h 1564"/>
              <a:gd name="T30" fmla="*/ 5219700 w 3496"/>
              <a:gd name="T31" fmla="*/ 2362200 h 1564"/>
              <a:gd name="T32" fmla="*/ 5403850 w 3496"/>
              <a:gd name="T33" fmla="*/ 2438400 h 1564"/>
              <a:gd name="T34" fmla="*/ 5549900 w 3496"/>
              <a:gd name="T35" fmla="*/ 2482850 h 156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96"/>
              <a:gd name="T55" fmla="*/ 0 h 1564"/>
              <a:gd name="T56" fmla="*/ 3496 w 3496"/>
              <a:gd name="T57" fmla="*/ 1564 h 156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96" h="1564">
                <a:moveTo>
                  <a:pt x="0" y="0"/>
                </a:moveTo>
                <a:cubicBezTo>
                  <a:pt x="47" y="5"/>
                  <a:pt x="95" y="11"/>
                  <a:pt x="156" y="20"/>
                </a:cubicBezTo>
                <a:cubicBezTo>
                  <a:pt x="217" y="29"/>
                  <a:pt x="282" y="44"/>
                  <a:pt x="364" y="56"/>
                </a:cubicBezTo>
                <a:cubicBezTo>
                  <a:pt x="446" y="68"/>
                  <a:pt x="566" y="80"/>
                  <a:pt x="648" y="92"/>
                </a:cubicBezTo>
                <a:cubicBezTo>
                  <a:pt x="730" y="104"/>
                  <a:pt x="781" y="114"/>
                  <a:pt x="856" y="128"/>
                </a:cubicBezTo>
                <a:cubicBezTo>
                  <a:pt x="931" y="142"/>
                  <a:pt x="1021" y="156"/>
                  <a:pt x="1100" y="176"/>
                </a:cubicBezTo>
                <a:cubicBezTo>
                  <a:pt x="1179" y="196"/>
                  <a:pt x="1238" y="213"/>
                  <a:pt x="1328" y="248"/>
                </a:cubicBezTo>
                <a:cubicBezTo>
                  <a:pt x="1418" y="283"/>
                  <a:pt x="1533" y="332"/>
                  <a:pt x="1640" y="384"/>
                </a:cubicBezTo>
                <a:cubicBezTo>
                  <a:pt x="1747" y="436"/>
                  <a:pt x="1861" y="498"/>
                  <a:pt x="1972" y="560"/>
                </a:cubicBezTo>
                <a:cubicBezTo>
                  <a:pt x="2083" y="622"/>
                  <a:pt x="2218" y="704"/>
                  <a:pt x="2304" y="756"/>
                </a:cubicBezTo>
                <a:cubicBezTo>
                  <a:pt x="2390" y="808"/>
                  <a:pt x="2424" y="829"/>
                  <a:pt x="2488" y="872"/>
                </a:cubicBezTo>
                <a:cubicBezTo>
                  <a:pt x="2552" y="915"/>
                  <a:pt x="2628" y="972"/>
                  <a:pt x="2688" y="1016"/>
                </a:cubicBezTo>
                <a:cubicBezTo>
                  <a:pt x="2748" y="1060"/>
                  <a:pt x="2794" y="1091"/>
                  <a:pt x="2848" y="1136"/>
                </a:cubicBezTo>
                <a:cubicBezTo>
                  <a:pt x="2902" y="1181"/>
                  <a:pt x="2961" y="1239"/>
                  <a:pt x="3012" y="1284"/>
                </a:cubicBezTo>
                <a:cubicBezTo>
                  <a:pt x="3063" y="1329"/>
                  <a:pt x="3106" y="1370"/>
                  <a:pt x="3152" y="1404"/>
                </a:cubicBezTo>
                <a:cubicBezTo>
                  <a:pt x="3198" y="1438"/>
                  <a:pt x="3246" y="1466"/>
                  <a:pt x="3288" y="1488"/>
                </a:cubicBezTo>
                <a:cubicBezTo>
                  <a:pt x="3330" y="1510"/>
                  <a:pt x="3369" y="1523"/>
                  <a:pt x="3404" y="1536"/>
                </a:cubicBezTo>
                <a:cubicBezTo>
                  <a:pt x="3439" y="1549"/>
                  <a:pt x="3477" y="1558"/>
                  <a:pt x="3496" y="1564"/>
                </a:cubicBezTo>
              </a:path>
            </a:pathLst>
          </a:custGeom>
          <a:noFill/>
          <a:ln w="10160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nvGrpSpPr>
          <p:cNvPr id="52" name="Group 51"/>
          <p:cNvGrpSpPr/>
          <p:nvPr/>
        </p:nvGrpSpPr>
        <p:grpSpPr>
          <a:xfrm>
            <a:off x="1765300" y="3421063"/>
            <a:ext cx="5602094" cy="1971711"/>
            <a:chOff x="1765300" y="3421063"/>
            <a:chExt cx="5602094" cy="1971711"/>
          </a:xfrm>
        </p:grpSpPr>
        <p:sp>
          <p:nvSpPr>
            <p:cNvPr id="56" name="Freeform 9"/>
            <p:cNvSpPr>
              <a:spLocks/>
            </p:cNvSpPr>
            <p:nvPr/>
          </p:nvSpPr>
          <p:spPr bwMode="auto">
            <a:xfrm>
              <a:off x="1765300" y="3421063"/>
              <a:ext cx="5602094" cy="1971711"/>
            </a:xfrm>
            <a:custGeom>
              <a:avLst/>
              <a:gdLst>
                <a:gd name="T0" fmla="*/ 0 w 3525"/>
                <a:gd name="T1" fmla="*/ 0 h 1216"/>
                <a:gd name="T2" fmla="*/ 0 w 3525"/>
                <a:gd name="T3" fmla="*/ 837 h 1216"/>
                <a:gd name="T4" fmla="*/ 1611 w 3525"/>
                <a:gd name="T5" fmla="*/ 960 h 1216"/>
                <a:gd name="T6" fmla="*/ 3040 w 3525"/>
                <a:gd name="T7" fmla="*/ 1216 h 1216"/>
                <a:gd name="T8" fmla="*/ 3525 w 3525"/>
                <a:gd name="T9" fmla="*/ 1194 h 1216"/>
                <a:gd name="T10" fmla="*/ 3525 w 3525"/>
                <a:gd name="T11" fmla="*/ 928 h 1216"/>
                <a:gd name="T12" fmla="*/ 3355 w 3525"/>
                <a:gd name="T13" fmla="*/ 901 h 1216"/>
                <a:gd name="T14" fmla="*/ 2907 w 3525"/>
                <a:gd name="T15" fmla="*/ 736 h 1216"/>
                <a:gd name="T16" fmla="*/ 2480 w 3525"/>
                <a:gd name="T17" fmla="*/ 506 h 1216"/>
                <a:gd name="T18" fmla="*/ 2096 w 3525"/>
                <a:gd name="T19" fmla="*/ 336 h 1216"/>
                <a:gd name="T20" fmla="*/ 1365 w 3525"/>
                <a:gd name="T21" fmla="*/ 160 h 1216"/>
                <a:gd name="T22" fmla="*/ 923 w 3525"/>
                <a:gd name="T23" fmla="*/ 80 h 1216"/>
                <a:gd name="T24" fmla="*/ 395 w 3525"/>
                <a:gd name="T25" fmla="*/ 37 h 1216"/>
                <a:gd name="T26" fmla="*/ 0 w 3525"/>
                <a:gd name="T27" fmla="*/ 0 h 1216"/>
                <a:gd name="connsiteX0" fmla="*/ 0 w 10011"/>
                <a:gd name="connsiteY0" fmla="*/ 0 h 10214"/>
                <a:gd name="connsiteX1" fmla="*/ 0 w 10011"/>
                <a:gd name="connsiteY1" fmla="*/ 6883 h 10214"/>
                <a:gd name="connsiteX2" fmla="*/ 4570 w 10011"/>
                <a:gd name="connsiteY2" fmla="*/ 7895 h 10214"/>
                <a:gd name="connsiteX3" fmla="*/ 8624 w 10011"/>
                <a:gd name="connsiteY3" fmla="*/ 10000 h 10214"/>
                <a:gd name="connsiteX4" fmla="*/ 10011 w 10011"/>
                <a:gd name="connsiteY4" fmla="*/ 10214 h 10214"/>
                <a:gd name="connsiteX5" fmla="*/ 10000 w 10011"/>
                <a:gd name="connsiteY5" fmla="*/ 7632 h 10214"/>
                <a:gd name="connsiteX6" fmla="*/ 9518 w 10011"/>
                <a:gd name="connsiteY6" fmla="*/ 7410 h 10214"/>
                <a:gd name="connsiteX7" fmla="*/ 8247 w 10011"/>
                <a:gd name="connsiteY7" fmla="*/ 6053 h 10214"/>
                <a:gd name="connsiteX8" fmla="*/ 7035 w 10011"/>
                <a:gd name="connsiteY8" fmla="*/ 4161 h 10214"/>
                <a:gd name="connsiteX9" fmla="*/ 5946 w 10011"/>
                <a:gd name="connsiteY9" fmla="*/ 2763 h 10214"/>
                <a:gd name="connsiteX10" fmla="*/ 3872 w 10011"/>
                <a:gd name="connsiteY10" fmla="*/ 1316 h 10214"/>
                <a:gd name="connsiteX11" fmla="*/ 2618 w 10011"/>
                <a:gd name="connsiteY11" fmla="*/ 658 h 10214"/>
                <a:gd name="connsiteX12" fmla="*/ 1121 w 10011"/>
                <a:gd name="connsiteY12" fmla="*/ 304 h 10214"/>
                <a:gd name="connsiteX13" fmla="*/ 0 w 10011"/>
                <a:gd name="connsiteY13" fmla="*/ 0 h 1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11" h="10214">
                  <a:moveTo>
                    <a:pt x="0" y="0"/>
                  </a:moveTo>
                  <a:lnTo>
                    <a:pt x="0" y="6883"/>
                  </a:lnTo>
                  <a:lnTo>
                    <a:pt x="4570" y="7895"/>
                  </a:lnTo>
                  <a:lnTo>
                    <a:pt x="8624" y="10000"/>
                  </a:lnTo>
                  <a:lnTo>
                    <a:pt x="10011" y="10214"/>
                  </a:lnTo>
                  <a:cubicBezTo>
                    <a:pt x="10007" y="9353"/>
                    <a:pt x="10004" y="8493"/>
                    <a:pt x="10000" y="7632"/>
                  </a:cubicBezTo>
                  <a:lnTo>
                    <a:pt x="9518" y="7410"/>
                  </a:lnTo>
                  <a:lnTo>
                    <a:pt x="8247" y="6053"/>
                  </a:lnTo>
                  <a:lnTo>
                    <a:pt x="7035" y="4161"/>
                  </a:lnTo>
                  <a:lnTo>
                    <a:pt x="5946" y="2763"/>
                  </a:lnTo>
                  <a:lnTo>
                    <a:pt x="3872" y="1316"/>
                  </a:lnTo>
                  <a:lnTo>
                    <a:pt x="2618" y="658"/>
                  </a:lnTo>
                  <a:lnTo>
                    <a:pt x="1121" y="304"/>
                  </a:lnTo>
                  <a:lnTo>
                    <a:pt x="0" y="0"/>
                  </a:lnTo>
                  <a:close/>
                </a:path>
              </a:pathLst>
            </a:custGeom>
            <a:solidFill>
              <a:schemeClr val="accent6"/>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57" name="Freeform 10"/>
            <p:cNvSpPr>
              <a:spLocks/>
            </p:cNvSpPr>
            <p:nvPr/>
          </p:nvSpPr>
          <p:spPr bwMode="auto">
            <a:xfrm>
              <a:off x="1787525" y="3440113"/>
              <a:ext cx="5557838" cy="1444625"/>
            </a:xfrm>
            <a:custGeom>
              <a:avLst/>
              <a:gdLst>
                <a:gd name="T0" fmla="*/ 0 w 3501"/>
                <a:gd name="T1" fmla="*/ 0 h 910"/>
                <a:gd name="T2" fmla="*/ 1076 w 3501"/>
                <a:gd name="T3" fmla="*/ 98 h 910"/>
                <a:gd name="T4" fmla="*/ 2160 w 3501"/>
                <a:gd name="T5" fmla="*/ 374 h 910"/>
                <a:gd name="T6" fmla="*/ 3005 w 3501"/>
                <a:gd name="T7" fmla="*/ 774 h 910"/>
                <a:gd name="T8" fmla="*/ 3357 w 3501"/>
                <a:gd name="T9" fmla="*/ 884 h 910"/>
                <a:gd name="T10" fmla="*/ 3501 w 3501"/>
                <a:gd name="T11" fmla="*/ 910 h 910"/>
              </a:gdLst>
              <a:ahLst/>
              <a:cxnLst>
                <a:cxn ang="0">
                  <a:pos x="T0" y="T1"/>
                </a:cxn>
                <a:cxn ang="0">
                  <a:pos x="T2" y="T3"/>
                </a:cxn>
                <a:cxn ang="0">
                  <a:pos x="T4" y="T5"/>
                </a:cxn>
                <a:cxn ang="0">
                  <a:pos x="T6" y="T7"/>
                </a:cxn>
                <a:cxn ang="0">
                  <a:pos x="T8" y="T9"/>
                </a:cxn>
                <a:cxn ang="0">
                  <a:pos x="T10" y="T11"/>
                </a:cxn>
              </a:cxnLst>
              <a:rect l="0" t="0" r="r" b="b"/>
              <a:pathLst>
                <a:path w="3501" h="910">
                  <a:moveTo>
                    <a:pt x="0" y="0"/>
                  </a:moveTo>
                  <a:cubicBezTo>
                    <a:pt x="358" y="18"/>
                    <a:pt x="716" y="36"/>
                    <a:pt x="1076" y="98"/>
                  </a:cubicBezTo>
                  <a:cubicBezTo>
                    <a:pt x="1436" y="160"/>
                    <a:pt x="1839" y="261"/>
                    <a:pt x="2160" y="374"/>
                  </a:cubicBezTo>
                  <a:cubicBezTo>
                    <a:pt x="2481" y="487"/>
                    <a:pt x="2806" y="689"/>
                    <a:pt x="3005" y="774"/>
                  </a:cubicBezTo>
                  <a:cubicBezTo>
                    <a:pt x="3204" y="859"/>
                    <a:pt x="3274" y="861"/>
                    <a:pt x="3357" y="884"/>
                  </a:cubicBezTo>
                  <a:cubicBezTo>
                    <a:pt x="3440" y="907"/>
                    <a:pt x="3471" y="905"/>
                    <a:pt x="3501" y="910"/>
                  </a:cubicBezTo>
                </a:path>
              </a:pathLst>
            </a:custGeom>
            <a:noFill/>
            <a:ln w="101600" cmpd="sng">
              <a:solidFill>
                <a:schemeClr val="accent6"/>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58" name="Text Box 11"/>
            <p:cNvSpPr txBox="1">
              <a:spLocks noChangeArrowheads="1"/>
            </p:cNvSpPr>
            <p:nvPr/>
          </p:nvSpPr>
          <p:spPr bwMode="auto">
            <a:xfrm>
              <a:off x="2074863" y="3790951"/>
              <a:ext cx="1895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AU" sz="2000" dirty="0">
                  <a:latin typeface="Arial" charset="0"/>
                </a:rPr>
                <a:t>Internal Failure</a:t>
              </a:r>
            </a:p>
          </p:txBody>
        </p:sp>
      </p:grpSp>
      <p:grpSp>
        <p:nvGrpSpPr>
          <p:cNvPr id="59" name="Group 58"/>
          <p:cNvGrpSpPr/>
          <p:nvPr/>
        </p:nvGrpSpPr>
        <p:grpSpPr>
          <a:xfrm>
            <a:off x="1765300" y="4539223"/>
            <a:ext cx="5605463" cy="1005915"/>
            <a:chOff x="1765300" y="4539223"/>
            <a:chExt cx="5605463" cy="1005915"/>
          </a:xfrm>
        </p:grpSpPr>
        <p:sp>
          <p:nvSpPr>
            <p:cNvPr id="61" name="Freeform 14"/>
            <p:cNvSpPr>
              <a:spLocks/>
            </p:cNvSpPr>
            <p:nvPr/>
          </p:nvSpPr>
          <p:spPr bwMode="auto">
            <a:xfrm>
              <a:off x="1787525" y="4539223"/>
              <a:ext cx="5573713" cy="837655"/>
            </a:xfrm>
            <a:custGeom>
              <a:avLst/>
              <a:gdLst>
                <a:gd name="T0" fmla="*/ 0 w 3506"/>
                <a:gd name="T1" fmla="*/ 118 h 481"/>
                <a:gd name="T2" fmla="*/ 382 w 3506"/>
                <a:gd name="T3" fmla="*/ 38 h 481"/>
                <a:gd name="T4" fmla="*/ 1138 w 3506"/>
                <a:gd name="T5" fmla="*/ 38 h 481"/>
                <a:gd name="T6" fmla="*/ 2151 w 3506"/>
                <a:gd name="T7" fmla="*/ 269 h 481"/>
                <a:gd name="T8" fmla="*/ 2987 w 3506"/>
                <a:gd name="T9" fmla="*/ 447 h 481"/>
                <a:gd name="T10" fmla="*/ 3506 w 3506"/>
                <a:gd name="T11" fmla="*/ 472 h 481"/>
                <a:gd name="connsiteX0" fmla="*/ 0 w 10000"/>
                <a:gd name="connsiteY0" fmla="*/ 2083 h 10441"/>
                <a:gd name="connsiteX1" fmla="*/ 1090 w 10000"/>
                <a:gd name="connsiteY1" fmla="*/ 420 h 10441"/>
                <a:gd name="connsiteX2" fmla="*/ 3246 w 10000"/>
                <a:gd name="connsiteY2" fmla="*/ 420 h 10441"/>
                <a:gd name="connsiteX3" fmla="*/ 6135 w 10000"/>
                <a:gd name="connsiteY3" fmla="*/ 5223 h 10441"/>
                <a:gd name="connsiteX4" fmla="*/ 8520 w 10000"/>
                <a:gd name="connsiteY4" fmla="*/ 8923 h 10441"/>
                <a:gd name="connsiteX5" fmla="*/ 10000 w 10000"/>
                <a:gd name="connsiteY5" fmla="*/ 10441 h 10441"/>
                <a:gd name="connsiteX0" fmla="*/ 0 w 10000"/>
                <a:gd name="connsiteY0" fmla="*/ 2357 h 10715"/>
                <a:gd name="connsiteX1" fmla="*/ 1147 w 10000"/>
                <a:gd name="connsiteY1" fmla="*/ 195 h 10715"/>
                <a:gd name="connsiteX2" fmla="*/ 3246 w 10000"/>
                <a:gd name="connsiteY2" fmla="*/ 694 h 10715"/>
                <a:gd name="connsiteX3" fmla="*/ 6135 w 10000"/>
                <a:gd name="connsiteY3" fmla="*/ 5497 h 10715"/>
                <a:gd name="connsiteX4" fmla="*/ 8520 w 10000"/>
                <a:gd name="connsiteY4" fmla="*/ 9197 h 10715"/>
                <a:gd name="connsiteX5" fmla="*/ 10000 w 10000"/>
                <a:gd name="connsiteY5" fmla="*/ 10715 h 10715"/>
                <a:gd name="connsiteX0" fmla="*/ 0 w 10000"/>
                <a:gd name="connsiteY0" fmla="*/ 2612 h 10970"/>
                <a:gd name="connsiteX1" fmla="*/ 1432 w 10000"/>
                <a:gd name="connsiteY1" fmla="*/ 117 h 10970"/>
                <a:gd name="connsiteX2" fmla="*/ 3246 w 10000"/>
                <a:gd name="connsiteY2" fmla="*/ 949 h 10970"/>
                <a:gd name="connsiteX3" fmla="*/ 6135 w 10000"/>
                <a:gd name="connsiteY3" fmla="*/ 5752 h 10970"/>
                <a:gd name="connsiteX4" fmla="*/ 8520 w 10000"/>
                <a:gd name="connsiteY4" fmla="*/ 9452 h 10970"/>
                <a:gd name="connsiteX5" fmla="*/ 10000 w 10000"/>
                <a:gd name="connsiteY5" fmla="*/ 10970 h 1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970">
                  <a:moveTo>
                    <a:pt x="0" y="2612"/>
                  </a:moveTo>
                  <a:cubicBezTo>
                    <a:pt x="274" y="1905"/>
                    <a:pt x="890" y="387"/>
                    <a:pt x="1432" y="117"/>
                  </a:cubicBezTo>
                  <a:cubicBezTo>
                    <a:pt x="1973" y="-153"/>
                    <a:pt x="2462" y="10"/>
                    <a:pt x="3246" y="949"/>
                  </a:cubicBezTo>
                  <a:cubicBezTo>
                    <a:pt x="4030" y="1888"/>
                    <a:pt x="5257" y="4338"/>
                    <a:pt x="6135" y="5752"/>
                  </a:cubicBezTo>
                  <a:cubicBezTo>
                    <a:pt x="7014" y="7165"/>
                    <a:pt x="7875" y="8745"/>
                    <a:pt x="8520" y="9452"/>
                  </a:cubicBezTo>
                  <a:cubicBezTo>
                    <a:pt x="9164" y="10159"/>
                    <a:pt x="9692" y="10866"/>
                    <a:pt x="10000" y="10970"/>
                  </a:cubicBezTo>
                </a:path>
              </a:pathLst>
            </a:custGeom>
            <a:solidFill>
              <a:schemeClr val="tx2"/>
            </a:solidFill>
            <a:ln w="101600" cmpd="sng">
              <a:solidFill>
                <a:schemeClr val="tx2"/>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62" name="Freeform 15"/>
            <p:cNvSpPr>
              <a:spLocks/>
            </p:cNvSpPr>
            <p:nvPr/>
          </p:nvSpPr>
          <p:spPr bwMode="auto">
            <a:xfrm>
              <a:off x="1765300" y="4554538"/>
              <a:ext cx="5605463" cy="990600"/>
            </a:xfrm>
            <a:custGeom>
              <a:avLst/>
              <a:gdLst>
                <a:gd name="T0" fmla="*/ 0 w 3531"/>
                <a:gd name="T1" fmla="*/ 107 h 624"/>
                <a:gd name="T2" fmla="*/ 0 w 3531"/>
                <a:gd name="T3" fmla="*/ 464 h 624"/>
                <a:gd name="T4" fmla="*/ 3173 w 3531"/>
                <a:gd name="T5" fmla="*/ 624 h 624"/>
                <a:gd name="T6" fmla="*/ 3531 w 3531"/>
                <a:gd name="T7" fmla="*/ 608 h 624"/>
                <a:gd name="T8" fmla="*/ 3531 w 3531"/>
                <a:gd name="T9" fmla="*/ 491 h 624"/>
                <a:gd name="T10" fmla="*/ 3376 w 3531"/>
                <a:gd name="T11" fmla="*/ 486 h 624"/>
                <a:gd name="T12" fmla="*/ 2971 w 3531"/>
                <a:gd name="T13" fmla="*/ 443 h 624"/>
                <a:gd name="T14" fmla="*/ 2384 w 3531"/>
                <a:gd name="T15" fmla="*/ 320 h 624"/>
                <a:gd name="T16" fmla="*/ 1856 w 3531"/>
                <a:gd name="T17" fmla="*/ 198 h 624"/>
                <a:gd name="T18" fmla="*/ 1264 w 3531"/>
                <a:gd name="T19" fmla="*/ 48 h 624"/>
                <a:gd name="T20" fmla="*/ 885 w 3531"/>
                <a:gd name="T21" fmla="*/ 0 h 624"/>
                <a:gd name="T22" fmla="*/ 459 w 3531"/>
                <a:gd name="T23" fmla="*/ 22 h 624"/>
                <a:gd name="T24" fmla="*/ 224 w 3531"/>
                <a:gd name="T25" fmla="*/ 48 h 624"/>
                <a:gd name="T26" fmla="*/ 0 w 3531"/>
                <a:gd name="T27" fmla="*/ 107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1" h="624">
                  <a:moveTo>
                    <a:pt x="0" y="107"/>
                  </a:moveTo>
                  <a:lnTo>
                    <a:pt x="0" y="464"/>
                  </a:lnTo>
                  <a:lnTo>
                    <a:pt x="3173" y="624"/>
                  </a:lnTo>
                  <a:lnTo>
                    <a:pt x="3531" y="608"/>
                  </a:lnTo>
                  <a:lnTo>
                    <a:pt x="3531" y="491"/>
                  </a:lnTo>
                  <a:lnTo>
                    <a:pt x="3376" y="486"/>
                  </a:lnTo>
                  <a:lnTo>
                    <a:pt x="2971" y="443"/>
                  </a:lnTo>
                  <a:lnTo>
                    <a:pt x="2384" y="320"/>
                  </a:lnTo>
                  <a:lnTo>
                    <a:pt x="1856" y="198"/>
                  </a:lnTo>
                  <a:lnTo>
                    <a:pt x="1264" y="48"/>
                  </a:lnTo>
                  <a:lnTo>
                    <a:pt x="885" y="0"/>
                  </a:lnTo>
                  <a:lnTo>
                    <a:pt x="459" y="22"/>
                  </a:lnTo>
                  <a:lnTo>
                    <a:pt x="224" y="48"/>
                  </a:lnTo>
                  <a:lnTo>
                    <a:pt x="0" y="107"/>
                  </a:lnTo>
                  <a:close/>
                </a:path>
              </a:pathLst>
            </a:custGeom>
            <a:solidFill>
              <a:schemeClr val="tx2"/>
            </a:solidFill>
            <a:ln w="9525">
              <a:solidFill>
                <a:schemeClr val="tx2"/>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64" name="Text Box 16"/>
            <p:cNvSpPr txBox="1">
              <a:spLocks noChangeArrowheads="1"/>
            </p:cNvSpPr>
            <p:nvPr/>
          </p:nvSpPr>
          <p:spPr bwMode="auto">
            <a:xfrm>
              <a:off x="2579688" y="4689476"/>
              <a:ext cx="1411288" cy="400050"/>
            </a:xfrm>
            <a:prstGeom prst="rect">
              <a:avLst/>
            </a:prstGeom>
            <a:solidFill>
              <a:schemeClr val="tx2"/>
            </a:solidFill>
            <a:ln w="9525">
              <a:noFill/>
              <a:miter lim="800000"/>
              <a:headEnd/>
              <a:tailEnd/>
            </a:ln>
            <a:effectLst/>
          </p:spPr>
          <p:txBody>
            <a:bodyPr wrap="none">
              <a:spAutoFit/>
            </a:bodyPr>
            <a:lstStyle/>
            <a:p>
              <a:pPr fontAlgn="auto">
                <a:spcBef>
                  <a:spcPts val="0"/>
                </a:spcBef>
                <a:spcAft>
                  <a:spcPts val="0"/>
                </a:spcAft>
                <a:defRPr/>
              </a:pPr>
              <a:r>
                <a:rPr lang="en-AU" sz="2000" dirty="0">
                  <a:solidFill>
                    <a:srgbClr val="FFFFFF"/>
                  </a:solidFill>
                  <a:latin typeface="Arial"/>
                  <a:ea typeface="+mn-ea"/>
                  <a:cs typeface="Arial"/>
                </a:rPr>
                <a:t>Prevention</a:t>
              </a:r>
            </a:p>
          </p:txBody>
        </p:sp>
      </p:grpSp>
      <p:grpSp>
        <p:nvGrpSpPr>
          <p:cNvPr id="66" name="Group 65"/>
          <p:cNvGrpSpPr/>
          <p:nvPr/>
        </p:nvGrpSpPr>
        <p:grpSpPr>
          <a:xfrm>
            <a:off x="1765300" y="5157138"/>
            <a:ext cx="5615428" cy="545162"/>
            <a:chOff x="1765300" y="5157138"/>
            <a:chExt cx="5615428" cy="545162"/>
          </a:xfrm>
        </p:grpSpPr>
        <p:sp>
          <p:nvSpPr>
            <p:cNvPr id="67" name="Freeform 21"/>
            <p:cNvSpPr>
              <a:spLocks/>
            </p:cNvSpPr>
            <p:nvPr/>
          </p:nvSpPr>
          <p:spPr bwMode="auto">
            <a:xfrm>
              <a:off x="1787526" y="5157138"/>
              <a:ext cx="5593202" cy="413929"/>
            </a:xfrm>
            <a:custGeom>
              <a:avLst/>
              <a:gdLst>
                <a:gd name="T0" fmla="*/ 0 w 3518"/>
                <a:gd name="T1" fmla="*/ 28 h 193"/>
                <a:gd name="T2" fmla="*/ 498 w 3518"/>
                <a:gd name="T3" fmla="*/ 10 h 193"/>
                <a:gd name="T4" fmla="*/ 1840 w 3518"/>
                <a:gd name="T5" fmla="*/ 90 h 193"/>
                <a:gd name="T6" fmla="*/ 2987 w 3518"/>
                <a:gd name="T7" fmla="*/ 179 h 193"/>
                <a:gd name="T8" fmla="*/ 3518 w 3518"/>
                <a:gd name="T9" fmla="*/ 171 h 193"/>
                <a:gd name="connsiteX0" fmla="*/ 0 w 10000"/>
                <a:gd name="connsiteY0" fmla="*/ 2923 h 11002"/>
                <a:gd name="connsiteX1" fmla="*/ 1424 w 10000"/>
                <a:gd name="connsiteY1" fmla="*/ 56 h 11002"/>
                <a:gd name="connsiteX2" fmla="*/ 5230 w 10000"/>
                <a:gd name="connsiteY2" fmla="*/ 6135 h 11002"/>
                <a:gd name="connsiteX3" fmla="*/ 8491 w 10000"/>
                <a:gd name="connsiteY3" fmla="*/ 10747 h 11002"/>
                <a:gd name="connsiteX4" fmla="*/ 10000 w 10000"/>
                <a:gd name="connsiteY4" fmla="*/ 10332 h 11002"/>
                <a:gd name="connsiteX0" fmla="*/ 0 w 10015"/>
                <a:gd name="connsiteY0" fmla="*/ 2923 h 13513"/>
                <a:gd name="connsiteX1" fmla="*/ 1424 w 10015"/>
                <a:gd name="connsiteY1" fmla="*/ 56 h 13513"/>
                <a:gd name="connsiteX2" fmla="*/ 5230 w 10015"/>
                <a:gd name="connsiteY2" fmla="*/ 6135 h 13513"/>
                <a:gd name="connsiteX3" fmla="*/ 8491 w 10015"/>
                <a:gd name="connsiteY3" fmla="*/ 10747 h 13513"/>
                <a:gd name="connsiteX4" fmla="*/ 10015 w 10015"/>
                <a:gd name="connsiteY4" fmla="*/ 13510 h 13513"/>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7922 w 10015"/>
                <a:gd name="connsiteY3" fmla="*/ 10125 h 13510"/>
                <a:gd name="connsiteX4" fmla="*/ 10015 w 10015"/>
                <a:gd name="connsiteY4" fmla="*/ 13510 h 13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3510">
                  <a:moveTo>
                    <a:pt x="0" y="2923"/>
                  </a:moveTo>
                  <a:cubicBezTo>
                    <a:pt x="239" y="2767"/>
                    <a:pt x="551" y="-462"/>
                    <a:pt x="1424" y="56"/>
                  </a:cubicBezTo>
                  <a:cubicBezTo>
                    <a:pt x="2296" y="574"/>
                    <a:pt x="4147" y="4457"/>
                    <a:pt x="5230" y="6135"/>
                  </a:cubicBezTo>
                  <a:cubicBezTo>
                    <a:pt x="6313" y="7813"/>
                    <a:pt x="7641" y="9538"/>
                    <a:pt x="7922" y="10125"/>
                  </a:cubicBezTo>
                  <a:cubicBezTo>
                    <a:pt x="8203" y="10712"/>
                    <a:pt x="9702" y="13061"/>
                    <a:pt x="10015" y="13510"/>
                  </a:cubicBezTo>
                </a:path>
              </a:pathLst>
            </a:custGeom>
            <a:solidFill>
              <a:schemeClr val="accent2"/>
            </a:solidFill>
            <a:ln w="101600" cmpd="sng">
              <a:solidFill>
                <a:schemeClr val="accent2"/>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68" name="Freeform 22"/>
            <p:cNvSpPr>
              <a:spLocks/>
            </p:cNvSpPr>
            <p:nvPr/>
          </p:nvSpPr>
          <p:spPr bwMode="auto">
            <a:xfrm>
              <a:off x="1765300" y="5226050"/>
              <a:ext cx="5607050" cy="476250"/>
            </a:xfrm>
            <a:custGeom>
              <a:avLst/>
              <a:gdLst>
                <a:gd name="T0" fmla="*/ 0 w 3532"/>
                <a:gd name="T1" fmla="*/ 8 h 300"/>
                <a:gd name="T2" fmla="*/ 0 w 3532"/>
                <a:gd name="T3" fmla="*/ 292 h 300"/>
                <a:gd name="T4" fmla="*/ 3532 w 3532"/>
                <a:gd name="T5" fmla="*/ 300 h 300"/>
                <a:gd name="T6" fmla="*/ 3532 w 3532"/>
                <a:gd name="T7" fmla="*/ 164 h 300"/>
                <a:gd name="T8" fmla="*/ 3092 w 3532"/>
                <a:gd name="T9" fmla="*/ 180 h 300"/>
                <a:gd name="T10" fmla="*/ 2236 w 3532"/>
                <a:gd name="T11" fmla="*/ 108 h 300"/>
                <a:gd name="T12" fmla="*/ 1336 w 3532"/>
                <a:gd name="T13" fmla="*/ 48 h 300"/>
                <a:gd name="T14" fmla="*/ 628 w 3532"/>
                <a:gd name="T15" fmla="*/ 0 h 300"/>
                <a:gd name="T16" fmla="*/ 332 w 3532"/>
                <a:gd name="T17" fmla="*/ 4 h 300"/>
                <a:gd name="T18" fmla="*/ 128 w 3532"/>
                <a:gd name="T19" fmla="*/ 8 h 300"/>
                <a:gd name="T20" fmla="*/ 0 w 3532"/>
                <a:gd name="T21" fmla="*/ 8 h 300"/>
                <a:gd name="connsiteX0" fmla="*/ 0 w 10000"/>
                <a:gd name="connsiteY0" fmla="*/ 267 h 10000"/>
                <a:gd name="connsiteX1" fmla="*/ 0 w 10000"/>
                <a:gd name="connsiteY1" fmla="*/ 9733 h 10000"/>
                <a:gd name="connsiteX2" fmla="*/ 10000 w 10000"/>
                <a:gd name="connsiteY2" fmla="*/ 10000 h 10000"/>
                <a:gd name="connsiteX3" fmla="*/ 10000 w 10000"/>
                <a:gd name="connsiteY3" fmla="*/ 6356 h 10000"/>
                <a:gd name="connsiteX4" fmla="*/ 8754 w 10000"/>
                <a:gd name="connsiteY4" fmla="*/ 6000 h 10000"/>
                <a:gd name="connsiteX5" fmla="*/ 6331 w 10000"/>
                <a:gd name="connsiteY5" fmla="*/ 3600 h 10000"/>
                <a:gd name="connsiteX6" fmla="*/ 3783 w 10000"/>
                <a:gd name="connsiteY6" fmla="*/ 1600 h 10000"/>
                <a:gd name="connsiteX7" fmla="*/ 1778 w 10000"/>
                <a:gd name="connsiteY7" fmla="*/ 0 h 10000"/>
                <a:gd name="connsiteX8" fmla="*/ 940 w 10000"/>
                <a:gd name="connsiteY8" fmla="*/ 133 h 10000"/>
                <a:gd name="connsiteX9" fmla="*/ 362 w 10000"/>
                <a:gd name="connsiteY9" fmla="*/ 267 h 10000"/>
                <a:gd name="connsiteX10" fmla="*/ 0 w 10000"/>
                <a:gd name="connsiteY10" fmla="*/ 267 h 10000"/>
                <a:gd name="connsiteX0" fmla="*/ 0 w 10000"/>
                <a:gd name="connsiteY0" fmla="*/ 267 h 10000"/>
                <a:gd name="connsiteX1" fmla="*/ 0 w 10000"/>
                <a:gd name="connsiteY1" fmla="*/ 9733 h 10000"/>
                <a:gd name="connsiteX2" fmla="*/ 10000 w 10000"/>
                <a:gd name="connsiteY2" fmla="*/ 10000 h 10000"/>
                <a:gd name="connsiteX3" fmla="*/ 10000 w 10000"/>
                <a:gd name="connsiteY3" fmla="*/ 7023 h 10000"/>
                <a:gd name="connsiteX4" fmla="*/ 8754 w 10000"/>
                <a:gd name="connsiteY4" fmla="*/ 6000 h 10000"/>
                <a:gd name="connsiteX5" fmla="*/ 6331 w 10000"/>
                <a:gd name="connsiteY5" fmla="*/ 3600 h 10000"/>
                <a:gd name="connsiteX6" fmla="*/ 3783 w 10000"/>
                <a:gd name="connsiteY6" fmla="*/ 1600 h 10000"/>
                <a:gd name="connsiteX7" fmla="*/ 1778 w 10000"/>
                <a:gd name="connsiteY7" fmla="*/ 0 h 10000"/>
                <a:gd name="connsiteX8" fmla="*/ 940 w 10000"/>
                <a:gd name="connsiteY8" fmla="*/ 133 h 10000"/>
                <a:gd name="connsiteX9" fmla="*/ 362 w 10000"/>
                <a:gd name="connsiteY9" fmla="*/ 267 h 10000"/>
                <a:gd name="connsiteX10" fmla="*/ 0 w 10000"/>
                <a:gd name="connsiteY10" fmla="*/ 26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267"/>
                  </a:moveTo>
                  <a:lnTo>
                    <a:pt x="0" y="9733"/>
                  </a:lnTo>
                  <a:lnTo>
                    <a:pt x="10000" y="10000"/>
                  </a:lnTo>
                  <a:lnTo>
                    <a:pt x="10000" y="7023"/>
                  </a:lnTo>
                  <a:lnTo>
                    <a:pt x="8754" y="6000"/>
                  </a:lnTo>
                  <a:lnTo>
                    <a:pt x="6331" y="3600"/>
                  </a:lnTo>
                  <a:lnTo>
                    <a:pt x="3783" y="1600"/>
                  </a:lnTo>
                  <a:lnTo>
                    <a:pt x="1778" y="0"/>
                  </a:lnTo>
                  <a:lnTo>
                    <a:pt x="940" y="133"/>
                  </a:lnTo>
                  <a:lnTo>
                    <a:pt x="362" y="267"/>
                  </a:lnTo>
                  <a:lnTo>
                    <a:pt x="0" y="267"/>
                  </a:lnTo>
                  <a:close/>
                </a:path>
              </a:pathLst>
            </a:custGeom>
            <a:solidFill>
              <a:schemeClr val="accent2"/>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69" name="Text Box 23"/>
            <p:cNvSpPr txBox="1">
              <a:spLocks noChangeArrowheads="1"/>
            </p:cNvSpPr>
            <p:nvPr/>
          </p:nvSpPr>
          <p:spPr bwMode="auto">
            <a:xfrm>
              <a:off x="2222500" y="5254625"/>
              <a:ext cx="1266825" cy="400050"/>
            </a:xfrm>
            <a:prstGeom prst="rect">
              <a:avLst/>
            </a:prstGeom>
            <a:solidFill>
              <a:schemeClr val="accent2"/>
            </a:solidFill>
            <a:ln>
              <a:noFill/>
            </a:ln>
            <a:effectLst/>
          </p:spPr>
          <p:txBody>
            <a:bodyPr wrap="none">
              <a:spAutoFit/>
            </a:bodyPr>
            <a:lstStyle/>
            <a:p>
              <a:pPr fontAlgn="auto">
                <a:spcBef>
                  <a:spcPts val="0"/>
                </a:spcBef>
                <a:spcAft>
                  <a:spcPts val="0"/>
                </a:spcAft>
                <a:defRPr/>
              </a:pPr>
              <a:r>
                <a:rPr lang="en-AU" sz="2000" dirty="0">
                  <a:latin typeface="Arial"/>
                  <a:ea typeface="+mn-ea"/>
                  <a:cs typeface="Arial"/>
                </a:rPr>
                <a:t>Appraisal</a:t>
              </a:r>
            </a:p>
          </p:txBody>
        </p:sp>
      </p:grpSp>
      <p:grpSp>
        <p:nvGrpSpPr>
          <p:cNvPr id="70" name="Group 25"/>
          <p:cNvGrpSpPr>
            <a:grpSpLocks/>
          </p:cNvGrpSpPr>
          <p:nvPr/>
        </p:nvGrpSpPr>
        <p:grpSpPr bwMode="auto">
          <a:xfrm>
            <a:off x="808038" y="1724025"/>
            <a:ext cx="6865937" cy="4348163"/>
            <a:chOff x="509" y="1134"/>
            <a:chExt cx="4325" cy="2739"/>
          </a:xfrm>
        </p:grpSpPr>
        <p:sp>
          <p:nvSpPr>
            <p:cNvPr id="71" name="Text Box 26"/>
            <p:cNvSpPr txBox="1">
              <a:spLocks noChangeArrowheads="1"/>
            </p:cNvSpPr>
            <p:nvPr/>
          </p:nvSpPr>
          <p:spPr bwMode="auto">
            <a:xfrm>
              <a:off x="509" y="1293"/>
              <a:ext cx="591"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AU" dirty="0">
                  <a:latin typeface="Arial" charset="0"/>
                </a:rPr>
                <a:t>Total Cost</a:t>
              </a:r>
            </a:p>
          </p:txBody>
        </p:sp>
        <p:sp>
          <p:nvSpPr>
            <p:cNvPr id="72" name="Text Box 27"/>
            <p:cNvSpPr txBox="1">
              <a:spLocks noChangeArrowheads="1"/>
            </p:cNvSpPr>
            <p:nvPr/>
          </p:nvSpPr>
          <p:spPr bwMode="auto">
            <a:xfrm>
              <a:off x="1924" y="3640"/>
              <a:ext cx="145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AU" dirty="0">
                  <a:latin typeface="Arial" charset="0"/>
                </a:rPr>
                <a:t>Quality Improvement</a:t>
              </a:r>
            </a:p>
          </p:txBody>
        </p:sp>
        <p:sp>
          <p:nvSpPr>
            <p:cNvPr id="73" name="Freeform 28"/>
            <p:cNvSpPr>
              <a:spLocks/>
            </p:cNvSpPr>
            <p:nvPr/>
          </p:nvSpPr>
          <p:spPr bwMode="auto">
            <a:xfrm>
              <a:off x="1114" y="1134"/>
              <a:ext cx="3720" cy="2498"/>
            </a:xfrm>
            <a:custGeom>
              <a:avLst/>
              <a:gdLst>
                <a:gd name="T0" fmla="*/ 0 w 3600"/>
                <a:gd name="T1" fmla="*/ 0 h 2338"/>
                <a:gd name="T2" fmla="*/ 0 w 3600"/>
                <a:gd name="T3" fmla="*/ 2498 h 2338"/>
                <a:gd name="T4" fmla="*/ 3720 w 3600"/>
                <a:gd name="T5" fmla="*/ 2498 h 2338"/>
                <a:gd name="T6" fmla="*/ 0 60000 65536"/>
                <a:gd name="T7" fmla="*/ 0 60000 65536"/>
                <a:gd name="T8" fmla="*/ 0 60000 65536"/>
                <a:gd name="T9" fmla="*/ 0 w 3600"/>
                <a:gd name="T10" fmla="*/ 0 h 2338"/>
                <a:gd name="T11" fmla="*/ 3600 w 3600"/>
                <a:gd name="T12" fmla="*/ 2338 h 2338"/>
              </a:gdLst>
              <a:ahLst/>
              <a:cxnLst>
                <a:cxn ang="T6">
                  <a:pos x="T0" y="T1"/>
                </a:cxn>
                <a:cxn ang="T7">
                  <a:pos x="T2" y="T3"/>
                </a:cxn>
                <a:cxn ang="T8">
                  <a:pos x="T4" y="T5"/>
                </a:cxn>
              </a:cxnLst>
              <a:rect l="T9" t="T10" r="T11" b="T12"/>
              <a:pathLst>
                <a:path w="3600" h="2338">
                  <a:moveTo>
                    <a:pt x="0" y="0"/>
                  </a:moveTo>
                  <a:lnTo>
                    <a:pt x="0" y="2338"/>
                  </a:lnTo>
                  <a:lnTo>
                    <a:pt x="3600" y="2338"/>
                  </a:lnTo>
                </a:path>
              </a:pathLst>
            </a:custGeom>
            <a:noFill/>
            <a:ln w="3810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grpSp>
      <p:sp>
        <p:nvSpPr>
          <p:cNvPr id="39" name="Rectangle 38">
            <a:extLst>
              <a:ext uri="{FF2B5EF4-FFF2-40B4-BE49-F238E27FC236}">
                <a16:creationId xmlns:a16="http://schemas.microsoft.com/office/drawing/2014/main" id="{596D9F5D-8B1A-4676-870B-2B403E5DADBF}"/>
              </a:ext>
            </a:extLst>
          </p:cNvPr>
          <p:cNvSpPr/>
          <p:nvPr/>
        </p:nvSpPr>
        <p:spPr>
          <a:xfrm>
            <a:off x="7340600" y="2065071"/>
            <a:ext cx="1704975" cy="225199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GB" sz="2000" dirty="0"/>
              <a:t>For every dollar invested in prevention, you can save $10 in failure and appraisal cost.</a:t>
            </a:r>
          </a:p>
        </p:txBody>
      </p:sp>
    </p:spTree>
    <p:extLst>
      <p:ext uri="{BB962C8B-B14F-4D97-AF65-F5344CB8AC3E}">
        <p14:creationId xmlns:p14="http://schemas.microsoft.com/office/powerpoint/2010/main" val="335327448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1000"/>
                                  </p:stCondLst>
                                  <p:childTnLst>
                                    <p:set>
                                      <p:cBhvr>
                                        <p:cTn id="6" dur="1" fill="hold">
                                          <p:stCondLst>
                                            <p:cond delay="0"/>
                                          </p:stCondLst>
                                        </p:cTn>
                                        <p:tgtEl>
                                          <p:spTgt spid="70"/>
                                        </p:tgtEl>
                                        <p:attrNameLst>
                                          <p:attrName>style.visibility</p:attrName>
                                        </p:attrNameLst>
                                      </p:cBhvr>
                                      <p:to>
                                        <p:strVal val="visible"/>
                                      </p:to>
                                    </p:set>
                                    <p:animEffect transition="in" filter="strips(upRight)">
                                      <p:cBhvr>
                                        <p:cTn id="7" dur="10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ipe(left)">
                                      <p:cBhvr>
                                        <p:cTn id="12" dur="10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left)">
                                      <p:cBhvr>
                                        <p:cTn id="17" dur="10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left)">
                                      <p:cBhvr>
                                        <p:cTn id="22" dur="10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10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strips(downRight)">
                                      <p:cBhvr>
                                        <p:cTn id="32" dur="1000"/>
                                        <p:tgtEl>
                                          <p:spTgt spid="50"/>
                                        </p:tgtEl>
                                      </p:cBhvr>
                                    </p:animEffect>
                                  </p:childTnLst>
                                </p:cTn>
                              </p:par>
                            </p:childTnLst>
                          </p:cTn>
                        </p:par>
                        <p:par>
                          <p:cTn id="33" fill="hold">
                            <p:stCondLst>
                              <p:cond delay="1000"/>
                            </p:stCondLst>
                            <p:childTnLst>
                              <p:par>
                                <p:cTn id="34" presetID="22" presetClass="entr" presetSubtype="4" fill="hold" grpId="0" nodeType="afterEffect">
                                  <p:stCondLst>
                                    <p:cond delay="1000"/>
                                  </p:stCondLst>
                                  <p:childTnLst>
                                    <p:set>
                                      <p:cBhvr>
                                        <p:cTn id="35" dur="1" fill="hold">
                                          <p:stCondLst>
                                            <p:cond delay="0"/>
                                          </p:stCondLst>
                                        </p:cTn>
                                        <p:tgtEl>
                                          <p:spTgt spid="38"/>
                                        </p:tgtEl>
                                        <p:attrNameLst>
                                          <p:attrName>style.visibility</p:attrName>
                                        </p:attrNameLst>
                                      </p:cBhvr>
                                      <p:to>
                                        <p:strVal val="visible"/>
                                      </p:to>
                                    </p:set>
                                    <p:animEffect transition="in" filter="wipe(down)">
                                      <p:cBhvr>
                                        <p:cTn id="36" dur="1000"/>
                                        <p:tgtEl>
                                          <p:spTgt spid="38"/>
                                        </p:tgtEl>
                                      </p:cBhvr>
                                    </p:animEffect>
                                  </p:childTnLst>
                                </p:cTn>
                              </p:par>
                              <p:par>
                                <p:cTn id="37" presetID="18" presetClass="entr" presetSubtype="12" fill="hold" grpId="0" nodeType="withEffect">
                                  <p:stCondLst>
                                    <p:cond delay="1000"/>
                                  </p:stCondLst>
                                  <p:childTnLst>
                                    <p:set>
                                      <p:cBhvr>
                                        <p:cTn id="38" dur="1" fill="hold">
                                          <p:stCondLst>
                                            <p:cond delay="0"/>
                                          </p:stCondLst>
                                        </p:cTn>
                                        <p:tgtEl>
                                          <p:spTgt spid="46"/>
                                        </p:tgtEl>
                                        <p:attrNameLst>
                                          <p:attrName>style.visibility</p:attrName>
                                        </p:attrNameLst>
                                      </p:cBhvr>
                                      <p:to>
                                        <p:strVal val="visible"/>
                                      </p:to>
                                    </p:set>
                                    <p:animEffect transition="in" filter="strips(downLeft)">
                                      <p:cBhvr>
                                        <p:cTn id="39" dur="1000"/>
                                        <p:tgtEl>
                                          <p:spTgt spid="4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1000"/>
                                        <p:tgtEl>
                                          <p:spTgt spid="39"/>
                                        </p:tgtEl>
                                      </p:cBhvr>
                                    </p:animEffect>
                                    <p:anim calcmode="lin" valueType="num">
                                      <p:cBhvr>
                                        <p:cTn id="45" dur="1000" fill="hold"/>
                                        <p:tgtEl>
                                          <p:spTgt spid="39"/>
                                        </p:tgtEl>
                                        <p:attrNameLst>
                                          <p:attrName>ppt_x</p:attrName>
                                        </p:attrNameLst>
                                      </p:cBhvr>
                                      <p:tavLst>
                                        <p:tav tm="0">
                                          <p:val>
                                            <p:strVal val="#ppt_x"/>
                                          </p:val>
                                        </p:tav>
                                        <p:tav tm="100000">
                                          <p:val>
                                            <p:strVal val="#ppt_x"/>
                                          </p:val>
                                        </p:tav>
                                      </p:tavLst>
                                    </p:anim>
                                    <p:anim calcmode="lin" valueType="num">
                                      <p:cBhvr>
                                        <p:cTn id="4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6" grpId="0" animBg="1"/>
      <p:bldP spid="50" grpId="0" animBg="1"/>
      <p:bldP spid="3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sz="3600" b="1" dirty="0">
                <a:solidFill>
                  <a:schemeClr val="bg1"/>
                </a:solidFill>
                <a:effectLst>
                  <a:outerShdw blurRad="38100" dist="38100" dir="2700000" algn="tl">
                    <a:srgbClr val="000000">
                      <a:alpha val="43137"/>
                    </a:srgbClr>
                  </a:outerShdw>
                </a:effectLst>
              </a:rPr>
              <a:t>COQ Reporting Matrix</a:t>
            </a:r>
            <a:endParaRPr lang="en-US" altLang="zh-TW" sz="3600" b="1" kern="0" dirty="0">
              <a:solidFill>
                <a:schemeClr val="bg1"/>
              </a:solidFill>
              <a:effectLst>
                <a:outerShdw blurRad="38100" dist="38100" dir="2700000" algn="tl">
                  <a:srgbClr val="000000">
                    <a:alpha val="43137"/>
                  </a:srgbClr>
                </a:outerShdw>
              </a:effectLs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36</a:t>
            </a:fld>
            <a:r>
              <a:rPr lang="en-US" altLang="zh-TW" dirty="0">
                <a:solidFill>
                  <a:schemeClr val="bg1">
                    <a:lumMod val="95000"/>
                  </a:schemeClr>
                </a:solidFill>
              </a:rPr>
              <a:t>/86</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pic>
        <p:nvPicPr>
          <p:cNvPr id="40" name="Picture 39">
            <a:extLst>
              <a:ext uri="{FF2B5EF4-FFF2-40B4-BE49-F238E27FC236}">
                <a16:creationId xmlns:a16="http://schemas.microsoft.com/office/drawing/2014/main" id="{7C68CC77-BB2A-4443-B770-02F6823465DE}"/>
              </a:ext>
            </a:extLst>
          </p:cNvPr>
          <p:cNvPicPr>
            <a:picLocks noChangeAspect="1"/>
          </p:cNvPicPr>
          <p:nvPr/>
        </p:nvPicPr>
        <p:blipFill>
          <a:blip r:embed="rId3"/>
          <a:stretch>
            <a:fillRect/>
          </a:stretch>
        </p:blipFill>
        <p:spPr>
          <a:xfrm>
            <a:off x="597784" y="1321026"/>
            <a:ext cx="8195951" cy="4732717"/>
          </a:xfrm>
          <a:prstGeom prst="rect">
            <a:avLst/>
          </a:prstGeom>
        </p:spPr>
      </p:pic>
    </p:spTree>
    <p:extLst>
      <p:ext uri="{BB962C8B-B14F-4D97-AF65-F5344CB8AC3E}">
        <p14:creationId xmlns:p14="http://schemas.microsoft.com/office/powerpoint/2010/main" val="228038308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and Cost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37</a:t>
            </a:fld>
            <a:r>
              <a:rPr lang="en-US" altLang="zh-TW" dirty="0">
                <a:solidFill>
                  <a:schemeClr val="bg1">
                    <a:lumMod val="95000"/>
                  </a:schemeClr>
                </a:solidFill>
              </a:rPr>
              <a:t>/86</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25" name="Text Box 4"/>
          <p:cNvSpPr txBox="1">
            <a:spLocks noChangeArrowheads="1"/>
          </p:cNvSpPr>
          <p:nvPr/>
        </p:nvSpPr>
        <p:spPr bwMode="auto">
          <a:xfrm>
            <a:off x="596900" y="3835401"/>
            <a:ext cx="16271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charset="0"/>
                <a:ea typeface="ＭＳ Ｐゴシック" charset="0"/>
                <a:cs typeface="Arial" charset="0"/>
              </a:defRPr>
            </a:lvl1pPr>
            <a:lvl2pPr marL="742950" indent="-285750" defTabSz="1000125">
              <a:defRPr>
                <a:solidFill>
                  <a:schemeClr val="tx1"/>
                </a:solidFill>
                <a:latin typeface="Calibri" charset="0"/>
                <a:ea typeface="Arial" charset="0"/>
                <a:cs typeface="Arial" charset="0"/>
              </a:defRPr>
            </a:lvl2pPr>
            <a:lvl3pPr marL="1143000" indent="-228600" defTabSz="1000125">
              <a:defRPr>
                <a:solidFill>
                  <a:schemeClr val="tx1"/>
                </a:solidFill>
                <a:latin typeface="Calibri" charset="0"/>
                <a:ea typeface="Arial" charset="0"/>
                <a:cs typeface="Arial" charset="0"/>
              </a:defRPr>
            </a:lvl3pPr>
            <a:lvl4pPr marL="1600200" indent="-228600" defTabSz="1000125">
              <a:defRPr>
                <a:solidFill>
                  <a:schemeClr val="tx1"/>
                </a:solidFill>
                <a:latin typeface="Calibri" charset="0"/>
                <a:ea typeface="Arial" charset="0"/>
                <a:cs typeface="Arial" charset="0"/>
              </a:defRPr>
            </a:lvl4pPr>
            <a:lvl5pPr marL="2057400" indent="-228600" defTabSz="1000125">
              <a:defRPr>
                <a:solidFill>
                  <a:schemeClr val="tx1"/>
                </a:solidFill>
                <a:latin typeface="Calibri" charset="0"/>
                <a:ea typeface="Arial" charset="0"/>
                <a:cs typeface="Arial" charset="0"/>
              </a:defRPr>
            </a:lvl5pPr>
            <a:lvl6pPr marL="2514600" indent="-228600" defTabSz="1000125" fontAlgn="base">
              <a:spcBef>
                <a:spcPct val="0"/>
              </a:spcBef>
              <a:spcAft>
                <a:spcPct val="0"/>
              </a:spcAft>
              <a:defRPr>
                <a:solidFill>
                  <a:schemeClr val="tx1"/>
                </a:solidFill>
                <a:latin typeface="Calibri" charset="0"/>
                <a:ea typeface="Arial" charset="0"/>
                <a:cs typeface="Arial" charset="0"/>
              </a:defRPr>
            </a:lvl6pPr>
            <a:lvl7pPr marL="2971800" indent="-228600" defTabSz="1000125" fontAlgn="base">
              <a:spcBef>
                <a:spcPct val="0"/>
              </a:spcBef>
              <a:spcAft>
                <a:spcPct val="0"/>
              </a:spcAft>
              <a:defRPr>
                <a:solidFill>
                  <a:schemeClr val="tx1"/>
                </a:solidFill>
                <a:latin typeface="Calibri" charset="0"/>
                <a:ea typeface="Arial" charset="0"/>
                <a:cs typeface="Arial" charset="0"/>
              </a:defRPr>
            </a:lvl7pPr>
            <a:lvl8pPr marL="3429000" indent="-228600" defTabSz="1000125" fontAlgn="base">
              <a:spcBef>
                <a:spcPct val="0"/>
              </a:spcBef>
              <a:spcAft>
                <a:spcPct val="0"/>
              </a:spcAft>
              <a:defRPr>
                <a:solidFill>
                  <a:schemeClr val="tx1"/>
                </a:solidFill>
                <a:latin typeface="Calibri" charset="0"/>
                <a:ea typeface="Arial" charset="0"/>
                <a:cs typeface="Arial" charset="0"/>
              </a:defRPr>
            </a:lvl8pPr>
            <a:lvl9pPr marL="3886200" indent="-228600" defTabSz="1000125" fontAlgn="base">
              <a:spcBef>
                <a:spcPct val="0"/>
              </a:spcBef>
              <a:spcAft>
                <a:spcPct val="0"/>
              </a:spcAft>
              <a:defRPr>
                <a:solidFill>
                  <a:schemeClr val="tx1"/>
                </a:solidFill>
                <a:latin typeface="Calibri" charset="0"/>
                <a:ea typeface="Arial" charset="0"/>
                <a:cs typeface="Arial" charset="0"/>
              </a:defRPr>
            </a:lvl9pPr>
          </a:lstStyle>
          <a:p>
            <a:pPr algn="ctr">
              <a:lnSpc>
                <a:spcPct val="85000"/>
              </a:lnSpc>
            </a:pPr>
            <a:r>
              <a:rPr lang="en-US" sz="2400" b="1" dirty="0">
                <a:solidFill>
                  <a:schemeClr val="tx2"/>
                </a:solidFill>
                <a:latin typeface="Arial" charset="0"/>
                <a:ea typeface="MS PGothic" charset="0"/>
                <a:cs typeface="MS PGothic" charset="0"/>
              </a:rPr>
              <a:t>Improved Quality</a:t>
            </a:r>
          </a:p>
        </p:txBody>
      </p:sp>
      <p:sp>
        <p:nvSpPr>
          <p:cNvPr id="27" name="Line 5"/>
          <p:cNvSpPr>
            <a:spLocks noChangeShapeType="1"/>
          </p:cNvSpPr>
          <p:nvPr/>
        </p:nvSpPr>
        <p:spPr bwMode="auto">
          <a:xfrm flipV="1">
            <a:off x="1381125" y="3151188"/>
            <a:ext cx="858838" cy="646113"/>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28" name="Line 6"/>
          <p:cNvSpPr>
            <a:spLocks noChangeShapeType="1"/>
          </p:cNvSpPr>
          <p:nvPr/>
        </p:nvSpPr>
        <p:spPr bwMode="auto">
          <a:xfrm>
            <a:off x="1397000" y="4589463"/>
            <a:ext cx="873125" cy="752475"/>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30" name="Text Box 8"/>
          <p:cNvSpPr txBox="1">
            <a:spLocks noChangeArrowheads="1"/>
          </p:cNvSpPr>
          <p:nvPr/>
        </p:nvSpPr>
        <p:spPr bwMode="auto">
          <a:xfrm>
            <a:off x="6850063" y="3846513"/>
            <a:ext cx="171926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charset="0"/>
                <a:ea typeface="ＭＳ Ｐゴシック" charset="0"/>
                <a:cs typeface="Arial" charset="0"/>
              </a:defRPr>
            </a:lvl1pPr>
            <a:lvl2pPr marL="742950" indent="-285750" defTabSz="1000125">
              <a:defRPr>
                <a:solidFill>
                  <a:schemeClr val="tx1"/>
                </a:solidFill>
                <a:latin typeface="Calibri" charset="0"/>
                <a:ea typeface="Arial" charset="0"/>
                <a:cs typeface="Arial" charset="0"/>
              </a:defRPr>
            </a:lvl2pPr>
            <a:lvl3pPr marL="1143000" indent="-228600" defTabSz="1000125">
              <a:defRPr>
                <a:solidFill>
                  <a:schemeClr val="tx1"/>
                </a:solidFill>
                <a:latin typeface="Calibri" charset="0"/>
                <a:ea typeface="Arial" charset="0"/>
                <a:cs typeface="Arial" charset="0"/>
              </a:defRPr>
            </a:lvl3pPr>
            <a:lvl4pPr marL="1600200" indent="-228600" defTabSz="1000125">
              <a:defRPr>
                <a:solidFill>
                  <a:schemeClr val="tx1"/>
                </a:solidFill>
                <a:latin typeface="Calibri" charset="0"/>
                <a:ea typeface="Arial" charset="0"/>
                <a:cs typeface="Arial" charset="0"/>
              </a:defRPr>
            </a:lvl4pPr>
            <a:lvl5pPr marL="2057400" indent="-228600" defTabSz="1000125">
              <a:defRPr>
                <a:solidFill>
                  <a:schemeClr val="tx1"/>
                </a:solidFill>
                <a:latin typeface="Calibri" charset="0"/>
                <a:ea typeface="Arial" charset="0"/>
                <a:cs typeface="Arial" charset="0"/>
              </a:defRPr>
            </a:lvl5pPr>
            <a:lvl6pPr marL="2514600" indent="-228600" defTabSz="1000125" fontAlgn="base">
              <a:spcBef>
                <a:spcPct val="0"/>
              </a:spcBef>
              <a:spcAft>
                <a:spcPct val="0"/>
              </a:spcAft>
              <a:defRPr>
                <a:solidFill>
                  <a:schemeClr val="tx1"/>
                </a:solidFill>
                <a:latin typeface="Calibri" charset="0"/>
                <a:ea typeface="Arial" charset="0"/>
                <a:cs typeface="Arial" charset="0"/>
              </a:defRPr>
            </a:lvl6pPr>
            <a:lvl7pPr marL="2971800" indent="-228600" defTabSz="1000125" fontAlgn="base">
              <a:spcBef>
                <a:spcPct val="0"/>
              </a:spcBef>
              <a:spcAft>
                <a:spcPct val="0"/>
              </a:spcAft>
              <a:defRPr>
                <a:solidFill>
                  <a:schemeClr val="tx1"/>
                </a:solidFill>
                <a:latin typeface="Calibri" charset="0"/>
                <a:ea typeface="Arial" charset="0"/>
                <a:cs typeface="Arial" charset="0"/>
              </a:defRPr>
            </a:lvl7pPr>
            <a:lvl8pPr marL="3429000" indent="-228600" defTabSz="1000125" fontAlgn="base">
              <a:spcBef>
                <a:spcPct val="0"/>
              </a:spcBef>
              <a:spcAft>
                <a:spcPct val="0"/>
              </a:spcAft>
              <a:defRPr>
                <a:solidFill>
                  <a:schemeClr val="tx1"/>
                </a:solidFill>
                <a:latin typeface="Calibri" charset="0"/>
                <a:ea typeface="Arial" charset="0"/>
                <a:cs typeface="Arial" charset="0"/>
              </a:defRPr>
            </a:lvl8pPr>
            <a:lvl9pPr marL="3886200" indent="-228600" defTabSz="1000125" fontAlgn="base">
              <a:spcBef>
                <a:spcPct val="0"/>
              </a:spcBef>
              <a:spcAft>
                <a:spcPct val="0"/>
              </a:spcAft>
              <a:defRPr>
                <a:solidFill>
                  <a:schemeClr val="tx1"/>
                </a:solidFill>
                <a:latin typeface="Calibri" charset="0"/>
                <a:ea typeface="Arial" charset="0"/>
                <a:cs typeface="Arial" charset="0"/>
              </a:defRPr>
            </a:lvl9pPr>
          </a:lstStyle>
          <a:p>
            <a:pPr algn="ctr">
              <a:lnSpc>
                <a:spcPct val="85000"/>
              </a:lnSpc>
            </a:pPr>
            <a:r>
              <a:rPr lang="en-US" sz="2400" b="1" dirty="0">
                <a:solidFill>
                  <a:srgbClr val="255898"/>
                </a:solidFill>
                <a:latin typeface="Arial" charset="0"/>
                <a:ea typeface="MS PGothic" charset="0"/>
                <a:cs typeface="MS PGothic" charset="0"/>
              </a:rPr>
              <a:t>Increased Profits</a:t>
            </a:r>
          </a:p>
        </p:txBody>
      </p:sp>
      <p:sp>
        <p:nvSpPr>
          <p:cNvPr id="31" name="Line 9"/>
          <p:cNvSpPr>
            <a:spLocks noChangeShapeType="1"/>
          </p:cNvSpPr>
          <p:nvPr/>
        </p:nvSpPr>
        <p:spPr bwMode="auto">
          <a:xfrm>
            <a:off x="6807200" y="3122613"/>
            <a:ext cx="914400" cy="676275"/>
          </a:xfrm>
          <a:prstGeom prst="line">
            <a:avLst/>
          </a:prstGeom>
          <a:noFill/>
          <a:ln w="57150">
            <a:solidFill>
              <a:srgbClr val="25589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32" name="Line 10"/>
          <p:cNvSpPr>
            <a:spLocks noChangeShapeType="1"/>
          </p:cNvSpPr>
          <p:nvPr/>
        </p:nvSpPr>
        <p:spPr bwMode="auto">
          <a:xfrm flipV="1">
            <a:off x="6781800" y="4591050"/>
            <a:ext cx="965200" cy="781050"/>
          </a:xfrm>
          <a:prstGeom prst="line">
            <a:avLst/>
          </a:prstGeom>
          <a:noFill/>
          <a:ln w="57150">
            <a:solidFill>
              <a:srgbClr val="25589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nvGrpSpPr>
          <p:cNvPr id="33" name="Group 19"/>
          <p:cNvGrpSpPr>
            <a:grpSpLocks/>
          </p:cNvGrpSpPr>
          <p:nvPr/>
        </p:nvGrpSpPr>
        <p:grpSpPr bwMode="auto">
          <a:xfrm>
            <a:off x="2332038" y="4356100"/>
            <a:ext cx="4284662" cy="1663700"/>
            <a:chOff x="1269" y="2736"/>
            <a:chExt cx="3243" cy="1048"/>
          </a:xfrm>
        </p:grpSpPr>
        <p:sp>
          <p:nvSpPr>
            <p:cNvPr id="34" name="Rectangle 12"/>
            <p:cNvSpPr>
              <a:spLocks noChangeArrowheads="1"/>
            </p:cNvSpPr>
            <p:nvPr/>
          </p:nvSpPr>
          <p:spPr bwMode="auto">
            <a:xfrm>
              <a:off x="1269" y="3024"/>
              <a:ext cx="3243" cy="760"/>
            </a:xfrm>
            <a:prstGeom prst="rect">
              <a:avLst/>
            </a:prstGeom>
            <a:solidFill>
              <a:srgbClr val="F7D7AC"/>
            </a:solidFill>
            <a:ln w="19050">
              <a:solidFill>
                <a:schemeClr val="tx1"/>
              </a:solidFill>
              <a:miter lim="800000"/>
              <a:headEnd/>
              <a:tailEnd/>
            </a:ln>
          </p:spPr>
          <p:txBody>
            <a:bodyPr lIns="91427" tIns="45713" rIns="91427" bIns="45713"/>
            <a:lstStyle/>
            <a:p>
              <a:pPr marL="177800" indent="-177800" defTabSz="1000125">
                <a:lnSpc>
                  <a:spcPct val="90000"/>
                </a:lnSpc>
                <a:spcAft>
                  <a:spcPct val="40000"/>
                </a:spcAft>
                <a:buClr>
                  <a:schemeClr val="tx1"/>
                </a:buClr>
                <a:buFont typeface="Arial" charset="0"/>
                <a:buChar char="•"/>
              </a:pPr>
              <a:r>
                <a:rPr lang="en-US" dirty="0"/>
                <a:t>Lower rework and scrap costs</a:t>
              </a:r>
            </a:p>
            <a:p>
              <a:pPr marL="177800" indent="-177800" defTabSz="1000125">
                <a:lnSpc>
                  <a:spcPct val="90000"/>
                </a:lnSpc>
                <a:spcAft>
                  <a:spcPct val="40000"/>
                </a:spcAft>
                <a:buClr>
                  <a:schemeClr val="tx1"/>
                </a:buClr>
                <a:buFont typeface="Arial" charset="0"/>
                <a:buChar char="•"/>
              </a:pPr>
              <a:r>
                <a:rPr lang="en-US" dirty="0"/>
                <a:t>Increased productivity</a:t>
              </a:r>
            </a:p>
            <a:p>
              <a:pPr marL="177800" indent="-177800" defTabSz="1000125">
                <a:lnSpc>
                  <a:spcPct val="90000"/>
                </a:lnSpc>
                <a:spcAft>
                  <a:spcPct val="40000"/>
                </a:spcAft>
                <a:buClr>
                  <a:schemeClr val="tx1"/>
                </a:buClr>
                <a:buFont typeface="Arial" charset="0"/>
                <a:buChar char="•"/>
              </a:pPr>
              <a:r>
                <a:rPr lang="en-US" dirty="0"/>
                <a:t>Lower warranty costs</a:t>
              </a:r>
            </a:p>
          </p:txBody>
        </p:sp>
        <p:sp>
          <p:nvSpPr>
            <p:cNvPr id="35" name="Rectangle 13"/>
            <p:cNvSpPr>
              <a:spLocks noChangeArrowheads="1"/>
            </p:cNvSpPr>
            <p:nvPr/>
          </p:nvSpPr>
          <p:spPr bwMode="auto">
            <a:xfrm>
              <a:off x="1269" y="2736"/>
              <a:ext cx="3243" cy="288"/>
            </a:xfrm>
            <a:prstGeom prst="rect">
              <a:avLst/>
            </a:prstGeom>
            <a:solidFill>
              <a:srgbClr val="BDD6AE"/>
            </a:solidFill>
            <a:ln w="19050">
              <a:solidFill>
                <a:schemeClr val="tx1"/>
              </a:solidFill>
              <a:miter lim="800000"/>
              <a:headEnd/>
              <a:tailEnd/>
            </a:ln>
          </p:spPr>
          <p:txBody>
            <a:bodyPr lIns="91427" tIns="93600" rIns="91427" bIns="93600"/>
            <a:lstStyle/>
            <a:p>
              <a:pPr marL="177800" indent="-177800" defTabSz="1000125">
                <a:lnSpc>
                  <a:spcPct val="90000"/>
                </a:lnSpc>
                <a:spcAft>
                  <a:spcPct val="40000"/>
                </a:spcAft>
              </a:pPr>
              <a:r>
                <a:rPr lang="en-US" dirty="0"/>
                <a:t>	Reduced Costs via</a:t>
              </a:r>
            </a:p>
          </p:txBody>
        </p:sp>
      </p:grpSp>
      <p:grpSp>
        <p:nvGrpSpPr>
          <p:cNvPr id="36" name="Group 18"/>
          <p:cNvGrpSpPr>
            <a:grpSpLocks/>
          </p:cNvGrpSpPr>
          <p:nvPr/>
        </p:nvGrpSpPr>
        <p:grpSpPr bwMode="auto">
          <a:xfrm>
            <a:off x="2314575" y="2222500"/>
            <a:ext cx="4302125" cy="1141413"/>
            <a:chOff x="1258" y="1224"/>
            <a:chExt cx="3243" cy="719"/>
          </a:xfrm>
        </p:grpSpPr>
        <p:sp>
          <p:nvSpPr>
            <p:cNvPr id="37" name="Rectangle 15"/>
            <p:cNvSpPr>
              <a:spLocks noChangeArrowheads="1"/>
            </p:cNvSpPr>
            <p:nvPr/>
          </p:nvSpPr>
          <p:spPr bwMode="auto">
            <a:xfrm>
              <a:off x="1258" y="1501"/>
              <a:ext cx="3243" cy="442"/>
            </a:xfrm>
            <a:prstGeom prst="rect">
              <a:avLst/>
            </a:prstGeom>
            <a:solidFill>
              <a:schemeClr val="accent3"/>
            </a:solidFill>
            <a:ln w="19050">
              <a:solidFill>
                <a:schemeClr val="tx1"/>
              </a:solidFill>
              <a:miter lim="800000"/>
              <a:headEnd/>
              <a:tailEnd/>
            </a:ln>
            <a:effectLst/>
          </p:spPr>
          <p:txBody>
            <a:bodyPr>
              <a:spAutoFit/>
            </a:bodyPr>
            <a:lstStyle/>
            <a:p>
              <a:pPr marL="177800" indent="-177800" fontAlgn="auto">
                <a:lnSpc>
                  <a:spcPct val="90000"/>
                </a:lnSpc>
                <a:spcBef>
                  <a:spcPct val="40000"/>
                </a:spcBef>
                <a:spcAft>
                  <a:spcPts val="0"/>
                </a:spcAft>
                <a:buClr>
                  <a:schemeClr val="tx1"/>
                </a:buClr>
                <a:buFont typeface="Arial"/>
                <a:buChar char="•"/>
                <a:defRPr/>
              </a:pPr>
              <a:r>
                <a:rPr lang="en-US" dirty="0">
                  <a:latin typeface="Arial"/>
                  <a:ea typeface="+mn-ea"/>
                  <a:cs typeface="Arial"/>
                </a:rPr>
                <a:t>Improved response</a:t>
              </a:r>
            </a:p>
            <a:p>
              <a:pPr marL="177800" indent="-177800" fontAlgn="auto">
                <a:lnSpc>
                  <a:spcPct val="90000"/>
                </a:lnSpc>
                <a:spcBef>
                  <a:spcPct val="40000"/>
                </a:spcBef>
                <a:spcAft>
                  <a:spcPts val="0"/>
                </a:spcAft>
                <a:buClr>
                  <a:schemeClr val="tx1"/>
                </a:buClr>
                <a:buFont typeface="Arial"/>
                <a:buChar char="•"/>
                <a:defRPr/>
              </a:pPr>
              <a:r>
                <a:rPr lang="en-US" dirty="0">
                  <a:latin typeface="Arial"/>
                  <a:ea typeface="+mn-ea"/>
                  <a:cs typeface="Arial"/>
                </a:rPr>
                <a:t>Improved reputation</a:t>
              </a:r>
            </a:p>
          </p:txBody>
        </p:sp>
        <p:sp>
          <p:nvSpPr>
            <p:cNvPr id="38" name="Rectangle 16"/>
            <p:cNvSpPr>
              <a:spLocks noChangeArrowheads="1"/>
            </p:cNvSpPr>
            <p:nvPr/>
          </p:nvSpPr>
          <p:spPr bwMode="auto">
            <a:xfrm>
              <a:off x="1258" y="1224"/>
              <a:ext cx="3243" cy="279"/>
            </a:xfrm>
            <a:prstGeom prst="rect">
              <a:avLst/>
            </a:prstGeom>
            <a:solidFill>
              <a:schemeClr val="accent4"/>
            </a:solidFill>
            <a:ln w="19050">
              <a:solidFill>
                <a:schemeClr val="tx1"/>
              </a:solidFill>
              <a:miter lim="800000"/>
              <a:headEnd/>
              <a:tailEnd/>
            </a:ln>
            <a:effectLst/>
          </p:spPr>
          <p:txBody>
            <a:bodyPr tIns="93600" bIns="93600">
              <a:spAutoFit/>
            </a:bodyPr>
            <a:lstStyle/>
            <a:p>
              <a:pPr marL="177800" indent="-177800" fontAlgn="auto">
                <a:lnSpc>
                  <a:spcPct val="90000"/>
                </a:lnSpc>
                <a:spcBef>
                  <a:spcPct val="40000"/>
                </a:spcBef>
                <a:spcAft>
                  <a:spcPts val="0"/>
                </a:spcAft>
                <a:defRPr/>
              </a:pPr>
              <a:r>
                <a:rPr lang="en-US" dirty="0">
                  <a:latin typeface="Arial"/>
                  <a:ea typeface="+mn-ea"/>
                  <a:cs typeface="Arial"/>
                </a:rPr>
                <a:t>	</a:t>
              </a:r>
              <a:r>
                <a:rPr lang="en-US" b="1" dirty="0">
                  <a:solidFill>
                    <a:schemeClr val="bg1"/>
                  </a:solidFill>
                  <a:latin typeface="Arial"/>
                  <a:ea typeface="+mn-ea"/>
                  <a:cs typeface="Arial"/>
                </a:rPr>
                <a:t>Sales Gains via</a:t>
              </a:r>
            </a:p>
          </p:txBody>
        </p:sp>
      </p:grpSp>
      <p:sp>
        <p:nvSpPr>
          <p:cNvPr id="12" name="Rectangle 11"/>
          <p:cNvSpPr/>
          <p:nvPr/>
        </p:nvSpPr>
        <p:spPr>
          <a:xfrm>
            <a:off x="536450" y="862818"/>
            <a:ext cx="8032876" cy="830997"/>
          </a:xfrm>
          <a:prstGeom prst="rect">
            <a:avLst/>
          </a:prstGeom>
        </p:spPr>
        <p:txBody>
          <a:bodyPr wrap="square">
            <a:spAutoFit/>
          </a:bodyPr>
          <a:lstStyle/>
          <a:p>
            <a:r>
              <a:rPr lang="en-US" sz="2400" u="sng" dirty="0"/>
              <a:t>Managing quality is strategic decision as it supports </a:t>
            </a:r>
            <a:r>
              <a:rPr lang="en-US" sz="2400" i="1" u="sng" dirty="0"/>
              <a:t>differentiation, low cost, </a:t>
            </a:r>
            <a:r>
              <a:rPr lang="en-US" sz="2400" u="sng" dirty="0"/>
              <a:t>and</a:t>
            </a:r>
            <a:r>
              <a:rPr lang="en-US" sz="2400" i="1" u="sng" dirty="0"/>
              <a:t> customer loyalty and commitment</a:t>
            </a:r>
            <a:endParaRPr lang="en-GB" sz="2400" u="sng" dirty="0"/>
          </a:p>
        </p:txBody>
      </p:sp>
    </p:spTree>
    <p:extLst>
      <p:ext uri="{BB962C8B-B14F-4D97-AF65-F5344CB8AC3E}">
        <p14:creationId xmlns:p14="http://schemas.microsoft.com/office/powerpoint/2010/main" val="297845111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100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10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down)">
                                      <p:cBhvr>
                                        <p:cTn id="28" dur="500"/>
                                        <p:tgtEl>
                                          <p:spTgt spid="32"/>
                                        </p:tgtEl>
                                      </p:cBhvr>
                                    </p:animEffect>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arn(inVertical)">
                                      <p:cBhvr>
                                        <p:cTn id="3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0" grpId="0"/>
      <p:bldP spid="31" grpId="0" animBg="1"/>
      <p:bldP spid="3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sz="3200" b="1" dirty="0">
                <a:solidFill>
                  <a:schemeClr val="bg1"/>
                </a:solidFill>
              </a:rPr>
              <a:t>Quality and Profitability</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38</a:t>
            </a:fld>
            <a:r>
              <a:rPr lang="en-US" altLang="zh-TW" dirty="0">
                <a:solidFill>
                  <a:schemeClr val="bg1">
                    <a:lumMod val="95000"/>
                  </a:schemeClr>
                </a:solidFill>
              </a:rPr>
              <a:t>/86</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normAutofit/>
          </a:bodyPr>
          <a:lstStyle/>
          <a:p>
            <a:pPr marL="0" indent="0">
              <a:buNone/>
            </a:pPr>
            <a:r>
              <a:rPr lang="en-GB" sz="1800" dirty="0">
                <a:solidFill>
                  <a:schemeClr val="bg1"/>
                </a:solidFill>
              </a:rPr>
              <a:t>.</a:t>
            </a:r>
          </a:p>
        </p:txBody>
      </p:sp>
      <p:sp>
        <p:nvSpPr>
          <p:cNvPr id="29" name="Text Box 3">
            <a:extLst>
              <a:ext uri="{FF2B5EF4-FFF2-40B4-BE49-F238E27FC236}">
                <a16:creationId xmlns:a16="http://schemas.microsoft.com/office/drawing/2014/main" id="{92A37296-8F9C-42C8-989E-9A08F9F1C045}"/>
              </a:ext>
            </a:extLst>
          </p:cNvPr>
          <p:cNvSpPr txBox="1">
            <a:spLocks noChangeArrowheads="1"/>
          </p:cNvSpPr>
          <p:nvPr/>
        </p:nvSpPr>
        <p:spPr bwMode="auto">
          <a:xfrm>
            <a:off x="838200" y="1981200"/>
            <a:ext cx="25146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dirty="0">
                <a:latin typeface="Times New Roman" pitchFamily="18" charset="0"/>
                <a:ea typeface="MS PGothic" pitchFamily="34" charset="-128"/>
              </a:rPr>
              <a:t>Improved quality of design</a:t>
            </a:r>
          </a:p>
        </p:txBody>
      </p:sp>
      <p:sp>
        <p:nvSpPr>
          <p:cNvPr id="39" name="Text Box 4">
            <a:extLst>
              <a:ext uri="{FF2B5EF4-FFF2-40B4-BE49-F238E27FC236}">
                <a16:creationId xmlns:a16="http://schemas.microsoft.com/office/drawing/2014/main" id="{38ECD8F8-494B-4A7D-9449-2A891FF5EBDA}"/>
              </a:ext>
            </a:extLst>
          </p:cNvPr>
          <p:cNvSpPr txBox="1">
            <a:spLocks noChangeArrowheads="1"/>
          </p:cNvSpPr>
          <p:nvPr/>
        </p:nvSpPr>
        <p:spPr bwMode="auto">
          <a:xfrm>
            <a:off x="914400" y="3352800"/>
            <a:ext cx="24384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Higher perceived value</a:t>
            </a:r>
          </a:p>
        </p:txBody>
      </p:sp>
      <p:sp>
        <p:nvSpPr>
          <p:cNvPr id="40" name="Text Box 5">
            <a:extLst>
              <a:ext uri="{FF2B5EF4-FFF2-40B4-BE49-F238E27FC236}">
                <a16:creationId xmlns:a16="http://schemas.microsoft.com/office/drawing/2014/main" id="{2FB0535F-E832-42D5-A465-97A117D03F9C}"/>
              </a:ext>
            </a:extLst>
          </p:cNvPr>
          <p:cNvSpPr txBox="1">
            <a:spLocks noChangeArrowheads="1"/>
          </p:cNvSpPr>
          <p:nvPr/>
        </p:nvSpPr>
        <p:spPr bwMode="auto">
          <a:xfrm>
            <a:off x="914400" y="4724400"/>
            <a:ext cx="24384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Increased market share</a:t>
            </a:r>
          </a:p>
        </p:txBody>
      </p:sp>
      <p:sp>
        <p:nvSpPr>
          <p:cNvPr id="41" name="Line 6">
            <a:extLst>
              <a:ext uri="{FF2B5EF4-FFF2-40B4-BE49-F238E27FC236}">
                <a16:creationId xmlns:a16="http://schemas.microsoft.com/office/drawing/2014/main" id="{96DB16F3-ACE0-4A97-BFEF-704C257FD081}"/>
              </a:ext>
            </a:extLst>
          </p:cNvPr>
          <p:cNvSpPr>
            <a:spLocks noChangeShapeType="1"/>
          </p:cNvSpPr>
          <p:nvPr/>
        </p:nvSpPr>
        <p:spPr bwMode="auto">
          <a:xfrm>
            <a:off x="2057400" y="2819400"/>
            <a:ext cx="0" cy="53340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42" name="Line 7">
            <a:extLst>
              <a:ext uri="{FF2B5EF4-FFF2-40B4-BE49-F238E27FC236}">
                <a16:creationId xmlns:a16="http://schemas.microsoft.com/office/drawing/2014/main" id="{C2211A4B-ED31-4DCD-8794-C2E7F7AC80D1}"/>
              </a:ext>
            </a:extLst>
          </p:cNvPr>
          <p:cNvSpPr>
            <a:spLocks noChangeShapeType="1"/>
          </p:cNvSpPr>
          <p:nvPr/>
        </p:nvSpPr>
        <p:spPr bwMode="auto">
          <a:xfrm>
            <a:off x="2057400" y="4191000"/>
            <a:ext cx="0" cy="53340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43" name="Text Box 8">
            <a:extLst>
              <a:ext uri="{FF2B5EF4-FFF2-40B4-BE49-F238E27FC236}">
                <a16:creationId xmlns:a16="http://schemas.microsoft.com/office/drawing/2014/main" id="{A0ABB3F0-E9D9-46DA-9146-2584541D16C8}"/>
              </a:ext>
            </a:extLst>
          </p:cNvPr>
          <p:cNvSpPr txBox="1">
            <a:spLocks noChangeArrowheads="1"/>
          </p:cNvSpPr>
          <p:nvPr/>
        </p:nvSpPr>
        <p:spPr bwMode="auto">
          <a:xfrm>
            <a:off x="3886200" y="3352800"/>
            <a:ext cx="17526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Higher prices</a:t>
            </a:r>
          </a:p>
        </p:txBody>
      </p:sp>
      <p:sp>
        <p:nvSpPr>
          <p:cNvPr id="44" name="Text Box 9">
            <a:extLst>
              <a:ext uri="{FF2B5EF4-FFF2-40B4-BE49-F238E27FC236}">
                <a16:creationId xmlns:a16="http://schemas.microsoft.com/office/drawing/2014/main" id="{E5D098EA-3EA9-4C03-B40C-4ABE62070432}"/>
              </a:ext>
            </a:extLst>
          </p:cNvPr>
          <p:cNvSpPr txBox="1">
            <a:spLocks noChangeArrowheads="1"/>
          </p:cNvSpPr>
          <p:nvPr/>
        </p:nvSpPr>
        <p:spPr bwMode="auto">
          <a:xfrm>
            <a:off x="3911600" y="4724400"/>
            <a:ext cx="17526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dirty="0">
                <a:latin typeface="Times New Roman" pitchFamily="18" charset="0"/>
                <a:ea typeface="MS PGothic" pitchFamily="34" charset="-128"/>
              </a:rPr>
              <a:t>Increased revenues</a:t>
            </a:r>
          </a:p>
        </p:txBody>
      </p:sp>
      <p:sp>
        <p:nvSpPr>
          <p:cNvPr id="45" name="Text Box 10">
            <a:extLst>
              <a:ext uri="{FF2B5EF4-FFF2-40B4-BE49-F238E27FC236}">
                <a16:creationId xmlns:a16="http://schemas.microsoft.com/office/drawing/2014/main" id="{6AE741FF-3847-43D7-B0C7-FBEBC4B063B8}"/>
              </a:ext>
            </a:extLst>
          </p:cNvPr>
          <p:cNvSpPr txBox="1">
            <a:spLocks noChangeArrowheads="1"/>
          </p:cNvSpPr>
          <p:nvPr/>
        </p:nvSpPr>
        <p:spPr bwMode="auto">
          <a:xfrm>
            <a:off x="5943600" y="2057400"/>
            <a:ext cx="25146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Improved quality of conformance</a:t>
            </a:r>
          </a:p>
        </p:txBody>
      </p:sp>
      <p:sp>
        <p:nvSpPr>
          <p:cNvPr id="46" name="Text Box 11">
            <a:extLst>
              <a:ext uri="{FF2B5EF4-FFF2-40B4-BE49-F238E27FC236}">
                <a16:creationId xmlns:a16="http://schemas.microsoft.com/office/drawing/2014/main" id="{5FCDEDFE-AB7F-4143-B541-6ED3F075FF51}"/>
              </a:ext>
            </a:extLst>
          </p:cNvPr>
          <p:cNvSpPr txBox="1">
            <a:spLocks noChangeArrowheads="1"/>
          </p:cNvSpPr>
          <p:nvPr/>
        </p:nvSpPr>
        <p:spPr bwMode="auto">
          <a:xfrm>
            <a:off x="6019800" y="3429000"/>
            <a:ext cx="2514600" cy="1212850"/>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Lower manufacturing and service costs</a:t>
            </a:r>
          </a:p>
        </p:txBody>
      </p:sp>
      <p:sp>
        <p:nvSpPr>
          <p:cNvPr id="47" name="Line 12">
            <a:extLst>
              <a:ext uri="{FF2B5EF4-FFF2-40B4-BE49-F238E27FC236}">
                <a16:creationId xmlns:a16="http://schemas.microsoft.com/office/drawing/2014/main" id="{8E3A34C5-DD3A-4C34-9142-49CBA2E22055}"/>
              </a:ext>
            </a:extLst>
          </p:cNvPr>
          <p:cNvSpPr>
            <a:spLocks noChangeShapeType="1"/>
          </p:cNvSpPr>
          <p:nvPr/>
        </p:nvSpPr>
        <p:spPr bwMode="auto">
          <a:xfrm>
            <a:off x="7239000" y="2895600"/>
            <a:ext cx="0" cy="53340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48" name="Line 13">
            <a:extLst>
              <a:ext uri="{FF2B5EF4-FFF2-40B4-BE49-F238E27FC236}">
                <a16:creationId xmlns:a16="http://schemas.microsoft.com/office/drawing/2014/main" id="{1F82ED35-090F-4D50-8C50-5073378DF459}"/>
              </a:ext>
            </a:extLst>
          </p:cNvPr>
          <p:cNvSpPr>
            <a:spLocks noChangeShapeType="1"/>
          </p:cNvSpPr>
          <p:nvPr/>
        </p:nvSpPr>
        <p:spPr bwMode="auto">
          <a:xfrm>
            <a:off x="4724400" y="4191000"/>
            <a:ext cx="0" cy="53340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49" name="Line 14">
            <a:extLst>
              <a:ext uri="{FF2B5EF4-FFF2-40B4-BE49-F238E27FC236}">
                <a16:creationId xmlns:a16="http://schemas.microsoft.com/office/drawing/2014/main" id="{73B083A8-1160-4BC2-97E2-BF952ED2DD61}"/>
              </a:ext>
            </a:extLst>
          </p:cNvPr>
          <p:cNvSpPr>
            <a:spLocks noChangeShapeType="1"/>
          </p:cNvSpPr>
          <p:nvPr/>
        </p:nvSpPr>
        <p:spPr bwMode="auto">
          <a:xfrm>
            <a:off x="3352800" y="3810000"/>
            <a:ext cx="533400" cy="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50" name="Line 15">
            <a:extLst>
              <a:ext uri="{FF2B5EF4-FFF2-40B4-BE49-F238E27FC236}">
                <a16:creationId xmlns:a16="http://schemas.microsoft.com/office/drawing/2014/main" id="{B688EF1A-D884-43AA-8C0E-4A389AA68A3C}"/>
              </a:ext>
            </a:extLst>
          </p:cNvPr>
          <p:cNvSpPr>
            <a:spLocks noChangeShapeType="1"/>
          </p:cNvSpPr>
          <p:nvPr/>
        </p:nvSpPr>
        <p:spPr bwMode="auto">
          <a:xfrm>
            <a:off x="3352800" y="5105400"/>
            <a:ext cx="533400" cy="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51" name="Text Box 16">
            <a:extLst>
              <a:ext uri="{FF2B5EF4-FFF2-40B4-BE49-F238E27FC236}">
                <a16:creationId xmlns:a16="http://schemas.microsoft.com/office/drawing/2014/main" id="{D97050D4-FAC5-498C-B859-B43E6F0BC7F6}"/>
              </a:ext>
            </a:extLst>
          </p:cNvPr>
          <p:cNvSpPr txBox="1">
            <a:spLocks noChangeArrowheads="1"/>
          </p:cNvSpPr>
          <p:nvPr/>
        </p:nvSpPr>
        <p:spPr bwMode="auto">
          <a:xfrm>
            <a:off x="3276600" y="6070600"/>
            <a:ext cx="2895600" cy="482600"/>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Higher profitability</a:t>
            </a:r>
          </a:p>
        </p:txBody>
      </p:sp>
      <p:sp>
        <p:nvSpPr>
          <p:cNvPr id="52" name="Line 17">
            <a:extLst>
              <a:ext uri="{FF2B5EF4-FFF2-40B4-BE49-F238E27FC236}">
                <a16:creationId xmlns:a16="http://schemas.microsoft.com/office/drawing/2014/main" id="{546CFDF6-2809-463B-82E7-23D75BBC3225}"/>
              </a:ext>
            </a:extLst>
          </p:cNvPr>
          <p:cNvSpPr>
            <a:spLocks noChangeShapeType="1"/>
          </p:cNvSpPr>
          <p:nvPr/>
        </p:nvSpPr>
        <p:spPr bwMode="auto">
          <a:xfrm flipH="1">
            <a:off x="4762500" y="5586462"/>
            <a:ext cx="0" cy="566687"/>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cxnSp>
        <p:nvCxnSpPr>
          <p:cNvPr id="53" name="AutoShape 18">
            <a:extLst>
              <a:ext uri="{FF2B5EF4-FFF2-40B4-BE49-F238E27FC236}">
                <a16:creationId xmlns:a16="http://schemas.microsoft.com/office/drawing/2014/main" id="{58D225B4-6E66-4577-B24E-8BDCFB1AA2CC}"/>
              </a:ext>
            </a:extLst>
          </p:cNvPr>
          <p:cNvCxnSpPr>
            <a:cxnSpLocks noChangeShapeType="1"/>
            <a:stCxn id="46" idx="2"/>
            <a:endCxn id="51" idx="3"/>
          </p:cNvCxnSpPr>
          <p:nvPr/>
        </p:nvCxnSpPr>
        <p:spPr bwMode="auto">
          <a:xfrm rot="5400000">
            <a:off x="5889625" y="4924425"/>
            <a:ext cx="1670050" cy="1104900"/>
          </a:xfrm>
          <a:prstGeom prst="bentConnector2">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69142268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barn(inVertical)">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000"/>
                                        <p:tgtEl>
                                          <p:spTgt spid="44"/>
                                        </p:tgtEl>
                                      </p:cBhvr>
                                    </p:animEffect>
                                    <p:anim calcmode="lin" valueType="num">
                                      <p:cBhvr>
                                        <p:cTn id="33" dur="1000" fill="hold"/>
                                        <p:tgtEl>
                                          <p:spTgt spid="44"/>
                                        </p:tgtEl>
                                        <p:attrNameLst>
                                          <p:attrName>ppt_x</p:attrName>
                                        </p:attrNameLst>
                                      </p:cBhvr>
                                      <p:tavLst>
                                        <p:tav tm="0">
                                          <p:val>
                                            <p:strVal val="#ppt_x"/>
                                          </p:val>
                                        </p:tav>
                                        <p:tav tm="100000">
                                          <p:val>
                                            <p:strVal val="#ppt_x"/>
                                          </p:val>
                                        </p:tav>
                                      </p:tavLst>
                                    </p:anim>
                                    <p:anim calcmode="lin" valueType="num">
                                      <p:cBhvr>
                                        <p:cTn id="3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up)">
                                      <p:cBhvr>
                                        <p:cTn id="39" dur="500"/>
                                        <p:tgtEl>
                                          <p:spTgt spid="42"/>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barn(inVertical)">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left)">
                                      <p:cBhvr>
                                        <p:cTn id="49" dur="500"/>
                                        <p:tgtEl>
                                          <p:spTgt spid="5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up)">
                                      <p:cBhvr>
                                        <p:cTn id="54" dur="500"/>
                                        <p:tgtEl>
                                          <p:spTgt spid="5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left)">
                                      <p:cBhvr>
                                        <p:cTn id="59" dur="500"/>
                                        <p:tgtEl>
                                          <p:spTgt spid="51"/>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barn(inVertical)">
                                      <p:cBhvr>
                                        <p:cTn id="64" dur="500"/>
                                        <p:tgtEl>
                                          <p:spTgt spid="45"/>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wipe(up)">
                                      <p:cBhvr>
                                        <p:cTn id="69" dur="500"/>
                                        <p:tgtEl>
                                          <p:spTgt spid="47"/>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2" presetClass="entr" presetSubtype="2" fill="hold" nodeType="click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wipe(right)">
                                      <p:cBhvr>
                                        <p:cTn id="8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pPr algn="l"/>
            <a:r>
              <a:rPr lang="en-GB" sz="3600" b="1" dirty="0">
                <a:solidFill>
                  <a:schemeClr val="bg1"/>
                </a:solidFill>
              </a:rPr>
              <a:t>References</a:t>
            </a:r>
            <a:r>
              <a:rPr lang="en-GB" sz="3200" dirty="0">
                <a:solidFill>
                  <a:srgbClr val="3106EA"/>
                </a:solidFill>
              </a:rPr>
              <a:t>.</a:t>
            </a:r>
          </a:p>
        </p:txBody>
      </p:sp>
      <p:sp>
        <p:nvSpPr>
          <p:cNvPr id="4" name="Content Placeholder 3"/>
          <p:cNvSpPr>
            <a:spLocks noGrp="1"/>
          </p:cNvSpPr>
          <p:nvPr>
            <p:ph idx="1"/>
          </p:nvPr>
        </p:nvSpPr>
        <p:spPr>
          <a:xfrm>
            <a:off x="457200" y="963416"/>
            <a:ext cx="8229600" cy="5181600"/>
          </a:xfrm>
        </p:spPr>
        <p:txBody>
          <a:bodyPr anchor="ctr">
            <a:normAutofit fontScale="92500"/>
          </a:bodyPr>
          <a:lstStyle/>
          <a:p>
            <a:pPr marL="793750" indent="-793750">
              <a:buFont typeface="Wingdings" panose="05000000000000000000" pitchFamily="2" charset="2"/>
              <a:buChar char="v"/>
            </a:pPr>
            <a:r>
              <a:rPr lang="en-US" dirty="0"/>
              <a:t>Managing for Quality and Performance Excellence, Evans, J.R. and William M. Lindsay, W.M., Cengage Learning, India</a:t>
            </a:r>
          </a:p>
          <a:p>
            <a:pPr marL="793750" indent="-793750">
              <a:buFont typeface="Wingdings" panose="05000000000000000000" pitchFamily="2" charset="2"/>
              <a:buChar char="v"/>
            </a:pPr>
            <a:r>
              <a:rPr lang="en-US" dirty="0"/>
              <a:t>The Six Sigma Handbook, Tomas </a:t>
            </a:r>
            <a:r>
              <a:rPr lang="en-US" dirty="0" err="1"/>
              <a:t>Pyzdek</a:t>
            </a:r>
            <a:r>
              <a:rPr lang="en-US" dirty="0"/>
              <a:t> and Paul Keller, Fourth edition, McGraw Hill India.</a:t>
            </a:r>
          </a:p>
          <a:p>
            <a:pPr marL="793750" indent="-793750">
              <a:buFont typeface="Wingdings" panose="05000000000000000000" pitchFamily="2" charset="2"/>
              <a:buChar char="v"/>
            </a:pPr>
            <a:r>
              <a:rPr lang="en-US" dirty="0"/>
              <a:t>Total Quality Management, </a:t>
            </a:r>
            <a:r>
              <a:rPr lang="en-US" dirty="0" err="1"/>
              <a:t>Besterfield</a:t>
            </a:r>
            <a:r>
              <a:rPr lang="en-US" dirty="0"/>
              <a:t> et al., Revised third edition, Pearson India</a:t>
            </a:r>
          </a:p>
          <a:p>
            <a:pPr marL="793750" indent="-793750">
              <a:buFont typeface="Wingdings" panose="05000000000000000000" pitchFamily="2" charset="2"/>
              <a:buChar char="v"/>
            </a:pPr>
            <a:r>
              <a:rPr lang="en-US" dirty="0"/>
              <a:t>The Management and Control of Quality, J. Evans, and W. Lindsay, Third edition, Cengage Learning</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39</a:t>
            </a:fld>
            <a:r>
              <a:rPr lang="en-US" altLang="zh-TW" dirty="0">
                <a:solidFill>
                  <a:schemeClr val="bg1">
                    <a:lumMod val="95000"/>
                  </a:schemeClr>
                </a:solidFill>
              </a:rPr>
              <a:t>/39</a:t>
            </a:r>
          </a:p>
        </p:txBody>
      </p:sp>
    </p:spTree>
    <p:extLst>
      <p:ext uri="{BB962C8B-B14F-4D97-AF65-F5344CB8AC3E}">
        <p14:creationId xmlns:p14="http://schemas.microsoft.com/office/powerpoint/2010/main" val="3348952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r>
              <a:rPr lang="en-GB" sz="3200" dirty="0">
                <a:solidFill>
                  <a:srgbClr val="3106EA"/>
                </a:solidFill>
              </a:rPr>
              <a:t>.</a:t>
            </a:r>
          </a:p>
        </p:txBody>
      </p:sp>
      <p:sp>
        <p:nvSpPr>
          <p:cNvPr id="4" name="Content Placeholder 3"/>
          <p:cNvSpPr>
            <a:spLocks noGrp="1"/>
          </p:cNvSpPr>
          <p:nvPr>
            <p:ph idx="1"/>
          </p:nvPr>
        </p:nvSpPr>
        <p:spPr>
          <a:xfrm>
            <a:off x="457200" y="1524000"/>
            <a:ext cx="8229600" cy="2971800"/>
          </a:xfrm>
        </p:spPr>
        <p:txBody>
          <a:bodyPr anchor="ctr">
            <a:normAutofit/>
          </a:bodyPr>
          <a:lstStyle/>
          <a:p>
            <a:pPr marL="0" indent="0" algn="ctr">
              <a:buNone/>
            </a:pPr>
            <a:r>
              <a:rPr lang="en-GB" sz="4800" dirty="0"/>
              <a:t>Thanks!</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12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40</a:t>
            </a:fld>
            <a:r>
              <a:rPr lang="en-US" altLang="zh-TW" dirty="0">
                <a:solidFill>
                  <a:schemeClr val="bg1">
                    <a:lumMod val="95000"/>
                  </a:schemeClr>
                </a:solidFill>
              </a:rPr>
              <a:t>/39</a:t>
            </a:r>
          </a:p>
        </p:txBody>
      </p:sp>
    </p:spTree>
    <p:extLst>
      <p:ext uri="{BB962C8B-B14F-4D97-AF65-F5344CB8AC3E}">
        <p14:creationId xmlns:p14="http://schemas.microsoft.com/office/powerpoint/2010/main" val="254044646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121267</TotalTime>
  <Words>2671</Words>
  <Application>Microsoft Office PowerPoint</Application>
  <PresentationFormat>On-screen Show (4:3)</PresentationFormat>
  <Paragraphs>523</Paragraphs>
  <Slides>40</Slides>
  <Notes>14</Notes>
  <HiddenSlides>6</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Book Antiqua</vt:lpstr>
      <vt:lpstr>Calibri</vt:lpstr>
      <vt:lpstr>Courier New</vt:lpstr>
      <vt:lpstr>Tahoma</vt:lpstr>
      <vt:lpstr>Times New Roman</vt:lpstr>
      <vt:lpstr>Wingdings</vt:lpstr>
      <vt:lpstr>Office Theme</vt:lpstr>
      <vt:lpstr>Operations Management with Six Sigma</vt:lpstr>
      <vt:lpstr>Prof. Dr. Gopal Kumar (IIM Raipur)</vt:lpstr>
      <vt:lpstr>Quality</vt:lpstr>
      <vt:lpstr>Quality</vt:lpstr>
      <vt:lpstr>Quality</vt:lpstr>
      <vt:lpstr>Quality and its Perspectives</vt:lpstr>
      <vt:lpstr>Quality and its Perspectives</vt:lpstr>
      <vt:lpstr>Importance of Quality</vt:lpstr>
      <vt:lpstr>Importance of Quality</vt:lpstr>
      <vt:lpstr>Importance of Quality</vt:lpstr>
      <vt:lpstr>Importance of Quality</vt:lpstr>
      <vt:lpstr>Importance of Quality</vt:lpstr>
      <vt:lpstr>PowerPoint Presentation</vt:lpstr>
      <vt:lpstr>OMSS</vt:lpstr>
      <vt:lpstr>OMSS</vt:lpstr>
      <vt:lpstr>Expectations</vt:lpstr>
      <vt:lpstr>Quality Dimensions</vt:lpstr>
      <vt:lpstr>Quality Dimensions (Variance/Defects/Variability)</vt:lpstr>
      <vt:lpstr>Quality Dimensions (What a giveaway)</vt:lpstr>
      <vt:lpstr>Quality Dimensions</vt:lpstr>
      <vt:lpstr>Quality Dimensions</vt:lpstr>
      <vt:lpstr>Quality and its Perspectives</vt:lpstr>
      <vt:lpstr>Quality and its Perspectives</vt:lpstr>
      <vt:lpstr>Variance/Defects</vt:lpstr>
      <vt:lpstr>Tea and Sympathy</vt:lpstr>
      <vt:lpstr>Kano Model of Customer Requirements</vt:lpstr>
      <vt:lpstr>Kano Model of Customer Requirements</vt:lpstr>
      <vt:lpstr>Kano Model of Customer Requirements</vt:lpstr>
      <vt:lpstr>Measurement for Quality Control</vt:lpstr>
      <vt:lpstr>Measurement for Quality Control</vt:lpstr>
      <vt:lpstr>Measurement for Quality Control</vt:lpstr>
      <vt:lpstr>Measurement for Quality Control</vt:lpstr>
      <vt:lpstr>Cost of Quality (COQ)</vt:lpstr>
      <vt:lpstr>Cost of Quality (COQ)</vt:lpstr>
      <vt:lpstr>Quality and Cost</vt:lpstr>
      <vt:lpstr>COQ Reporting Matrix</vt:lpstr>
      <vt:lpstr>Quality and Cost</vt:lpstr>
      <vt:lpstr>Quality and Profitability</vt:lpstr>
      <vt:lpstr>References.</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Gopal</dc:creator>
  <cp:lastModifiedBy>Prof. Gopal Kumar</cp:lastModifiedBy>
  <cp:revision>4026</cp:revision>
  <dcterms:created xsi:type="dcterms:W3CDTF">2006-08-16T00:00:00Z</dcterms:created>
  <dcterms:modified xsi:type="dcterms:W3CDTF">2020-01-12T08:47:20Z</dcterms:modified>
</cp:coreProperties>
</file>